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  <p:sldMasterId id="2147483673" r:id="rId3"/>
    <p:sldMasterId id="2147483685" r:id="rId4"/>
  </p:sldMasterIdLst>
  <p:notesMasterIdLst>
    <p:notesMasterId r:id="rId36"/>
  </p:notesMasterIdLst>
  <p:sldIdLst>
    <p:sldId id="440" r:id="rId5"/>
    <p:sldId id="441" r:id="rId6"/>
    <p:sldId id="375" r:id="rId7"/>
    <p:sldId id="382" r:id="rId8"/>
    <p:sldId id="433" r:id="rId9"/>
    <p:sldId id="429" r:id="rId10"/>
    <p:sldId id="430" r:id="rId11"/>
    <p:sldId id="431" r:id="rId12"/>
    <p:sldId id="432" r:id="rId13"/>
    <p:sldId id="434" r:id="rId14"/>
    <p:sldId id="435" r:id="rId15"/>
    <p:sldId id="436" r:id="rId16"/>
    <p:sldId id="419" r:id="rId17"/>
    <p:sldId id="420" r:id="rId18"/>
    <p:sldId id="422" r:id="rId19"/>
    <p:sldId id="421" r:id="rId20"/>
    <p:sldId id="361" r:id="rId21"/>
    <p:sldId id="367" r:id="rId22"/>
    <p:sldId id="368" r:id="rId23"/>
    <p:sldId id="442" r:id="rId24"/>
    <p:sldId id="406" r:id="rId25"/>
    <p:sldId id="407" r:id="rId26"/>
    <p:sldId id="408" r:id="rId27"/>
    <p:sldId id="409" r:id="rId28"/>
    <p:sldId id="410" r:id="rId29"/>
    <p:sldId id="411" r:id="rId30"/>
    <p:sldId id="412" r:id="rId31"/>
    <p:sldId id="413" r:id="rId32"/>
    <p:sldId id="414" r:id="rId33"/>
    <p:sldId id="415" r:id="rId34"/>
    <p:sldId id="416" r:id="rId35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3600" b="1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3600" b="1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3600" b="1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3600" b="1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C3C3C"/>
    <a:srgbClr val="323232"/>
    <a:srgbClr val="14145A"/>
    <a:srgbClr val="464646"/>
    <a:srgbClr val="FF0000"/>
    <a:srgbClr val="FF6600"/>
    <a:srgbClr val="FF505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51" autoAdjust="0"/>
    <p:restoredTop sz="90929"/>
  </p:normalViewPr>
  <p:slideViewPr>
    <p:cSldViewPr snapToGrid="0" showGuides="1">
      <p:cViewPr>
        <p:scale>
          <a:sx n="150" d="100"/>
          <a:sy n="150" d="100"/>
        </p:scale>
        <p:origin x="-1832" y="-80"/>
      </p:cViewPr>
      <p:guideLst>
        <p:guide orient="horz" pos="3370"/>
        <p:guide pos="287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55" d="100"/>
          <a:sy n="55" d="100"/>
        </p:scale>
        <p:origin x="-175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9" Type="http://schemas.openxmlformats.org/officeDocument/2006/relationships/slide" Target="slides/slide5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77EC70CE-EB0D-0A42-A4BA-40C52B01797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0397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CC8355-E516-274D-85AA-7E948F6B1EE4}" type="slidenum">
              <a:rPr lang="en-US"/>
              <a:pPr/>
              <a:t>13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392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730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117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9220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5653BEA-87CC-F94A-A89B-54F2A78E797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3FA0A-49AA-D74C-A1BF-F530F079DCD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919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B4CE4-5E2D-C647-88A9-BD6634228AB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902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BEE1D-9BE2-0C4D-93FB-5E7760C4ECE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446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4C4E4B-3DF3-D642-BCA5-4416A4F5950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352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CCDD6-AE81-7B48-91AA-2B8780617367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3025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C5757E-399D-E143-AC49-1F5DDD3ED1A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3462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717F6-FB82-AB41-9948-2FB379EAEFE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210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881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DB4DBC-55EE-3540-85D5-549E6EFAA2D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9705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993A5-8C71-5244-9083-54D0C9BD6DD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7286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027CBF-9E5E-3D49-95F9-F2A5104E2DD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735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9EF328C-2D0F-444C-B88F-1A6E7AAA415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4641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34852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4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48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348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3A1DBF-5BBF-9048-BE4F-FF7BE2727D2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34855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E432F0-C7C4-4C47-95FC-A762E371615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107458"/>
      </p:ext>
    </p:extLst>
  </p:cSld>
  <p:clrMapOvr>
    <a:masterClrMapping/>
  </p:clrMapOvr>
  <p:transition xmlns:p14="http://schemas.microsoft.com/office/powerpoint/2010/main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BAAE11-00F2-2D4A-BD33-3575E14577D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952522"/>
      </p:ext>
    </p:extLst>
  </p:cSld>
  <p:clrMapOvr>
    <a:masterClrMapping/>
  </p:clrMapOvr>
  <p:transition xmlns:p14="http://schemas.microsoft.com/office/powerpoint/2010/main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DB838-4C0D-2345-9BC9-09FE8330889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773466"/>
      </p:ext>
    </p:extLst>
  </p:cSld>
  <p:clrMapOvr>
    <a:masterClrMapping/>
  </p:clrMapOvr>
  <p:transition xmlns:p14="http://schemas.microsoft.com/office/powerpoint/2010/main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FC4C4B-80F9-A44A-AED6-6899009AD74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652091"/>
      </p:ext>
    </p:extLst>
  </p:cSld>
  <p:clrMapOvr>
    <a:masterClrMapping/>
  </p:clrMapOvr>
  <p:transition xmlns:p14="http://schemas.microsoft.com/office/powerpoint/2010/main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50804-AE44-BA47-96D2-D4044EBE29F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012883"/>
      </p:ext>
    </p:extLst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76414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E51B7E-6988-174B-9EFB-82C0F799F78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198861"/>
      </p:ext>
    </p:extLst>
  </p:cSld>
  <p:clrMapOvr>
    <a:masterClrMapping/>
  </p:clrMapOvr>
  <p:transition xmlns:p14="http://schemas.microsoft.com/office/powerpoint/2010/main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EE6D7-11B5-1343-8E88-C2C951EEA7F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997584"/>
      </p:ext>
    </p:extLst>
  </p:cSld>
  <p:clrMapOvr>
    <a:masterClrMapping/>
  </p:clrMapOvr>
  <p:transition xmlns:p14="http://schemas.microsoft.com/office/powerpoint/2010/main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51162D-F564-3F43-8092-90A8062B997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417398"/>
      </p:ext>
    </p:extLst>
  </p:cSld>
  <p:clrMapOvr>
    <a:masterClrMapping/>
  </p:clrMapOvr>
  <p:transition xmlns:p14="http://schemas.microsoft.com/office/powerpoint/2010/main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667950-B695-444A-A115-0518C6C19B6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675736"/>
      </p:ext>
    </p:extLst>
  </p:cSld>
  <p:clrMapOvr>
    <a:masterClrMapping/>
  </p:clrMapOvr>
  <p:transition xmlns:p14="http://schemas.microsoft.com/office/powerpoint/2010/main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C97B1-FDA1-4144-A910-E801964C2E0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301419"/>
      </p:ext>
    </p:extLst>
  </p:cSld>
  <p:clrMapOvr>
    <a:masterClrMapping/>
  </p:clrMapOvr>
  <p:transition xmlns:p14="http://schemas.microsoft.com/office/powerpoint/2010/main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9220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4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D025CD1-9DED-4C4A-AF90-41821DB7A29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F570C-111E-CD4C-AE78-89030CD8566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767802"/>
      </p:ext>
    </p:extLst>
  </p:cSld>
  <p:clrMapOvr>
    <a:masterClrMapping/>
  </p:clrMapOvr>
  <p:transition xmlns:p14="http://schemas.microsoft.com/office/powerpoint/2010/main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E6C104-3919-1242-B8B6-81619EF5CFD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355675"/>
      </p:ext>
    </p:extLst>
  </p:cSld>
  <p:clrMapOvr>
    <a:masterClrMapping/>
  </p:clrMapOvr>
  <p:transition xmlns:p14="http://schemas.microsoft.com/office/powerpoint/2010/main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430CCA-8CF8-844A-9AF9-D91B956348D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967048"/>
      </p:ext>
    </p:extLst>
  </p:cSld>
  <p:clrMapOvr>
    <a:masterClrMapping/>
  </p:clrMapOvr>
  <p:transition xmlns:p14="http://schemas.microsoft.com/office/powerpoint/2010/main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D0330-6E46-574E-9427-642E8379788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597887"/>
      </p:ext>
    </p:extLst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378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5DA8D-1235-6548-8FDC-05192180336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554097"/>
      </p:ext>
    </p:extLst>
  </p:cSld>
  <p:clrMapOvr>
    <a:masterClrMapping/>
  </p:clrMapOvr>
  <p:transition xmlns:p14="http://schemas.microsoft.com/office/powerpoint/2010/main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126EBF-F68A-ED45-9CCB-C5FC721ED3B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982221"/>
      </p:ext>
    </p:extLst>
  </p:cSld>
  <p:clrMapOvr>
    <a:masterClrMapping/>
  </p:clrMapOvr>
  <p:transition xmlns:p14="http://schemas.microsoft.com/office/powerpoint/2010/main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C6506-FBFE-DA4F-814D-A743257CD80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738867"/>
      </p:ext>
    </p:extLst>
  </p:cSld>
  <p:clrMapOvr>
    <a:masterClrMapping/>
  </p:clrMapOvr>
  <p:transition xmlns:p14="http://schemas.microsoft.com/office/powerpoint/2010/main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10808-75B8-2449-8DEB-1390CEF7E717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117193"/>
      </p:ext>
    </p:extLst>
  </p:cSld>
  <p:clrMapOvr>
    <a:masterClrMapping/>
  </p:clrMapOvr>
  <p:transition xmlns:p14="http://schemas.microsoft.com/office/powerpoint/2010/main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34555C-7BD6-1944-8E58-58543D0EC88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493412"/>
      </p:ext>
    </p:extLst>
  </p:cSld>
  <p:clrMapOvr>
    <a:masterClrMapping/>
  </p:clrMapOvr>
  <p:transition xmlns:p14="http://schemas.microsoft.com/office/powerpoint/2010/main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ECEBC9-D911-3144-B1C2-73E51649EA6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245375"/>
      </p:ext>
    </p:extLst>
  </p:cSld>
  <p:clrMapOvr>
    <a:masterClrMapping/>
  </p:clrMapOvr>
  <p:transition xmlns:p14="http://schemas.microsoft.com/office/powerpoint/2010/main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2B1707D-EBAB-4042-A1CF-1D32E5C5D7C3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986215"/>
      </p:ext>
    </p:extLst>
  </p:cSld>
  <p:clrMapOvr>
    <a:masterClrMapping/>
  </p:clrMapOvr>
  <p:transition xmlns:p14="http://schemas.microsoft.com/office/powerpoint/2010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941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273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805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4653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7487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defRPr>
            </a:lvl1pPr>
          </a:lstStyle>
          <a:p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defRPr>
            </a:lvl1pPr>
          </a:lstStyle>
          <a:p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defRPr>
            </a:lvl1pPr>
          </a:lstStyle>
          <a:p>
            <a:fld id="{09272011-EB37-3C46-AAB1-B0B1A95954B1}" type="slidenum">
              <a:rPr lang="en-US" b="0">
                <a:solidFill>
                  <a:srgbClr val="FFFFFF"/>
                </a:solidFill>
              </a:rPr>
              <a:pPr/>
              <a:t>‹#›</a:t>
            </a:fld>
            <a:endParaRPr lang="en-US" b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38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sz="14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38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sz="14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38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4493DA54-BADD-5241-99CE-7C4476FE4EC4}" type="slidenum">
              <a:rPr lang="en-US" sz="1400" b="0">
                <a:solidFill>
                  <a:srgbClr val="FFFFFF"/>
                </a:solidFill>
                <a:latin typeface="Arial" charset="0"/>
              </a:rPr>
              <a:pPr/>
              <a:t>‹#›</a:t>
            </a:fld>
            <a:endParaRPr lang="en-US" sz="1400" b="0">
              <a:solidFill>
                <a:srgbClr val="FFFFFF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xmlns:p14="http://schemas.microsoft.com/office/powerpoint/2010/main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endParaRPr lang="en-US" sz="14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endParaRPr lang="en-US" sz="14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fld id="{DAE08D54-9EFC-B24F-BEB9-69D5E6DF9DEE}" type="slidenum">
              <a:rPr lang="en-US" sz="1400" b="0">
                <a:solidFill>
                  <a:srgbClr val="FFFFFF"/>
                </a:solidFill>
                <a:latin typeface="Arial" charset="0"/>
              </a:rPr>
              <a:pPr/>
              <a:t>‹#›</a:t>
            </a:fld>
            <a:endParaRPr lang="en-US" sz="1400" b="0">
              <a:solidFill>
                <a:srgbClr val="FFFFFF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 xmlns:p14="http://schemas.microsoft.com/office/powerpoint/2010/main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10199"/>
            </a:outerShdw>
          </a:effectLst>
          <a:latin typeface="Tahoma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2.jpeg"/><Relationship Id="rId3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wmf"/><Relationship Id="rId3" Type="http://schemas.openxmlformats.org/officeDocument/2006/relationships/image" Target="../media/image16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roms.org/" TargetMode="External"/><Relationship Id="rId4" Type="http://schemas.openxmlformats.org/officeDocument/2006/relationships/hyperlink" Target="http://www.myroms.org/wiki" TargetMode="External"/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wmf"/><Relationship Id="rId3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4" Type="http://schemas.openxmlformats.org/officeDocument/2006/relationships/slide" Target="slide1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slide" Target="slide2.xml"/><Relationship Id="rId5" Type="http://schemas.openxmlformats.org/officeDocument/2006/relationships/slide" Target="slide4.xml"/><Relationship Id="rId6" Type="http://schemas.openxmlformats.org/officeDocument/2006/relationships/slide" Target="slide5.xml"/><Relationship Id="rId7" Type="http://schemas.openxmlformats.org/officeDocument/2006/relationships/slide" Target="slide6.xml"/><Relationship Id="rId8" Type="http://schemas.openxmlformats.org/officeDocument/2006/relationships/slide" Target="slide7.xml"/><Relationship Id="rId9" Type="http://schemas.openxmlformats.org/officeDocument/2006/relationships/slide" Target="slide8.xml"/><Relationship Id="rId10" Type="http://schemas.openxmlformats.org/officeDocument/2006/relationships/slide" Target="slide9.xml"/><Relationship Id="rId11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slide" Target="slide2.xml"/><Relationship Id="rId5" Type="http://schemas.openxmlformats.org/officeDocument/2006/relationships/slide" Target="slide3.xml"/><Relationship Id="rId6" Type="http://schemas.openxmlformats.org/officeDocument/2006/relationships/slide" Target="slide5.xml"/><Relationship Id="rId7" Type="http://schemas.openxmlformats.org/officeDocument/2006/relationships/slide" Target="slide6.xml"/><Relationship Id="rId8" Type="http://schemas.openxmlformats.org/officeDocument/2006/relationships/slide" Target="slide7.xml"/><Relationship Id="rId9" Type="http://schemas.openxmlformats.org/officeDocument/2006/relationships/slide" Target="slide8.xml"/><Relationship Id="rId10" Type="http://schemas.openxmlformats.org/officeDocument/2006/relationships/slide" Target="slide9.xml"/><Relationship Id="rId11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4" Type="http://schemas.openxmlformats.org/officeDocument/2006/relationships/slide" Target="slide7.xml"/><Relationship Id="rId5" Type="http://schemas.openxmlformats.org/officeDocument/2006/relationships/slide" Target="slide8.xml"/><Relationship Id="rId6" Type="http://schemas.openxmlformats.org/officeDocument/2006/relationships/slide" Target="slide9.xml"/><Relationship Id="rId7" Type="http://schemas.openxmlformats.org/officeDocument/2006/relationships/slide" Target="slide10.xml"/><Relationship Id="rId8" Type="http://schemas.openxmlformats.org/officeDocument/2006/relationships/slide" Target="slide1.xml"/><Relationship Id="rId9" Type="http://schemas.openxmlformats.org/officeDocument/2006/relationships/slide" Target="slide2.xml"/><Relationship Id="rId10" Type="http://schemas.openxmlformats.org/officeDocument/2006/relationships/slide" Target="slide3.xml"/><Relationship Id="rId11" Type="http://schemas.openxmlformats.org/officeDocument/2006/relationships/slide" Target="slide4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slide" Target="slide2.xml"/><Relationship Id="rId5" Type="http://schemas.openxmlformats.org/officeDocument/2006/relationships/slide" Target="slide3.xml"/><Relationship Id="rId6" Type="http://schemas.openxmlformats.org/officeDocument/2006/relationships/slide" Target="slide4.xml"/><Relationship Id="rId7" Type="http://schemas.openxmlformats.org/officeDocument/2006/relationships/slide" Target="slide5.xml"/><Relationship Id="rId8" Type="http://schemas.openxmlformats.org/officeDocument/2006/relationships/slide" Target="slide7.xml"/><Relationship Id="rId9" Type="http://schemas.openxmlformats.org/officeDocument/2006/relationships/slide" Target="slide8.xml"/><Relationship Id="rId10" Type="http://schemas.openxmlformats.org/officeDocument/2006/relationships/slide" Target="slide9.xml"/><Relationship Id="rId11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wmf"/></Relationships>
</file>

<file path=ppt/slides/_rels/slide27.xml.rels><?xml version="1.0" encoding="UTF-8" standalone="yes"?>
<Relationships xmlns="http://schemas.openxmlformats.org/package/2006/relationships"><Relationship Id="rId11" Type="http://schemas.openxmlformats.org/officeDocument/2006/relationships/slide" Target="slide10.xml"/><Relationship Id="rId1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wmf"/><Relationship Id="rId3" Type="http://schemas.openxmlformats.org/officeDocument/2006/relationships/slide" Target="slide1.xml"/><Relationship Id="rId4" Type="http://schemas.openxmlformats.org/officeDocument/2006/relationships/slide" Target="slide2.xml"/><Relationship Id="rId5" Type="http://schemas.openxmlformats.org/officeDocument/2006/relationships/slide" Target="slide3.xml"/><Relationship Id="rId6" Type="http://schemas.openxmlformats.org/officeDocument/2006/relationships/slide" Target="slide4.xml"/><Relationship Id="rId7" Type="http://schemas.openxmlformats.org/officeDocument/2006/relationships/slide" Target="slide5.xml"/><Relationship Id="rId8" Type="http://schemas.openxmlformats.org/officeDocument/2006/relationships/slide" Target="slide6.xml"/><Relationship Id="rId9" Type="http://schemas.openxmlformats.org/officeDocument/2006/relationships/slide" Target="slide8.xml"/><Relationship Id="rId10" Type="http://schemas.openxmlformats.org/officeDocument/2006/relationships/slide" Target="slide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slide" Target="slide2.xml"/><Relationship Id="rId5" Type="http://schemas.openxmlformats.org/officeDocument/2006/relationships/slide" Target="slide3.xml"/><Relationship Id="rId6" Type="http://schemas.openxmlformats.org/officeDocument/2006/relationships/slide" Target="slide4.xml"/><Relationship Id="rId7" Type="http://schemas.openxmlformats.org/officeDocument/2006/relationships/slide" Target="slide5.xml"/><Relationship Id="rId8" Type="http://schemas.openxmlformats.org/officeDocument/2006/relationships/slide" Target="slide6.xml"/><Relationship Id="rId9" Type="http://schemas.openxmlformats.org/officeDocument/2006/relationships/slide" Target="slide7.xml"/><Relationship Id="rId10" Type="http://schemas.openxmlformats.org/officeDocument/2006/relationships/slide" Target="slide9.xml"/><Relationship Id="rId11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slide" Target="slide2.xml"/><Relationship Id="rId5" Type="http://schemas.openxmlformats.org/officeDocument/2006/relationships/slide" Target="slide3.xml"/><Relationship Id="rId6" Type="http://schemas.openxmlformats.org/officeDocument/2006/relationships/slide" Target="slide4.xml"/><Relationship Id="rId7" Type="http://schemas.openxmlformats.org/officeDocument/2006/relationships/slide" Target="slide5.xml"/><Relationship Id="rId8" Type="http://schemas.openxmlformats.org/officeDocument/2006/relationships/slide" Target="slide6.xml"/><Relationship Id="rId9" Type="http://schemas.openxmlformats.org/officeDocument/2006/relationships/slide" Target="slide7.xml"/><Relationship Id="rId10" Type="http://schemas.openxmlformats.org/officeDocument/2006/relationships/slide" Target="slide8.xml"/><Relationship Id="rId11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wmf"/><Relationship Id="rId3" Type="http://schemas.openxmlformats.org/officeDocument/2006/relationships/image" Target="../media/image6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slide" Target="slide2.xml"/><Relationship Id="rId5" Type="http://schemas.openxmlformats.org/officeDocument/2006/relationships/slide" Target="slide3.xml"/><Relationship Id="rId6" Type="http://schemas.openxmlformats.org/officeDocument/2006/relationships/slide" Target="slide4.xml"/><Relationship Id="rId7" Type="http://schemas.openxmlformats.org/officeDocument/2006/relationships/slide" Target="slide5.xml"/><Relationship Id="rId8" Type="http://schemas.openxmlformats.org/officeDocument/2006/relationships/slide" Target="slide6.xml"/><Relationship Id="rId9" Type="http://schemas.openxmlformats.org/officeDocument/2006/relationships/slide" Target="slide7.xml"/><Relationship Id="rId10" Type="http://schemas.openxmlformats.org/officeDocument/2006/relationships/slide" Target="slide8.xml"/><Relationship Id="rId11" Type="http://schemas.openxmlformats.org/officeDocument/2006/relationships/slide" Target="slide9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wmf"/></Relationships>
</file>

<file path=ppt/slides/_rels/slide31.xml.rels><?xml version="1.0" encoding="UTF-8" standalone="yes"?>
<Relationships xmlns="http://schemas.openxmlformats.org/package/2006/relationships"><Relationship Id="rId11" Type="http://schemas.openxmlformats.org/officeDocument/2006/relationships/slide" Target="slide9.xml"/><Relationship Id="rId1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wmf"/><Relationship Id="rId3" Type="http://schemas.openxmlformats.org/officeDocument/2006/relationships/slide" Target="slide1.xml"/><Relationship Id="rId4" Type="http://schemas.openxmlformats.org/officeDocument/2006/relationships/slide" Target="slide2.xml"/><Relationship Id="rId5" Type="http://schemas.openxmlformats.org/officeDocument/2006/relationships/slide" Target="slide3.xml"/><Relationship Id="rId6" Type="http://schemas.openxmlformats.org/officeDocument/2006/relationships/slide" Target="slide4.xml"/><Relationship Id="rId7" Type="http://schemas.openxmlformats.org/officeDocument/2006/relationships/slide" Target="slide5.xml"/><Relationship Id="rId8" Type="http://schemas.openxmlformats.org/officeDocument/2006/relationships/slide" Target="slide6.xml"/><Relationship Id="rId9" Type="http://schemas.openxmlformats.org/officeDocument/2006/relationships/slide" Target="slide7.xml"/><Relationship Id="rId10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902" name="Picture 6" descr="roms_RC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76463" cy="106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6904" name="Text Box 8"/>
          <p:cNvSpPr txBox="1">
            <a:spLocks noChangeArrowheads="1"/>
          </p:cNvSpPr>
          <p:nvPr/>
        </p:nvSpPr>
        <p:spPr bwMode="auto">
          <a:xfrm>
            <a:off x="2314090" y="1066800"/>
            <a:ext cx="45094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charset="0"/>
              </a:rPr>
              <a:t>ROMS </a:t>
            </a:r>
            <a:r>
              <a:rPr lang="en-US" sz="2400" b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charset="0"/>
              </a:rPr>
              <a:t>Framework: Kernel</a:t>
            </a:r>
            <a:endParaRPr lang="en-US" sz="2400" b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charset="0"/>
            </a:endParaRPr>
          </a:p>
        </p:txBody>
      </p:sp>
      <p:sp>
        <p:nvSpPr>
          <p:cNvPr id="336905" name="Text Box 9"/>
          <p:cNvSpPr txBox="1">
            <a:spLocks noChangeArrowheads="1"/>
          </p:cNvSpPr>
          <p:nvPr/>
        </p:nvSpPr>
        <p:spPr bwMode="auto">
          <a:xfrm>
            <a:off x="3366106" y="3946525"/>
            <a:ext cx="242448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charset="0"/>
              </a:rPr>
              <a:t>Boulder, CO</a:t>
            </a:r>
          </a:p>
          <a:p>
            <a:r>
              <a:rPr lang="en-US" sz="2000" b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charset="0"/>
              </a:rPr>
              <a:t>NCAR Mesa Lab</a:t>
            </a:r>
            <a:endParaRPr lang="en-US" sz="2000" b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charset="0"/>
            </a:endParaRPr>
          </a:p>
          <a:p>
            <a:r>
              <a:rPr lang="en-US" sz="2000" b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charset="0"/>
              </a:rPr>
              <a:t>April </a:t>
            </a:r>
            <a:r>
              <a:rPr lang="en-US" sz="2000" b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charset="0"/>
              </a:rPr>
              <a:t>25, 2016</a:t>
            </a:r>
            <a:endParaRPr lang="en-US" sz="2000" b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charset="0"/>
            </a:endParaRPr>
          </a:p>
        </p:txBody>
      </p:sp>
      <p:sp>
        <p:nvSpPr>
          <p:cNvPr id="336908" name="Text Box 12"/>
          <p:cNvSpPr txBox="1">
            <a:spLocks noChangeArrowheads="1"/>
          </p:cNvSpPr>
          <p:nvPr/>
        </p:nvSpPr>
        <p:spPr bwMode="auto">
          <a:xfrm>
            <a:off x="715817" y="1981200"/>
            <a:ext cx="7712368" cy="1200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charset="0"/>
              </a:rPr>
              <a:t>Hernan G. Arango</a:t>
            </a:r>
          </a:p>
          <a:p>
            <a:r>
              <a:rPr lang="en-US" sz="2400" b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charset="0"/>
              </a:rPr>
              <a:t>Department </a:t>
            </a:r>
            <a:r>
              <a:rPr lang="en-US" sz="2400" b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charset="0"/>
              </a:rPr>
              <a:t>of Marine and Coastal Sciences</a:t>
            </a:r>
          </a:p>
          <a:p>
            <a:r>
              <a:rPr lang="en-US" sz="2400" b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charset="0"/>
              </a:rPr>
              <a:t>Rutgers University, New Brunswick, NJ, USA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076" name="Group 4"/>
          <p:cNvGrpSpPr>
            <a:grpSpLocks/>
          </p:cNvGrpSpPr>
          <p:nvPr/>
        </p:nvGrpSpPr>
        <p:grpSpPr bwMode="auto">
          <a:xfrm>
            <a:off x="1143000" y="901700"/>
            <a:ext cx="6858000" cy="3429000"/>
            <a:chOff x="720" y="1056"/>
            <a:chExt cx="4320" cy="2160"/>
          </a:xfrm>
        </p:grpSpPr>
        <p:pic>
          <p:nvPicPr>
            <p:cNvPr id="259077" name="Picture 5" descr="glob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1056"/>
              <a:ext cx="4320" cy="2160"/>
            </a:xfrm>
            <a:prstGeom prst="rect">
              <a:avLst/>
            </a:prstGeom>
            <a:noFill/>
            <a:ln w="952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9078" name="Line 6"/>
            <p:cNvSpPr>
              <a:spLocks noChangeShapeType="1"/>
            </p:cNvSpPr>
            <p:nvPr/>
          </p:nvSpPr>
          <p:spPr bwMode="auto">
            <a:xfrm>
              <a:off x="720" y="1344"/>
              <a:ext cx="432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79" name="Line 7"/>
            <p:cNvSpPr>
              <a:spLocks noChangeShapeType="1"/>
            </p:cNvSpPr>
            <p:nvPr/>
          </p:nvSpPr>
          <p:spPr bwMode="auto">
            <a:xfrm>
              <a:off x="720" y="2160"/>
              <a:ext cx="36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80" name="Line 8"/>
            <p:cNvSpPr>
              <a:spLocks noChangeShapeType="1"/>
            </p:cNvSpPr>
            <p:nvPr/>
          </p:nvSpPr>
          <p:spPr bwMode="auto">
            <a:xfrm>
              <a:off x="720" y="1632"/>
              <a:ext cx="432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81" name="Line 9"/>
            <p:cNvSpPr>
              <a:spLocks noChangeShapeType="1"/>
            </p:cNvSpPr>
            <p:nvPr/>
          </p:nvSpPr>
          <p:spPr bwMode="auto">
            <a:xfrm>
              <a:off x="720" y="1872"/>
              <a:ext cx="432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82" name="Line 10"/>
            <p:cNvSpPr>
              <a:spLocks noChangeShapeType="1"/>
            </p:cNvSpPr>
            <p:nvPr/>
          </p:nvSpPr>
          <p:spPr bwMode="auto">
            <a:xfrm>
              <a:off x="720" y="2688"/>
              <a:ext cx="432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83" name="Line 11"/>
            <p:cNvSpPr>
              <a:spLocks noChangeShapeType="1"/>
            </p:cNvSpPr>
            <p:nvPr/>
          </p:nvSpPr>
          <p:spPr bwMode="auto">
            <a:xfrm>
              <a:off x="720" y="2160"/>
              <a:ext cx="432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84" name="Line 12"/>
            <p:cNvSpPr>
              <a:spLocks noChangeShapeType="1"/>
            </p:cNvSpPr>
            <p:nvPr/>
          </p:nvSpPr>
          <p:spPr bwMode="auto">
            <a:xfrm>
              <a:off x="720" y="2448"/>
              <a:ext cx="432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85" name="Line 13"/>
            <p:cNvSpPr>
              <a:spLocks noChangeShapeType="1"/>
            </p:cNvSpPr>
            <p:nvPr/>
          </p:nvSpPr>
          <p:spPr bwMode="auto">
            <a:xfrm>
              <a:off x="720" y="2928"/>
              <a:ext cx="432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86" name="Line 14"/>
            <p:cNvSpPr>
              <a:spLocks noChangeShapeType="1"/>
            </p:cNvSpPr>
            <p:nvPr/>
          </p:nvSpPr>
          <p:spPr bwMode="auto">
            <a:xfrm>
              <a:off x="720" y="1056"/>
              <a:ext cx="432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87" name="Line 15"/>
            <p:cNvSpPr>
              <a:spLocks noChangeShapeType="1"/>
            </p:cNvSpPr>
            <p:nvPr/>
          </p:nvSpPr>
          <p:spPr bwMode="auto">
            <a:xfrm>
              <a:off x="720" y="3216"/>
              <a:ext cx="432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88" name="Line 16"/>
            <p:cNvSpPr>
              <a:spLocks noChangeShapeType="1"/>
            </p:cNvSpPr>
            <p:nvPr/>
          </p:nvSpPr>
          <p:spPr bwMode="auto">
            <a:xfrm>
              <a:off x="2880" y="1056"/>
              <a:ext cx="0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89" name="Line 17"/>
            <p:cNvSpPr>
              <a:spLocks noChangeShapeType="1"/>
            </p:cNvSpPr>
            <p:nvPr/>
          </p:nvSpPr>
          <p:spPr bwMode="auto">
            <a:xfrm>
              <a:off x="2880" y="1056"/>
              <a:ext cx="0" cy="216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90" name="Line 18"/>
            <p:cNvSpPr>
              <a:spLocks noChangeShapeType="1"/>
            </p:cNvSpPr>
            <p:nvPr/>
          </p:nvSpPr>
          <p:spPr bwMode="auto">
            <a:xfrm>
              <a:off x="1248" y="1056"/>
              <a:ext cx="0" cy="216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91" name="Line 19"/>
            <p:cNvSpPr>
              <a:spLocks noChangeShapeType="1"/>
            </p:cNvSpPr>
            <p:nvPr/>
          </p:nvSpPr>
          <p:spPr bwMode="auto">
            <a:xfrm>
              <a:off x="1824" y="1056"/>
              <a:ext cx="0" cy="216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92" name="Line 20"/>
            <p:cNvSpPr>
              <a:spLocks noChangeShapeType="1"/>
            </p:cNvSpPr>
            <p:nvPr/>
          </p:nvSpPr>
          <p:spPr bwMode="auto">
            <a:xfrm>
              <a:off x="2352" y="1056"/>
              <a:ext cx="0" cy="216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93" name="Line 21"/>
            <p:cNvSpPr>
              <a:spLocks noChangeShapeType="1"/>
            </p:cNvSpPr>
            <p:nvPr/>
          </p:nvSpPr>
          <p:spPr bwMode="auto">
            <a:xfrm>
              <a:off x="4512" y="1056"/>
              <a:ext cx="0" cy="216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94" name="Line 22"/>
            <p:cNvSpPr>
              <a:spLocks noChangeShapeType="1"/>
            </p:cNvSpPr>
            <p:nvPr/>
          </p:nvSpPr>
          <p:spPr bwMode="auto">
            <a:xfrm>
              <a:off x="5040" y="1056"/>
              <a:ext cx="0" cy="216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95" name="Line 23"/>
            <p:cNvSpPr>
              <a:spLocks noChangeShapeType="1"/>
            </p:cNvSpPr>
            <p:nvPr/>
          </p:nvSpPr>
          <p:spPr bwMode="auto">
            <a:xfrm>
              <a:off x="720" y="1056"/>
              <a:ext cx="0" cy="216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96" name="Line 24"/>
            <p:cNvSpPr>
              <a:spLocks noChangeShapeType="1"/>
            </p:cNvSpPr>
            <p:nvPr/>
          </p:nvSpPr>
          <p:spPr bwMode="auto">
            <a:xfrm>
              <a:off x="3408" y="1056"/>
              <a:ext cx="0" cy="216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9097" name="Line 25"/>
            <p:cNvSpPr>
              <a:spLocks noChangeShapeType="1"/>
            </p:cNvSpPr>
            <p:nvPr/>
          </p:nvSpPr>
          <p:spPr bwMode="auto">
            <a:xfrm>
              <a:off x="3984" y="1056"/>
              <a:ext cx="0" cy="216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</p:grpSp>
      <p:grpSp>
        <p:nvGrpSpPr>
          <p:cNvPr id="259099" name="Group 27"/>
          <p:cNvGrpSpPr>
            <a:grpSpLocks/>
          </p:cNvGrpSpPr>
          <p:nvPr/>
        </p:nvGrpSpPr>
        <p:grpSpPr bwMode="auto">
          <a:xfrm>
            <a:off x="3581400" y="4343400"/>
            <a:ext cx="2660650" cy="2297113"/>
            <a:chOff x="2248" y="2761"/>
            <a:chExt cx="1676" cy="1447"/>
          </a:xfrm>
        </p:grpSpPr>
        <p:grpSp>
          <p:nvGrpSpPr>
            <p:cNvPr id="259100" name="Group 28"/>
            <p:cNvGrpSpPr>
              <a:grpSpLocks/>
            </p:cNvGrpSpPr>
            <p:nvPr/>
          </p:nvGrpSpPr>
          <p:grpSpPr bwMode="auto">
            <a:xfrm>
              <a:off x="2248" y="2932"/>
              <a:ext cx="1257" cy="1276"/>
              <a:chOff x="2256" y="2900"/>
              <a:chExt cx="1257" cy="1276"/>
            </a:xfrm>
          </p:grpSpPr>
          <p:sp>
            <p:nvSpPr>
              <p:cNvPr id="259101" name="Rectangle 29"/>
              <p:cNvSpPr>
                <a:spLocks noChangeArrowheads="1"/>
              </p:cNvSpPr>
              <p:nvPr/>
            </p:nvSpPr>
            <p:spPr bwMode="auto">
              <a:xfrm>
                <a:off x="2256" y="3072"/>
                <a:ext cx="1248" cy="1104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800" b="0">
                  <a:solidFill>
                    <a:srgbClr val="FFFFFF"/>
                  </a:solidFill>
                  <a:latin typeface="Lucida Console" charset="0"/>
                </a:endParaRPr>
              </a:p>
            </p:txBody>
          </p:sp>
          <p:sp>
            <p:nvSpPr>
              <p:cNvPr id="259102" name="Rectangle 30"/>
              <p:cNvSpPr>
                <a:spLocks noChangeArrowheads="1"/>
              </p:cNvSpPr>
              <p:nvPr/>
            </p:nvSpPr>
            <p:spPr bwMode="auto">
              <a:xfrm>
                <a:off x="2448" y="3216"/>
                <a:ext cx="864" cy="816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800" b="0">
                  <a:solidFill>
                    <a:srgbClr val="FFFFFF"/>
                  </a:solidFill>
                  <a:latin typeface="Lucida Console" charset="0"/>
                </a:endParaRPr>
              </a:p>
            </p:txBody>
          </p:sp>
          <p:sp>
            <p:nvSpPr>
              <p:cNvPr id="259103" name="Text Box 31"/>
              <p:cNvSpPr txBox="1">
                <a:spLocks noChangeArrowheads="1"/>
              </p:cNvSpPr>
              <p:nvPr/>
            </p:nvSpPr>
            <p:spPr bwMode="auto">
              <a:xfrm rot="5412927" flipV="1">
                <a:off x="3278" y="2847"/>
                <a:ext cx="18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l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1pPr>
                <a:lvl2pPr marL="114300" algn="l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algn="l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algn="l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algn="l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r>
                  <a:rPr lang="en-US" sz="2400">
                    <a:solidFill>
                      <a:srgbClr val="000099"/>
                    </a:solidFill>
                    <a:latin typeface="Times New Roman" charset="0"/>
                  </a:rPr>
                  <a:t>}</a:t>
                </a:r>
              </a:p>
            </p:txBody>
          </p:sp>
        </p:grpSp>
        <p:sp>
          <p:nvSpPr>
            <p:cNvPr id="259104" name="Rectangle 32"/>
            <p:cNvSpPr>
              <a:spLocks noChangeArrowheads="1"/>
            </p:cNvSpPr>
            <p:nvPr/>
          </p:nvSpPr>
          <p:spPr bwMode="auto">
            <a:xfrm>
              <a:off x="3480" y="3024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rgbClr val="000099"/>
                  </a:solidFill>
                </a:rPr>
                <a:t>} </a:t>
              </a:r>
            </a:p>
          </p:txBody>
        </p:sp>
        <p:sp>
          <p:nvSpPr>
            <p:cNvPr id="259105" name="Text Box 33"/>
            <p:cNvSpPr txBox="1">
              <a:spLocks noChangeArrowheads="1"/>
            </p:cNvSpPr>
            <p:nvPr/>
          </p:nvSpPr>
          <p:spPr bwMode="auto">
            <a:xfrm>
              <a:off x="3612" y="3049"/>
              <a:ext cx="31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>
                  <a:solidFill>
                    <a:srgbClr val="C8C8FF"/>
                  </a:solidFill>
                </a:rPr>
                <a:t>Nx</a:t>
              </a:r>
              <a:endParaRPr lang="en-US">
                <a:solidFill>
                  <a:srgbClr val="C8C8FF"/>
                </a:solidFill>
              </a:endParaRPr>
            </a:p>
          </p:txBody>
        </p:sp>
        <p:sp>
          <p:nvSpPr>
            <p:cNvPr id="259106" name="Rectangle 34"/>
            <p:cNvSpPr>
              <a:spLocks noChangeArrowheads="1"/>
            </p:cNvSpPr>
            <p:nvPr/>
          </p:nvSpPr>
          <p:spPr bwMode="auto">
            <a:xfrm>
              <a:off x="3244" y="2761"/>
              <a:ext cx="31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>
                  <a:solidFill>
                    <a:srgbClr val="C8C8FF"/>
                  </a:solidFill>
                </a:rPr>
                <a:t>Ny</a:t>
              </a:r>
            </a:p>
          </p:txBody>
        </p:sp>
      </p:grpSp>
      <p:sp>
        <p:nvSpPr>
          <p:cNvPr id="259107" name="Text Box 35"/>
          <p:cNvSpPr txBox="1">
            <a:spLocks noChangeArrowheads="1"/>
          </p:cNvSpPr>
          <p:nvPr/>
        </p:nvSpPr>
        <p:spPr bwMode="auto">
          <a:xfrm>
            <a:off x="2803525" y="236538"/>
            <a:ext cx="3824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</a:rPr>
              <a:t>Parallel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</a:rPr>
              <a:t>Tile </a:t>
            </a:r>
            <a:r>
              <a:rPr lang="en-US" sz="240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</a:rPr>
              <a:t>Partition</a:t>
            </a:r>
            <a:endParaRPr lang="en-US" sz="2400" dirty="0">
              <a:solidFill>
                <a:srgbClr val="FFFFFF"/>
              </a:solidFill>
              <a:effectLst>
                <a:outerShdw blurRad="50800" dist="38100" dir="2700000" algn="tl" rotWithShape="0">
                  <a:schemeClr val="accent3">
                    <a:lumMod val="20000"/>
                    <a:lumOff val="80000"/>
                    <a:alpha val="43000"/>
                  </a:schemeClr>
                </a:outerShdw>
              </a:effectLst>
              <a:latin typeface="Arial Black" charset="0"/>
            </a:endParaRPr>
          </a:p>
        </p:txBody>
      </p:sp>
      <p:sp>
        <p:nvSpPr>
          <p:cNvPr id="259108" name="Text Box 36"/>
          <p:cNvSpPr txBox="1">
            <a:spLocks noChangeArrowheads="1"/>
          </p:cNvSpPr>
          <p:nvPr/>
        </p:nvSpPr>
        <p:spPr bwMode="auto">
          <a:xfrm>
            <a:off x="228600" y="1874838"/>
            <a:ext cx="79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8C8FF"/>
                </a:solidFill>
              </a:rPr>
              <a:t>8 x 8</a:t>
            </a:r>
            <a:endParaRPr lang="en-US">
              <a:solidFill>
                <a:srgbClr val="C8C8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73" name="Rectangle 9"/>
          <p:cNvSpPr>
            <a:spLocks noChangeArrowheads="1"/>
          </p:cNvSpPr>
          <p:nvPr/>
        </p:nvSpPr>
        <p:spPr bwMode="auto">
          <a:xfrm>
            <a:off x="0" y="3581400"/>
            <a:ext cx="9144000" cy="3276600"/>
          </a:xfrm>
          <a:prstGeom prst="rect">
            <a:avLst/>
          </a:prstGeom>
          <a:solidFill>
            <a:srgbClr val="35404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sp>
        <p:nvSpPr>
          <p:cNvPr id="216074" name="Text Box 10"/>
          <p:cNvSpPr txBox="1">
            <a:spLocks noChangeArrowheads="1"/>
          </p:cNvSpPr>
          <p:nvPr/>
        </p:nvSpPr>
        <p:spPr bwMode="auto">
          <a:xfrm>
            <a:off x="1393825" y="-47625"/>
            <a:ext cx="6362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</a:rPr>
              <a:t>East-West MPI Communications</a:t>
            </a:r>
          </a:p>
        </p:txBody>
      </p:sp>
      <p:sp>
        <p:nvSpPr>
          <p:cNvPr id="216076" name="Text Box 12"/>
          <p:cNvSpPr txBox="1">
            <a:spLocks noChangeArrowheads="1"/>
          </p:cNvSpPr>
          <p:nvPr/>
        </p:nvSpPr>
        <p:spPr bwMode="auto">
          <a:xfrm>
            <a:off x="7543800" y="1616075"/>
            <a:ext cx="14795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400" b="0">
                <a:solidFill>
                  <a:srgbClr val="00FF00"/>
                </a:solidFill>
                <a:latin typeface="Arial Black" charset="0"/>
              </a:rPr>
              <a:t>With Respect</a:t>
            </a:r>
          </a:p>
          <a:p>
            <a:pPr algn="l"/>
            <a:r>
              <a:rPr lang="en-US" sz="1400" b="0">
                <a:solidFill>
                  <a:srgbClr val="00FF00"/>
                </a:solidFill>
                <a:latin typeface="Arial Black" charset="0"/>
              </a:rPr>
              <a:t>To Tile R</a:t>
            </a:r>
          </a:p>
        </p:txBody>
      </p:sp>
      <p:sp>
        <p:nvSpPr>
          <p:cNvPr id="216078" name="Text Box 14"/>
          <p:cNvSpPr txBox="1">
            <a:spLocks noChangeArrowheads="1"/>
          </p:cNvSpPr>
          <p:nvPr/>
        </p:nvSpPr>
        <p:spPr bwMode="auto">
          <a:xfrm>
            <a:off x="152400" y="1600200"/>
            <a:ext cx="11239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400" b="0">
                <a:solidFill>
                  <a:srgbClr val="00FF00"/>
                </a:solidFill>
                <a:latin typeface="Arial Black" charset="0"/>
              </a:rPr>
              <a:t>Nonlinear</a:t>
            </a:r>
          </a:p>
        </p:txBody>
      </p:sp>
      <p:sp>
        <p:nvSpPr>
          <p:cNvPr id="216079" name="Text Box 15"/>
          <p:cNvSpPr txBox="1">
            <a:spLocks noChangeArrowheads="1"/>
          </p:cNvSpPr>
          <p:nvPr/>
        </p:nvSpPr>
        <p:spPr bwMode="auto">
          <a:xfrm>
            <a:off x="152400" y="4724400"/>
            <a:ext cx="876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400" b="0">
                <a:solidFill>
                  <a:srgbClr val="00FF00"/>
                </a:solidFill>
                <a:latin typeface="Arial Black" charset="0"/>
              </a:rPr>
              <a:t>Adjoint</a:t>
            </a:r>
          </a:p>
        </p:txBody>
      </p:sp>
      <p:sp>
        <p:nvSpPr>
          <p:cNvPr id="216080" name="Text Box 16"/>
          <p:cNvSpPr txBox="1">
            <a:spLocks noChangeArrowheads="1"/>
          </p:cNvSpPr>
          <p:nvPr/>
        </p:nvSpPr>
        <p:spPr bwMode="auto">
          <a:xfrm>
            <a:off x="7543800" y="4664075"/>
            <a:ext cx="14795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400" b="0">
                <a:solidFill>
                  <a:srgbClr val="00FF00"/>
                </a:solidFill>
                <a:latin typeface="Arial Black" charset="0"/>
              </a:rPr>
              <a:t>With Respect</a:t>
            </a:r>
          </a:p>
          <a:p>
            <a:pPr algn="l"/>
            <a:r>
              <a:rPr lang="en-US" sz="1400" b="0">
                <a:solidFill>
                  <a:srgbClr val="00FF00"/>
                </a:solidFill>
                <a:latin typeface="Arial Black" charset="0"/>
              </a:rPr>
              <a:t>To Tile R</a:t>
            </a:r>
          </a:p>
        </p:txBody>
      </p:sp>
      <p:pic>
        <p:nvPicPr>
          <p:cNvPr id="216081" name="Picture 17" descr="comm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665163"/>
            <a:ext cx="6216650" cy="596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ChangeArrowheads="1"/>
          </p:cNvSpPr>
          <p:nvPr/>
        </p:nvSpPr>
        <p:spPr bwMode="auto">
          <a:xfrm>
            <a:off x="4572000" y="0"/>
            <a:ext cx="4572000" cy="6858000"/>
          </a:xfrm>
          <a:prstGeom prst="rect">
            <a:avLst/>
          </a:prstGeom>
          <a:solidFill>
            <a:srgbClr val="35404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pic>
        <p:nvPicPr>
          <p:cNvPr id="217091" name="Picture 3" descr="commpptve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3" y="625475"/>
            <a:ext cx="7519987" cy="623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7092" name="Text Box 4"/>
          <p:cNvSpPr txBox="1">
            <a:spLocks noChangeArrowheads="1"/>
          </p:cNvSpPr>
          <p:nvPr/>
        </p:nvSpPr>
        <p:spPr bwMode="auto">
          <a:xfrm>
            <a:off x="1159984" y="-47625"/>
            <a:ext cx="681927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</a:rPr>
              <a:t>North-South MPI Communications</a:t>
            </a:r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 rot="16200000">
            <a:off x="-359568" y="3617118"/>
            <a:ext cx="1390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b="0">
                <a:solidFill>
                  <a:srgbClr val="00FF00"/>
                </a:solidFill>
                <a:latin typeface="Arial Black" charset="0"/>
              </a:rPr>
              <a:t>Nonlinear</a:t>
            </a:r>
          </a:p>
        </p:txBody>
      </p:sp>
      <p:sp>
        <p:nvSpPr>
          <p:cNvPr id="217095" name="Text Box 7"/>
          <p:cNvSpPr txBox="1">
            <a:spLocks noChangeArrowheads="1"/>
          </p:cNvSpPr>
          <p:nvPr/>
        </p:nvSpPr>
        <p:spPr bwMode="auto">
          <a:xfrm rot="16200000">
            <a:off x="8195469" y="3623469"/>
            <a:ext cx="1073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b="0">
                <a:solidFill>
                  <a:srgbClr val="00FF00"/>
                </a:solidFill>
                <a:latin typeface="Arial Black" charset="0"/>
              </a:rPr>
              <a:t>Adjoint</a:t>
            </a:r>
          </a:p>
        </p:txBody>
      </p:sp>
      <p:sp>
        <p:nvSpPr>
          <p:cNvPr id="217096" name="Text Box 8"/>
          <p:cNvSpPr txBox="1">
            <a:spLocks noChangeArrowheads="1"/>
          </p:cNvSpPr>
          <p:nvPr/>
        </p:nvSpPr>
        <p:spPr bwMode="auto">
          <a:xfrm>
            <a:off x="3648075" y="1416050"/>
            <a:ext cx="1847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b="0">
                <a:solidFill>
                  <a:srgbClr val="00FF00"/>
                </a:solidFill>
                <a:latin typeface="Arial Black" charset="0"/>
              </a:rPr>
              <a:t>With Respect</a:t>
            </a:r>
          </a:p>
          <a:p>
            <a:r>
              <a:rPr lang="en-US" sz="1800" b="0">
                <a:solidFill>
                  <a:srgbClr val="00FF00"/>
                </a:solidFill>
                <a:latin typeface="Arial Black" charset="0"/>
              </a:rPr>
              <a:t> to Tile B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234" name="Picture 2" descr="C:\Sage\Pics\July 20\P7200535.JPG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1235" name="Rectangle 3"/>
          <p:cNvSpPr>
            <a:spLocks noChangeArrowheads="1"/>
          </p:cNvSpPr>
          <p:nvPr/>
        </p:nvSpPr>
        <p:spPr bwMode="auto">
          <a:xfrm>
            <a:off x="1870075" y="1117600"/>
            <a:ext cx="51085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 Black" charset="0"/>
              </a:rPr>
              <a:t>ROMS/TOMS</a:t>
            </a:r>
          </a:p>
          <a:p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 Black" charset="0"/>
              </a:rPr>
              <a:t>GOVERNING EQUATIONS</a:t>
            </a: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3" name="Rectangle 3"/>
          <p:cNvSpPr>
            <a:spLocks noChangeArrowheads="1"/>
          </p:cNvSpPr>
          <p:nvPr/>
        </p:nvSpPr>
        <p:spPr bwMode="auto">
          <a:xfrm>
            <a:off x="0" y="219075"/>
            <a:ext cx="914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95000"/>
                      <a:alpha val="43000"/>
                    </a:schemeClr>
                  </a:outerShdw>
                </a:effectLst>
                <a:latin typeface="Arial Black" charset="0"/>
              </a:rPr>
              <a:t>Momentum Governing Equations</a:t>
            </a:r>
          </a:p>
        </p:txBody>
      </p:sp>
      <p:pic>
        <p:nvPicPr>
          <p:cNvPr id="353304" name="Picture 24" descr="C:\Documents and Settings\arango\My Documents\arango\Talks\Hernan\Norway\MomentumGovEq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3288"/>
            <a:ext cx="9144000" cy="583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1026"/>
          <p:cNvSpPr>
            <a:spLocks noChangeArrowheads="1"/>
          </p:cNvSpPr>
          <p:nvPr/>
        </p:nvSpPr>
        <p:spPr bwMode="auto">
          <a:xfrm>
            <a:off x="0" y="219075"/>
            <a:ext cx="914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95000"/>
                      <a:alpha val="43000"/>
                    </a:schemeClr>
                  </a:outerShdw>
                </a:effectLst>
                <a:latin typeface="Arial Black" charset="0"/>
              </a:rPr>
              <a:t>Tracers Governing Equations</a:t>
            </a:r>
          </a:p>
        </p:txBody>
      </p:sp>
      <p:pic>
        <p:nvPicPr>
          <p:cNvPr id="355332" name="Picture 1028" descr="C:\Documents and Settings\arango\My Documents\arango\Talks\Hernan\Norway\TracerGovEq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831850"/>
            <a:ext cx="8032750" cy="602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Rectangle 1026"/>
          <p:cNvSpPr>
            <a:spLocks noChangeArrowheads="1"/>
          </p:cNvSpPr>
          <p:nvPr/>
        </p:nvSpPr>
        <p:spPr bwMode="auto">
          <a:xfrm>
            <a:off x="0" y="219075"/>
            <a:ext cx="914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95000"/>
                      <a:alpha val="43000"/>
                    </a:schemeClr>
                  </a:outerShdw>
                </a:effectLst>
                <a:latin typeface="Arial Black" charset="0"/>
              </a:rPr>
              <a:t>Continuity Equation</a:t>
            </a:r>
            <a:endParaRPr lang="en-US" sz="2800" dirty="0">
              <a:solidFill>
                <a:srgbClr val="FFFF00"/>
              </a:solidFill>
              <a:effectLst>
                <a:outerShdw blurRad="50800" dist="38100" dir="2700000" algn="tl" rotWithShape="0">
                  <a:schemeClr val="accent3">
                    <a:lumMod val="95000"/>
                    <a:alpha val="43000"/>
                  </a:schemeClr>
                </a:outerShdw>
              </a:effectLst>
              <a:latin typeface="Arial Black" charset="0"/>
            </a:endParaRPr>
          </a:p>
        </p:txBody>
      </p:sp>
      <p:sp>
        <p:nvSpPr>
          <p:cNvPr id="354307" name="Rectangle 1027"/>
          <p:cNvSpPr>
            <a:spLocks noChangeArrowheads="1"/>
          </p:cNvSpPr>
          <p:nvPr/>
        </p:nvSpPr>
        <p:spPr bwMode="auto">
          <a:xfrm>
            <a:off x="-12700" y="2730500"/>
            <a:ext cx="914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95000"/>
                      <a:alpha val="43000"/>
                    </a:schemeClr>
                  </a:outerShdw>
                </a:effectLst>
                <a:latin typeface="Arial Black" charset="0"/>
              </a:rPr>
              <a:t>Vertical Velocity</a:t>
            </a:r>
          </a:p>
        </p:txBody>
      </p:sp>
      <p:pic>
        <p:nvPicPr>
          <p:cNvPr id="354308" name="Picture 1028" descr="C:\Documents and Settings\arango\My Documents\arango\Talks\Hernan\Norway\ContinuityEq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276350"/>
            <a:ext cx="76200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4309" name="Picture 1029" descr="C:\Documents and Settings\arango\My Documents\arango\Talks\Hernan\Norway\VerticalVelocity.ep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908425"/>
            <a:ext cx="819150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Text Box 2"/>
          <p:cNvSpPr txBox="1">
            <a:spLocks noChangeArrowheads="1"/>
          </p:cNvSpPr>
          <p:nvPr/>
        </p:nvSpPr>
        <p:spPr bwMode="auto">
          <a:xfrm>
            <a:off x="0" y="207963"/>
            <a:ext cx="9144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sz="2800" dirty="0" err="1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95000"/>
                      <a:alpha val="43000"/>
                    </a:schemeClr>
                  </a:outerShdw>
                </a:effectLst>
                <a:latin typeface="Arial Black" charset="0"/>
              </a:rPr>
              <a:t>Deviatoric</a:t>
            </a:r>
            <a:r>
              <a:rPr lang="en-US" sz="280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95000"/>
                      <a:alpha val="43000"/>
                    </a:schemeClr>
                  </a:outerShdw>
                </a:effectLst>
                <a:latin typeface="Arial Black" charset="0"/>
              </a:rPr>
              <a:t> Transverse Stress Tensor</a:t>
            </a:r>
          </a:p>
        </p:txBody>
      </p:sp>
      <p:pic>
        <p:nvPicPr>
          <p:cNvPr id="278532" name="Picture 4" descr="C:\Documents and Settings\arango\My Documents\arango\Talks\Hernan\Norway\tensor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213" y="868363"/>
            <a:ext cx="6988175" cy="598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4" name="Picture 2" descr="C:\Documents and Settings\robertson\Desktop\Equations\PredCouplingFig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55663"/>
            <a:ext cx="7848600" cy="600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4675" name="Text Box 3"/>
          <p:cNvSpPr txBox="1">
            <a:spLocks noChangeArrowheads="1"/>
          </p:cNvSpPr>
          <p:nvPr/>
        </p:nvSpPr>
        <p:spPr bwMode="auto">
          <a:xfrm>
            <a:off x="-22225" y="217488"/>
            <a:ext cx="9144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sz="28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95000"/>
                      <a:alpha val="43000"/>
                    </a:schemeClr>
                  </a:outerShdw>
                </a:effectLst>
                <a:latin typeface="Arial Black" charset="0"/>
              </a:rPr>
              <a:t>Barotropic-Baroclinic Coupling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Picture 2" descr="C:\Sage\Pics\July 20\P72005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5699" name="Rectangle 3"/>
          <p:cNvSpPr>
            <a:spLocks noChangeArrowheads="1"/>
          </p:cNvSpPr>
          <p:nvPr/>
        </p:nvSpPr>
        <p:spPr bwMode="auto">
          <a:xfrm>
            <a:off x="3213100" y="777875"/>
            <a:ext cx="27162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 Black" charset="0"/>
              </a:rPr>
              <a:t>ROMS/TOMS:</a:t>
            </a:r>
          </a:p>
        </p:txBody>
      </p:sp>
      <p:sp>
        <p:nvSpPr>
          <p:cNvPr id="285700" name="Rectangle 4"/>
          <p:cNvSpPr>
            <a:spLocks noChangeArrowheads="1"/>
          </p:cNvSpPr>
          <p:nvPr/>
        </p:nvSpPr>
        <p:spPr bwMode="auto">
          <a:xfrm>
            <a:off x="2657475" y="1528763"/>
            <a:ext cx="38227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 Black" charset="0"/>
              </a:rPr>
              <a:t>MODULAR DESIGN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145" name="Picture 9" descr="ap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381000"/>
            <a:ext cx="8610600" cy="437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7174" name="Text Box 38"/>
          <p:cNvSpPr txBox="1">
            <a:spLocks noChangeArrowheads="1"/>
          </p:cNvSpPr>
          <p:nvPr/>
        </p:nvSpPr>
        <p:spPr bwMode="auto">
          <a:xfrm>
            <a:off x="0" y="4683125"/>
            <a:ext cx="4572000" cy="179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8083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14300" indent="-114300" algn="l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buClr>
                <a:srgbClr val="FF0000"/>
              </a:buClr>
              <a:buFontTx/>
              <a:buChar char="•"/>
            </a:pPr>
            <a:r>
              <a:rPr lang="en-US" sz="1400" b="0">
                <a:solidFill>
                  <a:srgbClr val="C8C8FF"/>
                </a:solidFill>
              </a:rPr>
              <a:t>Free-surface, Hydrostatic Primitive Equation Model</a:t>
            </a:r>
          </a:p>
          <a:p>
            <a:pPr>
              <a:buClr>
                <a:srgbClr val="FF0000"/>
              </a:buClr>
              <a:buFontTx/>
              <a:buChar char="•"/>
            </a:pPr>
            <a:r>
              <a:rPr lang="en-US" sz="1400" b="0">
                <a:solidFill>
                  <a:srgbClr val="C8C8FF"/>
                </a:solidFill>
              </a:rPr>
              <a:t>Generalized Terrain-Following Vertical Coordinates</a:t>
            </a:r>
          </a:p>
          <a:p>
            <a:pPr>
              <a:buClr>
                <a:srgbClr val="FF0000"/>
              </a:buClr>
              <a:buFontTx/>
              <a:buChar char="•"/>
            </a:pPr>
            <a:r>
              <a:rPr lang="en-US" sz="1400" b="0">
                <a:solidFill>
                  <a:srgbClr val="C8C8FF"/>
                </a:solidFill>
              </a:rPr>
              <a:t>Boundary-fitted Orthogonal Curvilinear Coordinates on an Arakawa C-grid: Cartesian, Spherical, and Polar</a:t>
            </a:r>
          </a:p>
          <a:p>
            <a:pPr>
              <a:buClr>
                <a:srgbClr val="FF0000"/>
              </a:buClr>
              <a:buFontTx/>
              <a:buChar char="•"/>
            </a:pPr>
            <a:r>
              <a:rPr lang="en-US" sz="1400" b="0">
                <a:solidFill>
                  <a:srgbClr val="C8C8FF"/>
                </a:solidFill>
              </a:rPr>
              <a:t>Multiple Grid and Model Coupling (MCT, ESMF)</a:t>
            </a:r>
          </a:p>
          <a:p>
            <a:pPr>
              <a:buClr>
                <a:srgbClr val="FF0000"/>
              </a:buClr>
              <a:buFontTx/>
              <a:buChar char="•"/>
            </a:pPr>
            <a:r>
              <a:rPr lang="en-US" sz="1400" b="0">
                <a:solidFill>
                  <a:srgbClr val="C8C8FF"/>
                </a:solidFill>
              </a:rPr>
              <a:t>High-order Numerical Schemes</a:t>
            </a:r>
          </a:p>
          <a:p>
            <a:pPr>
              <a:buClr>
                <a:srgbClr val="FF0000"/>
              </a:buClr>
              <a:buFontTx/>
              <a:buChar char="•"/>
            </a:pPr>
            <a:r>
              <a:rPr lang="en-US" sz="1400" b="0">
                <a:solidFill>
                  <a:srgbClr val="C8C8FF"/>
                </a:solidFill>
              </a:rPr>
              <a:t>Shared- and Distributed-memory (OpenMP, MPI)</a:t>
            </a:r>
          </a:p>
          <a:p>
            <a:pPr>
              <a:buClr>
                <a:srgbClr val="FF0000"/>
              </a:buClr>
              <a:buFontTx/>
              <a:buChar char="•"/>
            </a:pPr>
            <a:r>
              <a:rPr lang="en-US" sz="1400" b="0">
                <a:solidFill>
                  <a:srgbClr val="C8C8FF"/>
                </a:solidFill>
              </a:rPr>
              <a:t> F90/F95, C-preprocessing, NetCDF I/O</a:t>
            </a:r>
          </a:p>
        </p:txBody>
      </p:sp>
      <p:sp>
        <p:nvSpPr>
          <p:cNvPr id="347175" name="Text Box 39"/>
          <p:cNvSpPr txBox="1">
            <a:spLocks noChangeArrowheads="1"/>
          </p:cNvSpPr>
          <p:nvPr/>
        </p:nvSpPr>
        <p:spPr bwMode="auto">
          <a:xfrm>
            <a:off x="4572000" y="4676775"/>
            <a:ext cx="4572000" cy="200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8083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14300" indent="-114300" algn="l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buClr>
                <a:srgbClr val="FF0000"/>
              </a:buClr>
              <a:buFontTx/>
              <a:buChar char="•"/>
            </a:pPr>
            <a:r>
              <a:rPr lang="en-US" sz="1400" b="0">
                <a:solidFill>
                  <a:srgbClr val="C8C8FF"/>
                </a:solidFill>
              </a:rPr>
              <a:t>Tangent Linear, Representer, and Adjoint Models</a:t>
            </a:r>
          </a:p>
          <a:p>
            <a:pPr>
              <a:buClr>
                <a:srgbClr val="FF0000"/>
              </a:buClr>
              <a:buFontTx/>
              <a:buChar char="•"/>
            </a:pPr>
            <a:r>
              <a:rPr lang="en-US" sz="1400" b="0">
                <a:solidFill>
                  <a:srgbClr val="C8C8FF"/>
                </a:solidFill>
              </a:rPr>
              <a:t>Adjoint-based Algorithms for 4DVar data assimilation, Ensemble Prediction, Adaptive and Linear Stability Analysis</a:t>
            </a:r>
          </a:p>
          <a:p>
            <a:pPr>
              <a:buClr>
                <a:srgbClr val="FF0000"/>
              </a:buClr>
              <a:buFontTx/>
              <a:buChar char="•"/>
            </a:pPr>
            <a:r>
              <a:rPr lang="en-US" sz="1400" b="0">
                <a:solidFill>
                  <a:srgbClr val="C8C8FF"/>
                </a:solidFill>
              </a:rPr>
              <a:t>Tides, Ecosystem, Sediment, Sea Ice Models</a:t>
            </a:r>
          </a:p>
          <a:p>
            <a:pPr>
              <a:buClr>
                <a:srgbClr val="FF0000"/>
              </a:buClr>
              <a:buFontTx/>
              <a:buChar char="•"/>
            </a:pPr>
            <a:r>
              <a:rPr lang="en-US" sz="1400" b="0">
                <a:solidFill>
                  <a:srgbClr val="C8C8FF"/>
                </a:solidFill>
              </a:rPr>
              <a:t>Various Vertical Mixing Schemes and Bottom Boundary Layer Parameterizations</a:t>
            </a:r>
          </a:p>
          <a:p>
            <a:pPr>
              <a:buClr>
                <a:srgbClr val="FF0000"/>
              </a:buClr>
              <a:buFontTx/>
              <a:buChar char="•"/>
            </a:pPr>
            <a:r>
              <a:rPr lang="en-US" sz="1400" b="0">
                <a:solidFill>
                  <a:srgbClr val="C8C8FF"/>
                </a:solidFill>
              </a:rPr>
              <a:t>Web-Based Documentation and Distribution: </a:t>
            </a:r>
            <a:r>
              <a:rPr lang="en-US" sz="1400" b="0">
                <a:solidFill>
                  <a:srgbClr val="C8C8FF"/>
                </a:solidFill>
                <a:hlinkClick r:id="rId3"/>
              </a:rPr>
              <a:t>www.myroms.org</a:t>
            </a:r>
            <a:r>
              <a:rPr lang="en-US" sz="1400" b="0">
                <a:solidFill>
                  <a:srgbClr val="C8C8FF"/>
                </a:solidFill>
              </a:rPr>
              <a:t>, </a:t>
            </a:r>
            <a:r>
              <a:rPr lang="en-US" sz="1400" b="0">
                <a:solidFill>
                  <a:srgbClr val="C8C8FF"/>
                </a:solidFill>
                <a:hlinkClick r:id="rId4"/>
              </a:rPr>
              <a:t>www.myroms.org/wiki</a:t>
            </a:r>
            <a:endParaRPr lang="en-US" sz="1400" b="0">
              <a:solidFill>
                <a:srgbClr val="FFFFFF"/>
              </a:solidFill>
            </a:endParaRPr>
          </a:p>
        </p:txBody>
      </p:sp>
      <p:sp>
        <p:nvSpPr>
          <p:cNvPr id="347177" name="Text Box 41"/>
          <p:cNvSpPr txBox="1">
            <a:spLocks noChangeArrowheads="1"/>
          </p:cNvSpPr>
          <p:nvPr/>
        </p:nvSpPr>
        <p:spPr bwMode="auto">
          <a:xfrm>
            <a:off x="1098550" y="0"/>
            <a:ext cx="6954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8083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</a:rPr>
              <a:t>ROMS: Regional Ocean Modeling System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3" name="Text Box 1027"/>
          <p:cNvSpPr txBox="1">
            <a:spLocks noChangeArrowheads="1"/>
          </p:cNvSpPr>
          <p:nvPr/>
        </p:nvSpPr>
        <p:spPr bwMode="auto">
          <a:xfrm>
            <a:off x="3252541" y="28575"/>
            <a:ext cx="26389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 Black" charset="0"/>
              </a:rPr>
              <a:t>Code Design</a:t>
            </a:r>
            <a:r>
              <a:rPr lang="en-US" sz="2400" b="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 Black" charset="0"/>
              </a:rPr>
              <a:t> </a:t>
            </a:r>
            <a:endParaRPr lang="en-US" sz="2400" b="0" dirty="0"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 Black" charset="0"/>
            </a:endParaRPr>
          </a:p>
        </p:txBody>
      </p:sp>
      <p:sp>
        <p:nvSpPr>
          <p:cNvPr id="220164" name="Rectangle 1028"/>
          <p:cNvSpPr>
            <a:spLocks noChangeArrowheads="1"/>
          </p:cNvSpPr>
          <p:nvPr/>
        </p:nvSpPr>
        <p:spPr bwMode="auto">
          <a:xfrm>
            <a:off x="152400" y="1066800"/>
            <a:ext cx="88392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r>
              <a:rPr lang="en-US" sz="2400" b="0" dirty="0" smtClean="0">
                <a:solidFill>
                  <a:srgbClr val="C8C8FF"/>
                </a:solidFill>
                <a:latin typeface="Arial Black" charset="0"/>
              </a:rPr>
              <a:t>Modular, efficient, and portable Fortran code (F90/ F95)</a:t>
            </a: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r>
              <a:rPr lang="en-US" sz="2400" b="0" dirty="0" smtClean="0">
                <a:solidFill>
                  <a:srgbClr val="C8C8FF"/>
                </a:solidFill>
                <a:latin typeface="Arial Black" charset="0"/>
              </a:rPr>
              <a:t>C-preprocessing managing</a:t>
            </a:r>
            <a:endParaRPr lang="en-US" sz="2400" b="0" dirty="0">
              <a:solidFill>
                <a:srgbClr val="C8C8FF"/>
              </a:solidFill>
              <a:latin typeface="Arial Black" charset="0"/>
            </a:endParaRP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r>
              <a:rPr lang="en-US" sz="2400" b="0" dirty="0" smtClean="0">
                <a:solidFill>
                  <a:srgbClr val="C8C8FF"/>
                </a:solidFill>
                <a:latin typeface="Arial Black" charset="0"/>
              </a:rPr>
              <a:t>Multiple levels of nesting: </a:t>
            </a:r>
            <a:r>
              <a:rPr lang="en-US" sz="2400" b="0" dirty="0" smtClean="0">
                <a:solidFill>
                  <a:srgbClr val="C8C8FF"/>
                </a:solidFill>
                <a:latin typeface="Arial Black" charset="0"/>
              </a:rPr>
              <a:t>composite </a:t>
            </a:r>
            <a:r>
              <a:rPr lang="en-US" sz="2400" b="0" dirty="0" smtClean="0">
                <a:solidFill>
                  <a:srgbClr val="C8C8FF"/>
                </a:solidFill>
                <a:latin typeface="Arial Black" charset="0"/>
              </a:rPr>
              <a:t>and </a:t>
            </a:r>
            <a:r>
              <a:rPr lang="en-US" sz="2400" b="0" dirty="0" smtClean="0">
                <a:solidFill>
                  <a:srgbClr val="C8C8FF"/>
                </a:solidFill>
                <a:latin typeface="Arial Black" charset="0"/>
              </a:rPr>
              <a:t>refined </a:t>
            </a:r>
            <a:r>
              <a:rPr lang="en-US" sz="2400" b="0" dirty="0" smtClean="0">
                <a:solidFill>
                  <a:srgbClr val="C8C8FF"/>
                </a:solidFill>
                <a:latin typeface="Arial Black" charset="0"/>
              </a:rPr>
              <a:t>grids</a:t>
            </a: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r>
              <a:rPr lang="en-US" sz="2400" b="0" dirty="0" smtClean="0">
                <a:solidFill>
                  <a:srgbClr val="C8C8FF"/>
                </a:solidFill>
                <a:latin typeface="Arial Black" charset="0"/>
              </a:rPr>
              <a:t>Lateral boundary conditions options for closed, periodic, radiation, and hybrid/heterogeneous</a:t>
            </a: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r>
              <a:rPr lang="en-US" sz="2400" b="0" dirty="0" smtClean="0">
                <a:solidFill>
                  <a:srgbClr val="C8C8FF"/>
                </a:solidFill>
                <a:latin typeface="Arial Black" charset="0"/>
              </a:rPr>
              <a:t>Arbitrary number of tracers (active and passive)</a:t>
            </a: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r>
              <a:rPr lang="en-US" sz="2400" b="0" dirty="0" smtClean="0">
                <a:solidFill>
                  <a:srgbClr val="C8C8FF"/>
                </a:solidFill>
                <a:latin typeface="Arial Black" charset="0"/>
              </a:rPr>
              <a:t>Input and output NetCDF data structure</a:t>
            </a: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r>
              <a:rPr lang="en-US" sz="2400" b="0" dirty="0" smtClean="0">
                <a:solidFill>
                  <a:srgbClr val="C8C8FF"/>
                </a:solidFill>
                <a:latin typeface="Arial Black" charset="0"/>
              </a:rPr>
              <a:t>Support for parallel execution on both shared- and distributed -memory architectures</a:t>
            </a: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endParaRPr lang="en-US" sz="2400" b="0" dirty="0" smtClean="0">
              <a:solidFill>
                <a:srgbClr val="C8C8FF"/>
              </a:solidFill>
              <a:latin typeface="Arial Black" charset="0"/>
            </a:endParaRP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endParaRPr lang="en-US" sz="2400" b="0" dirty="0" smtClean="0">
              <a:solidFill>
                <a:srgbClr val="C8C8FF"/>
              </a:solidFill>
              <a:latin typeface="Arial Black" charset="0"/>
            </a:endParaRP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endParaRPr lang="en-US" sz="2400" b="0" dirty="0" smtClean="0">
              <a:solidFill>
                <a:srgbClr val="C8C8FF"/>
              </a:solidFill>
              <a:latin typeface="Arial Black" charset="0"/>
            </a:endParaRP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endParaRPr lang="en-US" sz="2400" b="0" dirty="0">
              <a:solidFill>
                <a:srgbClr val="C8C8FF"/>
              </a:solidFill>
              <a:latin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207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22" name="Picture 2" descr="C:\Documents and Settings\robertson\Desktop\Roms diagram\diagram-p01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23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792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91200" y="5181600"/>
            <a:ext cx="2819400" cy="9144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46" name="Picture 2" descr="C:\Documents and Settings\robertson\Desktop\Roms diagram\diagram-p02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947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94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48400" y="5029200"/>
            <a:ext cx="24384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949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3400" y="1600200"/>
            <a:ext cx="838200" cy="457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970" name="Picture 2" descr="C:\Documents and Settings\robertson\Desktop\Roms diagram\diagram-p03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9971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997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09600"/>
            <a:ext cx="838200" cy="457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9973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90600" y="1219200"/>
            <a:ext cx="9144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9974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00800" y="152400"/>
            <a:ext cx="2362200" cy="838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9975" name="AutoShape 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00800" y="1143000"/>
            <a:ext cx="2362200" cy="762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9976" name="AutoShape 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00800" y="2057400"/>
            <a:ext cx="2362200" cy="838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9977" name="AutoShape 9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00800" y="3048000"/>
            <a:ext cx="2362200" cy="838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9978" name="AutoShape 10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00800" y="3962400"/>
            <a:ext cx="2362200" cy="838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9979" name="AutoShape 11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00800" y="4953000"/>
            <a:ext cx="2362200" cy="838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9980" name="AutoShape 12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00800" y="5943600"/>
            <a:ext cx="2362200" cy="762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994" name="Picture 2" descr="C:\Documents and Settings\robertson\Desktop\Roms diagram\diagram-p04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0995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099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85800"/>
            <a:ext cx="7620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0997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90600" y="1219200"/>
            <a:ext cx="9144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0998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04800" y="4876800"/>
            <a:ext cx="1219200" cy="457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0999" name="AutoShape 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14600" y="3886200"/>
            <a:ext cx="1219200" cy="457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1000" name="AutoShape 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14600" y="4419600"/>
            <a:ext cx="12192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1001" name="AutoShape 9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14600" y="4876800"/>
            <a:ext cx="1219200" cy="457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1002" name="AutoShape 10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14600" y="5410200"/>
            <a:ext cx="12192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1003" name="AutoShape 11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14600" y="5867400"/>
            <a:ext cx="1219200" cy="457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1004" name="AutoShape 12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14600" y="6400800"/>
            <a:ext cx="1219200" cy="457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018" name="Picture 2" descr="C:\Documents and Settings\robertson\Desktop\Roms diagram\diagram-p05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2019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202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4495800"/>
            <a:ext cx="12192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2021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4953000"/>
            <a:ext cx="1219200" cy="457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2022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5410200"/>
            <a:ext cx="12192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2023" name="AutoShape 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5867400"/>
            <a:ext cx="1219200" cy="457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2024" name="AutoShape 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6324600"/>
            <a:ext cx="1219200" cy="457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2025" name="AutoShape 9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85800"/>
            <a:ext cx="7620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2026" name="AutoShape 10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066800" y="1295400"/>
            <a:ext cx="838200" cy="2286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2027" name="AutoShape 11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04800" y="4876800"/>
            <a:ext cx="11430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2028" name="AutoShape 12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3124200"/>
            <a:ext cx="11430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2029" name="AutoShape 13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6324600"/>
            <a:ext cx="11430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042" name="Picture 2" descr="C:\Documents and Settings\robertson\Desktop\Roms diagram\diagram-p06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3043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304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85800"/>
            <a:ext cx="7620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3045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90600" y="1219200"/>
            <a:ext cx="9906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3046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4724400"/>
            <a:ext cx="10668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3047" name="AutoShape 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38400" y="2819400"/>
            <a:ext cx="10668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3048" name="AutoShape 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38400" y="3276600"/>
            <a:ext cx="10668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3049" name="AutoShape 9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38400" y="4724400"/>
            <a:ext cx="10668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3050" name="AutoShape 10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38400" y="5105400"/>
            <a:ext cx="9906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3051" name="AutoShape 11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38400" y="51816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3052" name="AutoShape 12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38400" y="56388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3053" name="AutoShape 13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38400" y="6019800"/>
            <a:ext cx="9906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066" name="Picture 2" descr="C:\Documents and Settings\robertson\Desktop\Roms diagram\diagram-p07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4067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406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85800"/>
            <a:ext cx="7620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4069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90600" y="1219200"/>
            <a:ext cx="9144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4070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" y="4267200"/>
            <a:ext cx="9906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4071" name="AutoShape 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25146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4072" name="AutoShape 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28956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4073" name="AutoShape 9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3276600"/>
            <a:ext cx="9906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4074" name="AutoShape 10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47244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4075" name="AutoShape 11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5105400"/>
            <a:ext cx="9906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4076" name="AutoShape 12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5562600"/>
            <a:ext cx="9144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4077" name="AutoShape 13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48400" y="1066800"/>
            <a:ext cx="2286000" cy="762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090" name="Picture 1026" descr="C:\Documents and Settings\robertson\Desktop\Roms diagram\diagram-p08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5091" name="AutoShape 102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5092" name="AutoShape 102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85800"/>
            <a:ext cx="7620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5093" name="AutoShape 102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90600" y="1219200"/>
            <a:ext cx="9144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5094" name="AutoShape 1030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" y="40386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5095" name="AutoShape 103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2209800"/>
            <a:ext cx="9906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5096" name="AutoShape 1032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26670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5097" name="AutoShape 1033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3048000"/>
            <a:ext cx="9906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5098" name="AutoShape 1034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35052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5099" name="AutoShape 1035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48768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5100" name="AutoShape 1036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5257800"/>
            <a:ext cx="9906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114" name="Picture 2" descr="C:\Documents and Settings\robertson\Desktop\Roms diagram\diagram-p09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6115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611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85800"/>
            <a:ext cx="7620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6117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90600" y="1219200"/>
            <a:ext cx="9144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6118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" y="3505200"/>
            <a:ext cx="9906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6119" name="AutoShape 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1981200"/>
            <a:ext cx="10668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6120" name="AutoShape 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23622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6121" name="AutoShape 9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2743200"/>
            <a:ext cx="10668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6122" name="AutoShape 10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3200400"/>
            <a:ext cx="10668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6123" name="AutoShape 11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3581400"/>
            <a:ext cx="10668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6124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362200" y="5029200"/>
            <a:ext cx="10668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6125" name="AutoShape 13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50292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ChangeArrowheads="1"/>
          </p:cNvSpPr>
          <p:nvPr/>
        </p:nvSpPr>
        <p:spPr bwMode="auto">
          <a:xfrm>
            <a:off x="750888" y="138113"/>
            <a:ext cx="76390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95000"/>
                      <a:alpha val="43000"/>
                    </a:schemeClr>
                  </a:outerShdw>
                </a:effectLst>
                <a:latin typeface="Arial Black" charset="0"/>
              </a:rPr>
              <a:t>Vertical Terrain-following Coordinates</a:t>
            </a:r>
          </a:p>
        </p:txBody>
      </p:sp>
      <p:grpSp>
        <p:nvGrpSpPr>
          <p:cNvPr id="295947" name="Group 11"/>
          <p:cNvGrpSpPr>
            <a:grpSpLocks/>
          </p:cNvGrpSpPr>
          <p:nvPr/>
        </p:nvGrpSpPr>
        <p:grpSpPr bwMode="auto">
          <a:xfrm>
            <a:off x="0" y="803275"/>
            <a:ext cx="6111875" cy="6054725"/>
            <a:chOff x="1094" y="506"/>
            <a:chExt cx="3850" cy="3814"/>
          </a:xfrm>
        </p:grpSpPr>
        <p:pic>
          <p:nvPicPr>
            <p:cNvPr id="295941" name="Picture 5" descr="C:\Documents and Settings\robertson\Desktop\Adriatic movie\scoord.ep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5" b="1624"/>
            <a:stretch>
              <a:fillRect/>
            </a:stretch>
          </p:blipFill>
          <p:spPr bwMode="auto">
            <a:xfrm>
              <a:off x="1834" y="527"/>
              <a:ext cx="2064" cy="3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5942" name="Rectangle 6"/>
            <p:cNvSpPr>
              <a:spLocks noChangeArrowheads="1"/>
            </p:cNvSpPr>
            <p:nvPr/>
          </p:nvSpPr>
          <p:spPr bwMode="auto">
            <a:xfrm>
              <a:off x="3946" y="516"/>
              <a:ext cx="998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>
                  <a:solidFill>
                    <a:srgbClr val="FF0000"/>
                  </a:solidFill>
                  <a:latin typeface="Arial Black" charset="0"/>
                </a:rPr>
                <a:t>Dubrovnik</a:t>
              </a:r>
            </a:p>
            <a:p>
              <a:r>
                <a:rPr lang="en-US" sz="2000">
                  <a:solidFill>
                    <a:srgbClr val="FF0000"/>
                  </a:solidFill>
                  <a:latin typeface="Arial Black" charset="0"/>
                </a:rPr>
                <a:t>(Croatia)</a:t>
              </a:r>
            </a:p>
          </p:txBody>
        </p:sp>
        <p:sp>
          <p:nvSpPr>
            <p:cNvPr id="295943" name="Rectangle 7"/>
            <p:cNvSpPr>
              <a:spLocks noChangeArrowheads="1"/>
            </p:cNvSpPr>
            <p:nvPr/>
          </p:nvSpPr>
          <p:spPr bwMode="auto">
            <a:xfrm>
              <a:off x="1094" y="506"/>
              <a:ext cx="677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>
                  <a:solidFill>
                    <a:srgbClr val="FF0000"/>
                  </a:solidFill>
                  <a:latin typeface="Arial Black" charset="0"/>
                </a:rPr>
                <a:t>Vieste</a:t>
              </a:r>
            </a:p>
            <a:p>
              <a:r>
                <a:rPr lang="en-US" sz="2000">
                  <a:solidFill>
                    <a:srgbClr val="FF0000"/>
                  </a:solidFill>
                  <a:latin typeface="Arial Black" charset="0"/>
                </a:rPr>
                <a:t>(Italy)</a:t>
              </a:r>
            </a:p>
          </p:txBody>
        </p:sp>
        <p:sp>
          <p:nvSpPr>
            <p:cNvPr id="295944" name="Rectangle 8"/>
            <p:cNvSpPr>
              <a:spLocks noChangeArrowheads="1"/>
            </p:cNvSpPr>
            <p:nvPr/>
          </p:nvSpPr>
          <p:spPr bwMode="auto">
            <a:xfrm>
              <a:off x="2373" y="4070"/>
              <a:ext cx="98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>
                  <a:solidFill>
                    <a:srgbClr val="FF0000"/>
                  </a:solidFill>
                  <a:latin typeface="Arial Black" charset="0"/>
                </a:rPr>
                <a:t>Longitude</a:t>
              </a:r>
            </a:p>
          </p:txBody>
        </p:sp>
      </p:grpSp>
      <p:pic>
        <p:nvPicPr>
          <p:cNvPr id="295945" name="Picture 9" descr="C:\Documents and Settings\arango\My Documents\arango\Talks\Hernan\Norway\sediment.ep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1820863"/>
            <a:ext cx="4321175" cy="471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5949" name="Rectangle 13"/>
          <p:cNvSpPr>
            <a:spLocks noChangeArrowheads="1"/>
          </p:cNvSpPr>
          <p:nvPr/>
        </p:nvSpPr>
        <p:spPr bwMode="auto">
          <a:xfrm>
            <a:off x="117475" y="3249613"/>
            <a:ext cx="10048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Arial Black" charset="0"/>
              </a:rPr>
              <a:t>Depth</a:t>
            </a:r>
          </a:p>
          <a:p>
            <a:r>
              <a:rPr lang="en-US" sz="2000">
                <a:solidFill>
                  <a:srgbClr val="FF0000"/>
                </a:solidFill>
                <a:latin typeface="Arial Black" charset="0"/>
              </a:rPr>
              <a:t>(m)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138" name="Picture 2" descr="C:\Documents and Settings\robertson\Desktop\Roms diagram\diagram-p10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7139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714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85800"/>
            <a:ext cx="7620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714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066800" y="1219200"/>
            <a:ext cx="8382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7142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85800"/>
            <a:ext cx="7620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7143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90600" y="1219200"/>
            <a:ext cx="9144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7144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" y="3200400"/>
            <a:ext cx="10668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7145" name="AutoShape 9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38400" y="19050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7146" name="AutoShape 10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2362200"/>
            <a:ext cx="10668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7147" name="AutoShape 11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2743200"/>
            <a:ext cx="10668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7148" name="AutoShape 12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38400" y="3200400"/>
            <a:ext cx="9906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7149" name="AutoShape 13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62200" y="3581400"/>
            <a:ext cx="10668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7150" name="AutoShape 14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38400" y="4038600"/>
            <a:ext cx="9906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62" name="Picture 2" descr="C:\Documents and Settings\robertson\Desktop\Roms diagram\diagram-p11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63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16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85800"/>
            <a:ext cx="7620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165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90600" y="1219200"/>
            <a:ext cx="914400" cy="304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166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200" y="4267200"/>
            <a:ext cx="609600" cy="2286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167" name="AutoShape 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14400" y="3276600"/>
            <a:ext cx="609600" cy="1524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168" name="AutoShape 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90600" y="3505200"/>
            <a:ext cx="533400" cy="2286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169" name="AutoShape 9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14400" y="3810000"/>
            <a:ext cx="609600" cy="2286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170" name="AutoShape 10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14400" y="4038600"/>
            <a:ext cx="990600" cy="381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171" name="AutoShape 11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14400" y="4572000"/>
            <a:ext cx="609600" cy="1524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172" name="AutoShape 12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14400" y="4724400"/>
            <a:ext cx="609600" cy="2286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173" name="AutoShape 13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14400" y="4953000"/>
            <a:ext cx="609600" cy="2286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0" y="231775"/>
            <a:ext cx="914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sz="28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95000"/>
                      <a:alpha val="43000"/>
                    </a:schemeClr>
                  </a:outerShdw>
                </a:effectLst>
                <a:latin typeface="Arial Black" charset="0"/>
              </a:rPr>
              <a:t>Curvilinear Transformation</a:t>
            </a:r>
          </a:p>
        </p:txBody>
      </p:sp>
      <p:pic>
        <p:nvPicPr>
          <p:cNvPr id="303108" name="Picture 4" descr="C:\Documents and Settings\arango\My Documents\arango\Talks\Hernan\Norway\CurvilinearTrans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3" y="855663"/>
            <a:ext cx="8308975" cy="600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ChangeArrowheads="1"/>
          </p:cNvSpPr>
          <p:nvPr/>
        </p:nvSpPr>
        <p:spPr bwMode="auto">
          <a:xfrm>
            <a:off x="0" y="219075"/>
            <a:ext cx="914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</a:rPr>
              <a:t>Model Grid Configuration</a:t>
            </a:r>
          </a:p>
        </p:txBody>
      </p:sp>
      <p:sp>
        <p:nvSpPr>
          <p:cNvPr id="257027" name="Rectangle 3"/>
          <p:cNvSpPr>
            <a:spLocks noChangeArrowheads="1"/>
          </p:cNvSpPr>
          <p:nvPr/>
        </p:nvSpPr>
        <p:spPr bwMode="auto">
          <a:xfrm>
            <a:off x="1671091" y="5810250"/>
            <a:ext cx="124728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Arial Black" charset="0"/>
              </a:rPr>
              <a:t>Refined</a:t>
            </a:r>
            <a:endParaRPr lang="en-US" sz="2000" dirty="0">
              <a:solidFill>
                <a:srgbClr val="FF0000"/>
              </a:solidFill>
              <a:latin typeface="Arial Black" charset="0"/>
            </a:endParaRPr>
          </a:p>
        </p:txBody>
      </p:sp>
      <p:sp>
        <p:nvSpPr>
          <p:cNvPr id="257028" name="Rectangle 4"/>
          <p:cNvSpPr>
            <a:spLocks noChangeArrowheads="1"/>
          </p:cNvSpPr>
          <p:nvPr/>
        </p:nvSpPr>
        <p:spPr bwMode="auto">
          <a:xfrm>
            <a:off x="5754054" y="5799138"/>
            <a:ext cx="16808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Arial Black" charset="0"/>
              </a:rPr>
              <a:t>Composite</a:t>
            </a:r>
            <a:endParaRPr lang="en-US" sz="2000" dirty="0">
              <a:solidFill>
                <a:srgbClr val="FF0000"/>
              </a:solidFill>
              <a:latin typeface="Arial Black" charset="0"/>
            </a:endParaRPr>
          </a:p>
        </p:txBody>
      </p:sp>
      <p:grpSp>
        <p:nvGrpSpPr>
          <p:cNvPr id="257029" name="Group 5"/>
          <p:cNvGrpSpPr>
            <a:grpSpLocks/>
          </p:cNvGrpSpPr>
          <p:nvPr/>
        </p:nvGrpSpPr>
        <p:grpSpPr bwMode="auto">
          <a:xfrm>
            <a:off x="5033963" y="1443038"/>
            <a:ext cx="4110037" cy="3900487"/>
            <a:chOff x="3171" y="909"/>
            <a:chExt cx="2589" cy="2457"/>
          </a:xfrm>
        </p:grpSpPr>
        <p:sp>
          <p:nvSpPr>
            <p:cNvPr id="257030" name="Rectangle 6"/>
            <p:cNvSpPr>
              <a:spLocks noChangeArrowheads="1"/>
            </p:cNvSpPr>
            <p:nvPr/>
          </p:nvSpPr>
          <p:spPr bwMode="auto">
            <a:xfrm>
              <a:off x="3171" y="1434"/>
              <a:ext cx="2023" cy="193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7031" name="Rectangle 7"/>
            <p:cNvSpPr>
              <a:spLocks noChangeArrowheads="1"/>
            </p:cNvSpPr>
            <p:nvPr/>
          </p:nvSpPr>
          <p:spPr bwMode="auto">
            <a:xfrm rot="-2313539">
              <a:off x="5037" y="1196"/>
              <a:ext cx="723" cy="244"/>
            </a:xfrm>
            <a:prstGeom prst="rect">
              <a:avLst/>
            </a:prstGeom>
            <a:solidFill>
              <a:srgbClr val="14145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7032" name="Rectangle 8"/>
            <p:cNvSpPr>
              <a:spLocks noChangeArrowheads="1"/>
            </p:cNvSpPr>
            <p:nvPr/>
          </p:nvSpPr>
          <p:spPr bwMode="auto">
            <a:xfrm>
              <a:off x="3744" y="909"/>
              <a:ext cx="704" cy="531"/>
            </a:xfrm>
            <a:prstGeom prst="rect">
              <a:avLst/>
            </a:prstGeom>
            <a:solidFill>
              <a:srgbClr val="FF5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</p:grpSp>
      <p:grpSp>
        <p:nvGrpSpPr>
          <p:cNvPr id="257033" name="Group 9"/>
          <p:cNvGrpSpPr>
            <a:grpSpLocks/>
          </p:cNvGrpSpPr>
          <p:nvPr/>
        </p:nvGrpSpPr>
        <p:grpSpPr bwMode="auto">
          <a:xfrm>
            <a:off x="715963" y="2286000"/>
            <a:ext cx="3382962" cy="3063875"/>
            <a:chOff x="451" y="1440"/>
            <a:chExt cx="2131" cy="1930"/>
          </a:xfrm>
        </p:grpSpPr>
        <p:sp>
          <p:nvSpPr>
            <p:cNvPr id="257034" name="Rectangle 10"/>
            <p:cNvSpPr>
              <a:spLocks noChangeArrowheads="1"/>
            </p:cNvSpPr>
            <p:nvPr/>
          </p:nvSpPr>
          <p:spPr bwMode="auto">
            <a:xfrm>
              <a:off x="451" y="1440"/>
              <a:ext cx="2131" cy="193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7035" name="Rectangle 11"/>
            <p:cNvSpPr>
              <a:spLocks noChangeArrowheads="1"/>
            </p:cNvSpPr>
            <p:nvPr/>
          </p:nvSpPr>
          <p:spPr bwMode="auto">
            <a:xfrm>
              <a:off x="452" y="1853"/>
              <a:ext cx="1460" cy="1161"/>
            </a:xfrm>
            <a:prstGeom prst="rect">
              <a:avLst/>
            </a:prstGeom>
            <a:solidFill>
              <a:srgbClr val="14145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57036" name="Rectangle 12"/>
            <p:cNvSpPr>
              <a:spLocks noChangeArrowheads="1"/>
            </p:cNvSpPr>
            <p:nvPr/>
          </p:nvSpPr>
          <p:spPr bwMode="auto">
            <a:xfrm>
              <a:off x="460" y="2093"/>
              <a:ext cx="1047" cy="653"/>
            </a:xfrm>
            <a:prstGeom prst="rect">
              <a:avLst/>
            </a:prstGeom>
            <a:solidFill>
              <a:srgbClr val="FF5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Text Box 2"/>
          <p:cNvSpPr txBox="1">
            <a:spLocks noChangeArrowheads="1"/>
          </p:cNvSpPr>
          <p:nvPr/>
        </p:nvSpPr>
        <p:spPr bwMode="auto">
          <a:xfrm>
            <a:off x="3009900" y="228600"/>
            <a:ext cx="3162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lang="en-US" sz="24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  <a:cs typeface="Times New Roman" charset="0"/>
              </a:rPr>
              <a:t>ROMS Framework</a:t>
            </a:r>
          </a:p>
        </p:txBody>
      </p:sp>
      <p:pic>
        <p:nvPicPr>
          <p:cNvPr id="270339" name="Picture 3" descr="frame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50" y="830263"/>
            <a:ext cx="7283450" cy="587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Line 2"/>
          <p:cNvSpPr>
            <a:spLocks noChangeShapeType="1"/>
          </p:cNvSpPr>
          <p:nvPr/>
        </p:nvSpPr>
        <p:spPr bwMode="auto">
          <a:xfrm>
            <a:off x="4624388" y="3679825"/>
            <a:ext cx="9906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sp>
        <p:nvSpPr>
          <p:cNvPr id="271363" name="Text Box 3"/>
          <p:cNvSpPr txBox="1">
            <a:spLocks noChangeArrowheads="1"/>
          </p:cNvSpPr>
          <p:nvPr/>
        </p:nvSpPr>
        <p:spPr bwMode="auto">
          <a:xfrm>
            <a:off x="2387600" y="0"/>
            <a:ext cx="43703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</a:rPr>
              <a:t>ROMS Directory Tree</a:t>
            </a:r>
            <a:r>
              <a:rPr lang="en-US" sz="24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</a:rPr>
              <a:t> </a:t>
            </a:r>
          </a:p>
        </p:txBody>
      </p:sp>
      <p:sp>
        <p:nvSpPr>
          <p:cNvPr id="271364" name="Rectangle 4"/>
          <p:cNvSpPr>
            <a:spLocks noChangeArrowheads="1"/>
          </p:cNvSpPr>
          <p:nvPr/>
        </p:nvSpPr>
        <p:spPr bwMode="auto">
          <a:xfrm>
            <a:off x="806450" y="3101975"/>
            <a:ext cx="1325563" cy="320675"/>
          </a:xfrm>
          <a:prstGeom prst="rect">
            <a:avLst/>
          </a:prstGeom>
          <a:gradFill rotWithShape="1">
            <a:gsLst>
              <a:gs pos="0">
                <a:srgbClr val="A69482">
                  <a:gamma/>
                  <a:shade val="46275"/>
                  <a:invGamma/>
                </a:srgbClr>
              </a:gs>
              <a:gs pos="50000">
                <a:srgbClr val="A69482"/>
              </a:gs>
              <a:gs pos="100000">
                <a:srgbClr val="A69482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800" b="0">
                <a:solidFill>
                  <a:srgbClr val="000000"/>
                </a:solidFill>
                <a:latin typeface="Arial" charset="0"/>
              </a:rPr>
              <a:t>src</a:t>
            </a:r>
          </a:p>
        </p:txBody>
      </p:sp>
      <p:sp>
        <p:nvSpPr>
          <p:cNvPr id="271365" name="Line 5"/>
          <p:cNvSpPr>
            <a:spLocks noChangeShapeType="1"/>
          </p:cNvSpPr>
          <p:nvPr/>
        </p:nvSpPr>
        <p:spPr bwMode="auto">
          <a:xfrm flipV="1">
            <a:off x="2971800" y="1295400"/>
            <a:ext cx="1066800" cy="1524000"/>
          </a:xfrm>
          <a:prstGeom prst="line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grpSp>
        <p:nvGrpSpPr>
          <p:cNvPr id="271366" name="Group 6"/>
          <p:cNvGrpSpPr>
            <a:grpSpLocks/>
          </p:cNvGrpSpPr>
          <p:nvPr/>
        </p:nvGrpSpPr>
        <p:grpSpPr bwMode="auto">
          <a:xfrm>
            <a:off x="5600700" y="762000"/>
            <a:ext cx="1638300" cy="5807075"/>
            <a:chOff x="3528" y="480"/>
            <a:chExt cx="1032" cy="3658"/>
          </a:xfrm>
        </p:grpSpPr>
        <p:sp>
          <p:nvSpPr>
            <p:cNvPr id="271367" name="Rectangle 7"/>
            <p:cNvSpPr>
              <a:spLocks noChangeArrowheads="1"/>
            </p:cNvSpPr>
            <p:nvPr/>
          </p:nvSpPr>
          <p:spPr bwMode="auto">
            <a:xfrm>
              <a:off x="3725" y="745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Bin</a:t>
              </a:r>
            </a:p>
          </p:txBody>
        </p:sp>
        <p:sp>
          <p:nvSpPr>
            <p:cNvPr id="271368" name="Rectangle 8"/>
            <p:cNvSpPr>
              <a:spLocks noChangeArrowheads="1"/>
            </p:cNvSpPr>
            <p:nvPr/>
          </p:nvSpPr>
          <p:spPr bwMode="auto">
            <a:xfrm>
              <a:off x="3725" y="480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Adjoint</a:t>
              </a:r>
            </a:p>
          </p:txBody>
        </p:sp>
        <p:sp>
          <p:nvSpPr>
            <p:cNvPr id="271369" name="Rectangle 9"/>
            <p:cNvSpPr>
              <a:spLocks noChangeArrowheads="1"/>
            </p:cNvSpPr>
            <p:nvPr/>
          </p:nvSpPr>
          <p:spPr bwMode="auto">
            <a:xfrm>
              <a:off x="3725" y="1011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Drivers</a:t>
              </a:r>
            </a:p>
          </p:txBody>
        </p:sp>
        <p:sp>
          <p:nvSpPr>
            <p:cNvPr id="271370" name="Rectangle 10"/>
            <p:cNvSpPr>
              <a:spLocks noChangeArrowheads="1"/>
            </p:cNvSpPr>
            <p:nvPr/>
          </p:nvSpPr>
          <p:spPr bwMode="auto">
            <a:xfrm>
              <a:off x="3725" y="1277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External</a:t>
              </a:r>
            </a:p>
          </p:txBody>
        </p:sp>
        <p:sp>
          <p:nvSpPr>
            <p:cNvPr id="271371" name="Rectangle 11"/>
            <p:cNvSpPr>
              <a:spLocks noChangeArrowheads="1"/>
            </p:cNvSpPr>
            <p:nvPr/>
          </p:nvSpPr>
          <p:spPr bwMode="auto">
            <a:xfrm>
              <a:off x="3725" y="1543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Include</a:t>
              </a:r>
            </a:p>
          </p:txBody>
        </p:sp>
        <p:sp>
          <p:nvSpPr>
            <p:cNvPr id="271372" name="Rectangle 12"/>
            <p:cNvSpPr>
              <a:spLocks noChangeArrowheads="1"/>
            </p:cNvSpPr>
            <p:nvPr/>
          </p:nvSpPr>
          <p:spPr bwMode="auto">
            <a:xfrm>
              <a:off x="3725" y="1809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Modules</a:t>
              </a:r>
            </a:p>
          </p:txBody>
        </p:sp>
        <p:sp>
          <p:nvSpPr>
            <p:cNvPr id="271373" name="Rectangle 13"/>
            <p:cNvSpPr>
              <a:spLocks noChangeArrowheads="1"/>
            </p:cNvSpPr>
            <p:nvPr/>
          </p:nvSpPr>
          <p:spPr bwMode="auto">
            <a:xfrm>
              <a:off x="3725" y="2075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Nonlinear</a:t>
              </a:r>
            </a:p>
          </p:txBody>
        </p:sp>
        <p:sp>
          <p:nvSpPr>
            <p:cNvPr id="271374" name="Rectangle 14"/>
            <p:cNvSpPr>
              <a:spLocks noChangeArrowheads="1"/>
            </p:cNvSpPr>
            <p:nvPr/>
          </p:nvSpPr>
          <p:spPr bwMode="auto">
            <a:xfrm>
              <a:off x="3725" y="2340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Obsolete</a:t>
              </a:r>
            </a:p>
          </p:txBody>
        </p:sp>
        <p:sp>
          <p:nvSpPr>
            <p:cNvPr id="271375" name="Rectangle 15"/>
            <p:cNvSpPr>
              <a:spLocks noChangeArrowheads="1"/>
            </p:cNvSpPr>
            <p:nvPr/>
          </p:nvSpPr>
          <p:spPr bwMode="auto">
            <a:xfrm>
              <a:off x="3725" y="2606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Programs</a:t>
              </a:r>
            </a:p>
          </p:txBody>
        </p:sp>
        <p:sp>
          <p:nvSpPr>
            <p:cNvPr id="271376" name="Rectangle 16"/>
            <p:cNvSpPr>
              <a:spLocks noChangeArrowheads="1"/>
            </p:cNvSpPr>
            <p:nvPr/>
          </p:nvSpPr>
          <p:spPr bwMode="auto">
            <a:xfrm>
              <a:off x="3725" y="2872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SeaIce</a:t>
              </a:r>
            </a:p>
          </p:txBody>
        </p:sp>
        <p:sp>
          <p:nvSpPr>
            <p:cNvPr id="271377" name="Rectangle 17"/>
            <p:cNvSpPr>
              <a:spLocks noChangeArrowheads="1"/>
            </p:cNvSpPr>
            <p:nvPr/>
          </p:nvSpPr>
          <p:spPr bwMode="auto">
            <a:xfrm>
              <a:off x="3725" y="3670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Utility</a:t>
              </a:r>
            </a:p>
          </p:txBody>
        </p:sp>
        <p:sp>
          <p:nvSpPr>
            <p:cNvPr id="271378" name="Rectangle 18"/>
            <p:cNvSpPr>
              <a:spLocks noChangeArrowheads="1"/>
            </p:cNvSpPr>
            <p:nvPr/>
          </p:nvSpPr>
          <p:spPr bwMode="auto">
            <a:xfrm>
              <a:off x="3725" y="3404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Tangent</a:t>
              </a:r>
            </a:p>
          </p:txBody>
        </p:sp>
        <p:sp>
          <p:nvSpPr>
            <p:cNvPr id="271379" name="Rectangle 19"/>
            <p:cNvSpPr>
              <a:spLocks noChangeArrowheads="1"/>
            </p:cNvSpPr>
            <p:nvPr/>
          </p:nvSpPr>
          <p:spPr bwMode="auto">
            <a:xfrm>
              <a:off x="3725" y="3138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Representer</a:t>
              </a:r>
            </a:p>
          </p:txBody>
        </p:sp>
        <p:sp>
          <p:nvSpPr>
            <p:cNvPr id="271380" name="Rectangle 20"/>
            <p:cNvSpPr>
              <a:spLocks noChangeArrowheads="1"/>
            </p:cNvSpPr>
            <p:nvPr/>
          </p:nvSpPr>
          <p:spPr bwMode="auto">
            <a:xfrm>
              <a:off x="3725" y="3936"/>
              <a:ext cx="835" cy="202"/>
            </a:xfrm>
            <a:prstGeom prst="rect">
              <a:avLst/>
            </a:prstGeom>
            <a:gradFill rotWithShape="1">
              <a:gsLst>
                <a:gs pos="0">
                  <a:srgbClr val="CC99FF">
                    <a:gamma/>
                    <a:shade val="46275"/>
                    <a:invGamma/>
                  </a:srgbClr>
                </a:gs>
                <a:gs pos="5000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0">
                  <a:solidFill>
                    <a:srgbClr val="000000"/>
                  </a:solidFill>
                  <a:latin typeface="Arial" charset="0"/>
                </a:rPr>
                <a:t>Version</a:t>
              </a:r>
            </a:p>
          </p:txBody>
        </p:sp>
        <p:sp>
          <p:nvSpPr>
            <p:cNvPr id="271381" name="Line 21"/>
            <p:cNvSpPr>
              <a:spLocks noChangeShapeType="1"/>
            </p:cNvSpPr>
            <p:nvPr/>
          </p:nvSpPr>
          <p:spPr bwMode="auto">
            <a:xfrm>
              <a:off x="3533" y="576"/>
              <a:ext cx="0" cy="3456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82" name="Line 22"/>
            <p:cNvSpPr>
              <a:spLocks noChangeShapeType="1"/>
            </p:cNvSpPr>
            <p:nvPr/>
          </p:nvSpPr>
          <p:spPr bwMode="auto">
            <a:xfrm>
              <a:off x="3533" y="4032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83" name="Line 23"/>
            <p:cNvSpPr>
              <a:spLocks noChangeShapeType="1"/>
            </p:cNvSpPr>
            <p:nvPr/>
          </p:nvSpPr>
          <p:spPr bwMode="auto">
            <a:xfrm>
              <a:off x="3533" y="3772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84" name="Line 24"/>
            <p:cNvSpPr>
              <a:spLocks noChangeShapeType="1"/>
            </p:cNvSpPr>
            <p:nvPr/>
          </p:nvSpPr>
          <p:spPr bwMode="auto">
            <a:xfrm>
              <a:off x="3533" y="3504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85" name="Line 25"/>
            <p:cNvSpPr>
              <a:spLocks noChangeShapeType="1"/>
            </p:cNvSpPr>
            <p:nvPr/>
          </p:nvSpPr>
          <p:spPr bwMode="auto">
            <a:xfrm>
              <a:off x="3528" y="3239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86" name="Line 26"/>
            <p:cNvSpPr>
              <a:spLocks noChangeShapeType="1"/>
            </p:cNvSpPr>
            <p:nvPr/>
          </p:nvSpPr>
          <p:spPr bwMode="auto">
            <a:xfrm>
              <a:off x="3533" y="2971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87" name="Line 27"/>
            <p:cNvSpPr>
              <a:spLocks noChangeShapeType="1"/>
            </p:cNvSpPr>
            <p:nvPr/>
          </p:nvSpPr>
          <p:spPr bwMode="auto">
            <a:xfrm>
              <a:off x="3533" y="2703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88" name="Line 28"/>
            <p:cNvSpPr>
              <a:spLocks noChangeShapeType="1"/>
            </p:cNvSpPr>
            <p:nvPr/>
          </p:nvSpPr>
          <p:spPr bwMode="auto">
            <a:xfrm>
              <a:off x="3533" y="2441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89" name="Line 29"/>
            <p:cNvSpPr>
              <a:spLocks noChangeShapeType="1"/>
            </p:cNvSpPr>
            <p:nvPr/>
          </p:nvSpPr>
          <p:spPr bwMode="auto">
            <a:xfrm>
              <a:off x="3533" y="2170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90" name="Line 30"/>
            <p:cNvSpPr>
              <a:spLocks noChangeShapeType="1"/>
            </p:cNvSpPr>
            <p:nvPr/>
          </p:nvSpPr>
          <p:spPr bwMode="auto">
            <a:xfrm>
              <a:off x="3533" y="1910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91" name="Line 31"/>
            <p:cNvSpPr>
              <a:spLocks noChangeShapeType="1"/>
            </p:cNvSpPr>
            <p:nvPr/>
          </p:nvSpPr>
          <p:spPr bwMode="auto">
            <a:xfrm>
              <a:off x="3533" y="576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92" name="Line 32"/>
            <p:cNvSpPr>
              <a:spLocks noChangeShapeType="1"/>
            </p:cNvSpPr>
            <p:nvPr/>
          </p:nvSpPr>
          <p:spPr bwMode="auto">
            <a:xfrm>
              <a:off x="3533" y="1109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93" name="Line 33"/>
            <p:cNvSpPr>
              <a:spLocks noChangeShapeType="1"/>
            </p:cNvSpPr>
            <p:nvPr/>
          </p:nvSpPr>
          <p:spPr bwMode="auto">
            <a:xfrm>
              <a:off x="3533" y="1382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94" name="Line 34"/>
            <p:cNvSpPr>
              <a:spLocks noChangeShapeType="1"/>
            </p:cNvSpPr>
            <p:nvPr/>
          </p:nvSpPr>
          <p:spPr bwMode="auto">
            <a:xfrm>
              <a:off x="3533" y="844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  <p:sp>
          <p:nvSpPr>
            <p:cNvPr id="271395" name="Line 35"/>
            <p:cNvSpPr>
              <a:spLocks noChangeShapeType="1"/>
            </p:cNvSpPr>
            <p:nvPr/>
          </p:nvSpPr>
          <p:spPr bwMode="auto">
            <a:xfrm>
              <a:off x="3533" y="1642"/>
              <a:ext cx="192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 b="0">
                <a:solidFill>
                  <a:srgbClr val="FFFFFF"/>
                </a:solidFill>
                <a:latin typeface="Lucida Console" charset="0"/>
              </a:endParaRPr>
            </a:p>
          </p:txBody>
        </p:sp>
      </p:grpSp>
      <p:sp>
        <p:nvSpPr>
          <p:cNvPr id="271396" name="Rectangle 36"/>
          <p:cNvSpPr>
            <a:spLocks noChangeArrowheads="1"/>
          </p:cNvSpPr>
          <p:nvPr/>
        </p:nvSpPr>
        <p:spPr bwMode="auto">
          <a:xfrm>
            <a:off x="3373438" y="1868488"/>
            <a:ext cx="1325562" cy="320675"/>
          </a:xfrm>
          <a:prstGeom prst="rect">
            <a:avLst/>
          </a:prstGeom>
          <a:gradFill rotWithShape="1">
            <a:gsLst>
              <a:gs pos="0">
                <a:srgbClr val="D0C18C">
                  <a:gamma/>
                  <a:shade val="46275"/>
                  <a:invGamma/>
                </a:srgbClr>
              </a:gs>
              <a:gs pos="50000">
                <a:srgbClr val="D0C18C"/>
              </a:gs>
              <a:gs pos="100000">
                <a:srgbClr val="D0C18C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800" b="0">
                <a:solidFill>
                  <a:srgbClr val="000000"/>
                </a:solidFill>
                <a:latin typeface="Arial" charset="0"/>
              </a:rPr>
              <a:t>Compilers</a:t>
            </a:r>
          </a:p>
        </p:txBody>
      </p:sp>
      <p:sp>
        <p:nvSpPr>
          <p:cNvPr id="271397" name="Rectangle 37"/>
          <p:cNvSpPr>
            <a:spLocks noChangeArrowheads="1"/>
          </p:cNvSpPr>
          <p:nvPr/>
        </p:nvSpPr>
        <p:spPr bwMode="auto">
          <a:xfrm>
            <a:off x="3373438" y="2279650"/>
            <a:ext cx="1325562" cy="320675"/>
          </a:xfrm>
          <a:prstGeom prst="rect">
            <a:avLst/>
          </a:prstGeom>
          <a:gradFill rotWithShape="1">
            <a:gsLst>
              <a:gs pos="0">
                <a:srgbClr val="D0C18C">
                  <a:gamma/>
                  <a:shade val="46275"/>
                  <a:invGamma/>
                </a:srgbClr>
              </a:gs>
              <a:gs pos="50000">
                <a:srgbClr val="D0C18C"/>
              </a:gs>
              <a:gs pos="100000">
                <a:srgbClr val="D0C18C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800" b="0">
                <a:solidFill>
                  <a:srgbClr val="000000"/>
                </a:solidFill>
                <a:latin typeface="Arial" charset="0"/>
              </a:rPr>
              <a:t>Lib</a:t>
            </a:r>
          </a:p>
        </p:txBody>
      </p:sp>
      <p:sp>
        <p:nvSpPr>
          <p:cNvPr id="271398" name="Rectangle 38"/>
          <p:cNvSpPr>
            <a:spLocks noChangeArrowheads="1"/>
          </p:cNvSpPr>
          <p:nvPr/>
        </p:nvSpPr>
        <p:spPr bwMode="auto">
          <a:xfrm>
            <a:off x="3373438" y="2690813"/>
            <a:ext cx="1325562" cy="320675"/>
          </a:xfrm>
          <a:prstGeom prst="rect">
            <a:avLst/>
          </a:prstGeom>
          <a:gradFill rotWithShape="1">
            <a:gsLst>
              <a:gs pos="0">
                <a:srgbClr val="D0C18C">
                  <a:gamma/>
                  <a:shade val="46275"/>
                  <a:invGamma/>
                </a:srgbClr>
              </a:gs>
              <a:gs pos="50000">
                <a:srgbClr val="D0C18C"/>
              </a:gs>
              <a:gs pos="100000">
                <a:srgbClr val="D0C18C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800" b="0">
                <a:solidFill>
                  <a:srgbClr val="000000"/>
                </a:solidFill>
                <a:latin typeface="Arial" charset="0"/>
              </a:rPr>
              <a:t>makefile</a:t>
            </a:r>
          </a:p>
        </p:txBody>
      </p:sp>
      <p:sp>
        <p:nvSpPr>
          <p:cNvPr id="271399" name="Rectangle 39"/>
          <p:cNvSpPr>
            <a:spLocks noChangeArrowheads="1"/>
          </p:cNvSpPr>
          <p:nvPr/>
        </p:nvSpPr>
        <p:spPr bwMode="auto">
          <a:xfrm>
            <a:off x="3373438" y="3513138"/>
            <a:ext cx="1325562" cy="320675"/>
          </a:xfrm>
          <a:prstGeom prst="rect">
            <a:avLst/>
          </a:prstGeom>
          <a:gradFill rotWithShape="1">
            <a:gsLst>
              <a:gs pos="0">
                <a:srgbClr val="D0C18C">
                  <a:gamma/>
                  <a:shade val="46275"/>
                  <a:invGamma/>
                </a:srgbClr>
              </a:gs>
              <a:gs pos="50000">
                <a:srgbClr val="D0C18C"/>
              </a:gs>
              <a:gs pos="100000">
                <a:srgbClr val="D0C18C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800" b="0">
                <a:solidFill>
                  <a:srgbClr val="000000"/>
                </a:solidFill>
                <a:latin typeface="Arial" charset="0"/>
              </a:rPr>
              <a:t>ROMS</a:t>
            </a:r>
          </a:p>
        </p:txBody>
      </p:sp>
      <p:sp>
        <p:nvSpPr>
          <p:cNvPr id="271400" name="Rectangle 40"/>
          <p:cNvSpPr>
            <a:spLocks noChangeArrowheads="1"/>
          </p:cNvSpPr>
          <p:nvPr/>
        </p:nvSpPr>
        <p:spPr bwMode="auto">
          <a:xfrm>
            <a:off x="3373438" y="3101975"/>
            <a:ext cx="1325562" cy="320675"/>
          </a:xfrm>
          <a:prstGeom prst="rect">
            <a:avLst/>
          </a:prstGeom>
          <a:gradFill rotWithShape="1">
            <a:gsLst>
              <a:gs pos="0">
                <a:srgbClr val="D0C18C">
                  <a:gamma/>
                  <a:shade val="46275"/>
                  <a:invGamma/>
                </a:srgbClr>
              </a:gs>
              <a:gs pos="50000">
                <a:srgbClr val="D0C18C"/>
              </a:gs>
              <a:gs pos="100000">
                <a:srgbClr val="D0C18C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800" b="0">
                <a:solidFill>
                  <a:srgbClr val="000000"/>
                </a:solidFill>
                <a:latin typeface="Arial" charset="0"/>
              </a:rPr>
              <a:t>Master</a:t>
            </a:r>
          </a:p>
        </p:txBody>
      </p:sp>
      <p:sp>
        <p:nvSpPr>
          <p:cNvPr id="271401" name="Rectangle 41"/>
          <p:cNvSpPr>
            <a:spLocks noChangeArrowheads="1"/>
          </p:cNvSpPr>
          <p:nvPr/>
        </p:nvSpPr>
        <p:spPr bwMode="auto">
          <a:xfrm>
            <a:off x="3373438" y="3925888"/>
            <a:ext cx="1325562" cy="320675"/>
          </a:xfrm>
          <a:prstGeom prst="rect">
            <a:avLst/>
          </a:prstGeom>
          <a:gradFill rotWithShape="1">
            <a:gsLst>
              <a:gs pos="0">
                <a:srgbClr val="D0C18C">
                  <a:gamma/>
                  <a:shade val="46275"/>
                  <a:invGamma/>
                </a:srgbClr>
              </a:gs>
              <a:gs pos="50000">
                <a:srgbClr val="D0C18C"/>
              </a:gs>
              <a:gs pos="100000">
                <a:srgbClr val="D0C18C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800" b="0">
                <a:solidFill>
                  <a:srgbClr val="000000"/>
                </a:solidFill>
                <a:latin typeface="Arial" charset="0"/>
              </a:rPr>
              <a:t>SWAN</a:t>
            </a:r>
          </a:p>
        </p:txBody>
      </p:sp>
      <p:sp>
        <p:nvSpPr>
          <p:cNvPr id="271402" name="Line 42"/>
          <p:cNvSpPr>
            <a:spLocks noChangeShapeType="1"/>
          </p:cNvSpPr>
          <p:nvPr/>
        </p:nvSpPr>
        <p:spPr bwMode="auto">
          <a:xfrm>
            <a:off x="3086100" y="2020888"/>
            <a:ext cx="0" cy="2471737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sp>
        <p:nvSpPr>
          <p:cNvPr id="271403" name="Line 43"/>
          <p:cNvSpPr>
            <a:spLocks noChangeShapeType="1"/>
          </p:cNvSpPr>
          <p:nvPr/>
        </p:nvSpPr>
        <p:spPr bwMode="auto">
          <a:xfrm>
            <a:off x="3074988" y="4098925"/>
            <a:ext cx="3048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sp>
        <p:nvSpPr>
          <p:cNvPr id="271404" name="Line 44"/>
          <p:cNvSpPr>
            <a:spLocks noChangeShapeType="1"/>
          </p:cNvSpPr>
          <p:nvPr/>
        </p:nvSpPr>
        <p:spPr bwMode="auto">
          <a:xfrm>
            <a:off x="3074988" y="3679825"/>
            <a:ext cx="3048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sp>
        <p:nvSpPr>
          <p:cNvPr id="271405" name="Line 45"/>
          <p:cNvSpPr>
            <a:spLocks noChangeShapeType="1"/>
          </p:cNvSpPr>
          <p:nvPr/>
        </p:nvSpPr>
        <p:spPr bwMode="auto">
          <a:xfrm>
            <a:off x="3078163" y="3260725"/>
            <a:ext cx="3048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sp>
        <p:nvSpPr>
          <p:cNvPr id="271406" name="Line 46"/>
          <p:cNvSpPr>
            <a:spLocks noChangeShapeType="1"/>
          </p:cNvSpPr>
          <p:nvPr/>
        </p:nvSpPr>
        <p:spPr bwMode="auto">
          <a:xfrm>
            <a:off x="3074988" y="2841625"/>
            <a:ext cx="3048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sp>
        <p:nvSpPr>
          <p:cNvPr id="271407" name="Line 47"/>
          <p:cNvSpPr>
            <a:spLocks noChangeShapeType="1"/>
          </p:cNvSpPr>
          <p:nvPr/>
        </p:nvSpPr>
        <p:spPr bwMode="auto">
          <a:xfrm>
            <a:off x="3073400" y="2422525"/>
            <a:ext cx="3048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sp>
        <p:nvSpPr>
          <p:cNvPr id="271408" name="Line 48"/>
          <p:cNvSpPr>
            <a:spLocks noChangeShapeType="1"/>
          </p:cNvSpPr>
          <p:nvPr/>
        </p:nvSpPr>
        <p:spPr bwMode="auto">
          <a:xfrm>
            <a:off x="3073400" y="2027238"/>
            <a:ext cx="3048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sp>
        <p:nvSpPr>
          <p:cNvPr id="271409" name="Line 49"/>
          <p:cNvSpPr>
            <a:spLocks noChangeShapeType="1"/>
          </p:cNvSpPr>
          <p:nvPr/>
        </p:nvSpPr>
        <p:spPr bwMode="auto">
          <a:xfrm flipV="1">
            <a:off x="2124075" y="3260725"/>
            <a:ext cx="962025" cy="1588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  <p:sp>
        <p:nvSpPr>
          <p:cNvPr id="271410" name="Rectangle 50"/>
          <p:cNvSpPr>
            <a:spLocks noChangeArrowheads="1"/>
          </p:cNvSpPr>
          <p:nvPr/>
        </p:nvSpPr>
        <p:spPr bwMode="auto">
          <a:xfrm>
            <a:off x="3363913" y="4343400"/>
            <a:ext cx="1325562" cy="320675"/>
          </a:xfrm>
          <a:prstGeom prst="rect">
            <a:avLst/>
          </a:prstGeom>
          <a:gradFill rotWithShape="1">
            <a:gsLst>
              <a:gs pos="0">
                <a:srgbClr val="D0C18C">
                  <a:gamma/>
                  <a:shade val="46275"/>
                  <a:invGamma/>
                </a:srgbClr>
              </a:gs>
              <a:gs pos="50000">
                <a:srgbClr val="D0C18C"/>
              </a:gs>
              <a:gs pos="100000">
                <a:srgbClr val="D0C18C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800" b="0">
                <a:solidFill>
                  <a:srgbClr val="000000"/>
                </a:solidFill>
                <a:latin typeface="Arial" charset="0"/>
              </a:rPr>
              <a:t>WRF</a:t>
            </a:r>
          </a:p>
        </p:txBody>
      </p:sp>
      <p:sp>
        <p:nvSpPr>
          <p:cNvPr id="271411" name="Line 51"/>
          <p:cNvSpPr>
            <a:spLocks noChangeShapeType="1"/>
          </p:cNvSpPr>
          <p:nvPr/>
        </p:nvSpPr>
        <p:spPr bwMode="auto">
          <a:xfrm>
            <a:off x="3073400" y="4495800"/>
            <a:ext cx="3048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 b="0">
              <a:solidFill>
                <a:srgbClr val="FFFFFF"/>
              </a:solidFill>
              <a:latin typeface="Lucida Console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Text Box 2"/>
          <p:cNvSpPr txBox="1">
            <a:spLocks noChangeArrowheads="1"/>
          </p:cNvSpPr>
          <p:nvPr/>
        </p:nvSpPr>
        <p:spPr bwMode="auto">
          <a:xfrm>
            <a:off x="3092450" y="0"/>
            <a:ext cx="29511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</a:rPr>
              <a:t>ROMS Drivers</a:t>
            </a:r>
            <a:r>
              <a:rPr lang="en-US" sz="24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</a:rPr>
              <a:t> </a:t>
            </a:r>
          </a:p>
        </p:txBody>
      </p:sp>
      <p:sp>
        <p:nvSpPr>
          <p:cNvPr id="272387" name="Rectangle 3"/>
          <p:cNvSpPr>
            <a:spLocks noChangeArrowheads="1"/>
          </p:cNvSpPr>
          <p:nvPr/>
        </p:nvSpPr>
        <p:spPr bwMode="auto">
          <a:xfrm>
            <a:off x="152400" y="561975"/>
            <a:ext cx="4419600" cy="1943100"/>
          </a:xfrm>
          <a:prstGeom prst="rect">
            <a:avLst/>
          </a:prstGeom>
          <a:solidFill>
            <a:srgbClr val="141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                                                                          </a:t>
            </a:r>
            <a:r>
              <a:rPr lang="en-US" sz="1100">
                <a:solidFill>
                  <a:srgbClr val="FFFF00"/>
                </a:solidFill>
                <a:latin typeface="Arial" charset="0"/>
              </a:rPr>
              <a:t>master.F</a:t>
            </a:r>
          </a:p>
          <a:p>
            <a:pPr algn="l"/>
            <a:endParaRPr lang="en-US" sz="1100">
              <a:solidFill>
                <a:srgbClr val="C8C8FF"/>
              </a:solidFill>
              <a:latin typeface="Arial" charset="0"/>
            </a:endParaRP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ja-JP" altLang="en-US" sz="1100">
                <a:solidFill>
                  <a:srgbClr val="FFFFFF"/>
                </a:solidFill>
                <a:latin typeface="Arial"/>
              </a:rPr>
              <a:t>“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cppdefs.h</a:t>
            </a:r>
            <a:r>
              <a:rPr lang="ja-JP" altLang="en-US" sz="1100">
                <a:solidFill>
                  <a:srgbClr val="FFFFFF"/>
                </a:solidFill>
                <a:latin typeface="Arial"/>
              </a:rPr>
              <a:t>”</a:t>
            </a:r>
            <a:endParaRPr lang="en-US" sz="1100">
              <a:solidFill>
                <a:srgbClr val="FFFFFF"/>
              </a:solidFill>
              <a:latin typeface="Arial" charset="0"/>
            </a:endParaRPr>
          </a:p>
          <a:p>
            <a:endParaRPr lang="en-US" sz="1100">
              <a:solidFill>
                <a:srgbClr val="CC0000"/>
              </a:solidFill>
              <a:latin typeface="Arial" charset="0"/>
            </a:endParaRP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AIR_OCEAN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6699FF"/>
                </a:solidFill>
                <a:latin typeface="Arial" charset="0"/>
              </a:rPr>
              <a:t>air_ocean.h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WAVES_OCEAN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6699FF"/>
                </a:solidFill>
                <a:latin typeface="Arial" charset="0"/>
              </a:rPr>
              <a:t>waves_ocean.h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#else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6699FF"/>
                </a:solidFill>
                <a:latin typeface="Arial" charset="0"/>
              </a:rPr>
              <a:t>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#endif</a:t>
            </a:r>
            <a:endParaRPr lang="en-US" sz="1100" b="0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272388" name="Rectangle 4"/>
          <p:cNvSpPr>
            <a:spLocks noChangeArrowheads="1"/>
          </p:cNvSpPr>
          <p:nvPr/>
        </p:nvSpPr>
        <p:spPr bwMode="auto">
          <a:xfrm>
            <a:off x="4876800" y="555625"/>
            <a:ext cx="4038600" cy="6149975"/>
          </a:xfrm>
          <a:prstGeom prst="rect">
            <a:avLst/>
          </a:prstGeom>
          <a:solidFill>
            <a:srgbClr val="1E1E1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                                                                        </a:t>
            </a:r>
            <a:r>
              <a:rPr lang="en-US" sz="1100">
                <a:solidFill>
                  <a:srgbClr val="FFFF00"/>
                </a:solidFill>
                <a:latin typeface="Arial" charset="0"/>
              </a:rPr>
              <a:t>ocean_control.F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ja-JP" altLang="en-US" sz="1100">
                <a:solidFill>
                  <a:srgbClr val="FFFFFF"/>
                </a:solidFill>
                <a:latin typeface="Arial"/>
              </a:rPr>
              <a:t>“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cppdefs.h</a:t>
            </a:r>
            <a:r>
              <a:rPr lang="ja-JP" altLang="en-US" sz="1100">
                <a:solidFill>
                  <a:srgbClr val="FFFFFF"/>
                </a:solidFill>
                <a:latin typeface="Arial"/>
              </a:rPr>
              <a:t>”</a:t>
            </a:r>
            <a:endParaRPr lang="en-US" sz="1100">
              <a:solidFill>
                <a:srgbClr val="FFFFFF"/>
              </a:solidFill>
              <a:latin typeface="Arial" charset="0"/>
            </a:endParaRPr>
          </a:p>
          <a:p>
            <a:pPr algn="l"/>
            <a:endParaRPr lang="en-US" sz="1100">
              <a:solidFill>
                <a:srgbClr val="FFFFFF"/>
              </a:solidFill>
              <a:latin typeface="Arial" charset="0"/>
            </a:endParaRP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AD_SENSITIVITY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adsen_ocean.h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AFT_EIGENMODES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afte_ocean.h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FT_EIGENMODES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fte_ocean.h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FORCING_SV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fsv_ocean.h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OPT_PERTURBATION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op_ocean.h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OPT_OBSERVATIONS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optobs_ocean.h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SO_SEMI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so_semi_ocean.h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S4DVAR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s4dvar_ocean.h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IS4DVAR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is4dvar_ocean.h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W4DPSAS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w4dpsas_ocean.h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W4DVAR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w4dvar_ocean.h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#else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TLM_DRIVER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tl_ocean.h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RPM_DRIVER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rp_ocean.h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elif defined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ADM_DRIVER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ad_ocean.h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else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  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"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nl_ocean.h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"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  endif</a:t>
            </a: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#endif</a:t>
            </a:r>
            <a:endParaRPr lang="en-US" sz="11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72389" name="Rectangle 5"/>
          <p:cNvSpPr>
            <a:spLocks noChangeArrowheads="1"/>
          </p:cNvSpPr>
          <p:nvPr/>
        </p:nvSpPr>
        <p:spPr bwMode="auto">
          <a:xfrm>
            <a:off x="152400" y="2774950"/>
            <a:ext cx="4419600" cy="3916363"/>
          </a:xfrm>
          <a:prstGeom prst="rect">
            <a:avLst/>
          </a:prstGeom>
          <a:solidFill>
            <a:srgbClr val="141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                                                                          </a:t>
            </a:r>
            <a:r>
              <a:rPr lang="en-US" sz="1100">
                <a:solidFill>
                  <a:srgbClr val="FFFF00"/>
                </a:solidFill>
                <a:latin typeface="Arial" charset="0"/>
              </a:rPr>
              <a:t>ocean.h</a:t>
            </a:r>
          </a:p>
          <a:p>
            <a:pPr algn="l"/>
            <a:r>
              <a:rPr lang="en-US" sz="800">
                <a:solidFill>
                  <a:srgbClr val="CC0000"/>
                </a:solidFill>
                <a:latin typeface="Lucida Console" charset="0"/>
              </a:rPr>
              <a:t>#</a:t>
            </a:r>
            <a:r>
              <a:rPr lang="en-US" sz="1100">
                <a:solidFill>
                  <a:srgbClr val="CC0000"/>
                </a:solidFill>
                <a:latin typeface="Arial" charset="0"/>
              </a:rPr>
              <a:t>include</a:t>
            </a:r>
            <a:r>
              <a:rPr lang="en-US" sz="1100">
                <a:solidFill>
                  <a:srgbClr val="FFFFFF"/>
                </a:solidFill>
                <a:latin typeface="Arial" charset="0"/>
              </a:rPr>
              <a:t> </a:t>
            </a:r>
            <a:r>
              <a:rPr lang="ja-JP" altLang="en-US" sz="1100">
                <a:solidFill>
                  <a:srgbClr val="FFFFFF"/>
                </a:solidFill>
                <a:latin typeface="Arial"/>
              </a:rPr>
              <a:t>“</a:t>
            </a:r>
            <a:r>
              <a:rPr lang="en-US" sz="1100">
                <a:solidFill>
                  <a:srgbClr val="00CCFF"/>
                </a:solidFill>
                <a:latin typeface="Arial" charset="0"/>
              </a:rPr>
              <a:t>cppdefs.h</a:t>
            </a:r>
            <a:r>
              <a:rPr lang="ja-JP" altLang="en-US" sz="1100">
                <a:solidFill>
                  <a:srgbClr val="FFFFFF"/>
                </a:solidFill>
                <a:latin typeface="Arial"/>
              </a:rPr>
              <a:t>”</a:t>
            </a:r>
            <a:endParaRPr lang="en-US" sz="1100">
              <a:solidFill>
                <a:srgbClr val="FFFFFF"/>
              </a:solidFill>
              <a:latin typeface="Arial" charset="0"/>
            </a:endParaRPr>
          </a:p>
          <a:p>
            <a:pPr algn="l"/>
            <a:endParaRPr lang="en-US" sz="1100">
              <a:solidFill>
                <a:srgbClr val="CC0000"/>
              </a:solidFill>
              <a:latin typeface="Arial" charset="0"/>
            </a:endParaRPr>
          </a:p>
          <a:p>
            <a:pPr algn="l"/>
            <a:r>
              <a:rPr lang="en-US" sz="1100">
                <a:solidFill>
                  <a:srgbClr val="C8C8FF"/>
                </a:solidFill>
                <a:latin typeface="Arial" charset="0"/>
              </a:rPr>
              <a:t>PROGRAM  ocean</a:t>
            </a:r>
          </a:p>
          <a:p>
            <a:pPr algn="l"/>
            <a:r>
              <a:rPr lang="en-US" sz="800" b="0">
                <a:solidFill>
                  <a:srgbClr val="FFFFFF"/>
                </a:solidFill>
                <a:latin typeface="Lucida Console" charset="0"/>
              </a:rPr>
              <a:t>   </a:t>
            </a:r>
          </a:p>
          <a:p>
            <a:pPr algn="l"/>
            <a:r>
              <a:rPr lang="en-US" sz="1100">
                <a:solidFill>
                  <a:srgbClr val="FFFFFF"/>
                </a:solidFill>
                <a:latin typeface="Arial" charset="0"/>
              </a:rPr>
              <a:t>   </a:t>
            </a:r>
            <a:r>
              <a:rPr lang="en-US" sz="1100">
                <a:solidFill>
                  <a:srgbClr val="C8C8FF"/>
                </a:solidFill>
                <a:latin typeface="Arial" charset="0"/>
              </a:rPr>
              <a:t>USE ocean_control_mod, ONLY : initialize</a:t>
            </a:r>
          </a:p>
          <a:p>
            <a:pPr algn="l"/>
            <a:r>
              <a:rPr lang="en-US" sz="1100">
                <a:solidFill>
                  <a:srgbClr val="C8C8FF"/>
                </a:solidFill>
                <a:latin typeface="Arial" charset="0"/>
              </a:rPr>
              <a:t>   USE ocean_control_mod, ONLY : run</a:t>
            </a:r>
          </a:p>
          <a:p>
            <a:pPr algn="l"/>
            <a:r>
              <a:rPr lang="en-US" sz="1100">
                <a:solidFill>
                  <a:srgbClr val="C8C8FF"/>
                </a:solidFill>
                <a:latin typeface="Arial" charset="0"/>
              </a:rPr>
              <a:t>   USE ocean_control_mod, ONLY : finalize</a:t>
            </a:r>
          </a:p>
          <a:p>
            <a:pPr algn="l"/>
            <a:endParaRPr lang="en-US" sz="1100">
              <a:solidFill>
                <a:srgbClr val="CC0000"/>
              </a:solidFill>
              <a:latin typeface="Arial" charset="0"/>
            </a:endParaRPr>
          </a:p>
          <a:p>
            <a:pPr algn="l"/>
            <a:r>
              <a:rPr lang="en-US" sz="1100">
                <a:solidFill>
                  <a:srgbClr val="CC0000"/>
                </a:solidFill>
                <a:latin typeface="Arial" charset="0"/>
              </a:rPr>
              <a:t>#ifdef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DISTRIBUTE</a:t>
            </a:r>
            <a:r>
              <a:rPr lang="en-US" sz="1100">
                <a:solidFill>
                  <a:srgbClr val="CC0000"/>
                </a:solidFill>
                <a:latin typeface="Arial" charset="0"/>
              </a:rPr>
              <a:t> &amp;&amp; defined </a:t>
            </a:r>
            <a:r>
              <a:rPr lang="en-US" sz="1100">
                <a:solidFill>
                  <a:srgbClr val="00FF00"/>
                </a:solidFill>
                <a:latin typeface="Arial" charset="0"/>
              </a:rPr>
              <a:t>MPI</a:t>
            </a:r>
          </a:p>
          <a:p>
            <a:pPr algn="l"/>
            <a:r>
              <a:rPr lang="en-US" sz="800" b="0">
                <a:solidFill>
                  <a:srgbClr val="FFFFFF"/>
                </a:solidFill>
                <a:latin typeface="Lucida Console" charset="0"/>
              </a:rPr>
              <a:t>  </a:t>
            </a:r>
            <a:r>
              <a:rPr lang="en-US" sz="1100" b="0">
                <a:solidFill>
                  <a:srgbClr val="C8C8FF"/>
                </a:solidFill>
                <a:latin typeface="Arial" charset="0"/>
              </a:rPr>
              <a:t>CALL mpi_init (MyError)</a:t>
            </a:r>
          </a:p>
          <a:p>
            <a:pPr algn="l"/>
            <a:r>
              <a:rPr lang="en-US" sz="1100" b="0">
                <a:solidFill>
                  <a:srgbClr val="C8C8FF"/>
                </a:solidFill>
                <a:latin typeface="Arial" charset="0"/>
              </a:rPr>
              <a:t>   CALL mpi_comm_rank (MPI_COMM_WORLD, MyRank, MyError</a:t>
            </a:r>
            <a:r>
              <a:rPr lang="en-US" sz="1100" b="0">
                <a:solidFill>
                  <a:srgbClr val="FFFFFF"/>
                </a:solidFill>
                <a:latin typeface="Arial" charset="0"/>
              </a:rPr>
              <a:t>)</a:t>
            </a:r>
          </a:p>
          <a:p>
            <a:pPr algn="l"/>
            <a:r>
              <a:rPr lang="en-US" sz="1100" b="0">
                <a:solidFill>
                  <a:srgbClr val="CC0000"/>
                </a:solidFill>
                <a:latin typeface="Arial" charset="0"/>
              </a:rPr>
              <a:t>#endif</a:t>
            </a:r>
          </a:p>
          <a:p>
            <a:pPr algn="l"/>
            <a:r>
              <a:rPr lang="en-US" sz="1100" b="0">
                <a:solidFill>
                  <a:srgbClr val="FFFFFF"/>
                </a:solidFill>
                <a:latin typeface="Arial" charset="0"/>
              </a:rPr>
              <a:t>        </a:t>
            </a:r>
          </a:p>
          <a:p>
            <a:pPr algn="l"/>
            <a:r>
              <a:rPr lang="en-US" sz="1100" b="0">
                <a:solidFill>
                  <a:srgbClr val="FFFFFF"/>
                </a:solidFill>
                <a:latin typeface="Arial" charset="0"/>
              </a:rPr>
              <a:t>   </a:t>
            </a:r>
            <a:r>
              <a:rPr lang="en-US" sz="1100" b="0">
                <a:solidFill>
                  <a:srgbClr val="C8C8FF"/>
                </a:solidFill>
                <a:latin typeface="Arial" charset="0"/>
              </a:rPr>
              <a:t>CALL initialize</a:t>
            </a:r>
          </a:p>
          <a:p>
            <a:pPr algn="l"/>
            <a:r>
              <a:rPr lang="en-US" sz="1100" b="0">
                <a:solidFill>
                  <a:srgbClr val="C8C8FF"/>
                </a:solidFill>
                <a:latin typeface="Arial" charset="0"/>
              </a:rPr>
              <a:t>   CALL run</a:t>
            </a:r>
          </a:p>
          <a:p>
            <a:pPr algn="l"/>
            <a:r>
              <a:rPr lang="en-US" sz="1100" b="0">
                <a:solidFill>
                  <a:srgbClr val="C8C8FF"/>
                </a:solidFill>
                <a:latin typeface="Arial" charset="0"/>
              </a:rPr>
              <a:t>   CALL finalize</a:t>
            </a:r>
          </a:p>
          <a:p>
            <a:pPr algn="l"/>
            <a:endParaRPr lang="en-US" sz="1100" b="0">
              <a:solidFill>
                <a:srgbClr val="C8C8FF"/>
              </a:solidFill>
              <a:latin typeface="Arial" charset="0"/>
            </a:endParaRPr>
          </a:p>
          <a:p>
            <a:pPr algn="l"/>
            <a:r>
              <a:rPr lang="en-US" sz="1100" b="0">
                <a:solidFill>
                  <a:srgbClr val="CC0000"/>
                </a:solidFill>
                <a:latin typeface="Arial" charset="0"/>
              </a:rPr>
              <a:t>#if defined</a:t>
            </a:r>
            <a:r>
              <a:rPr lang="en-US" sz="1100" b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 b="0">
                <a:solidFill>
                  <a:srgbClr val="00FF00"/>
                </a:solidFill>
                <a:latin typeface="Arial" charset="0"/>
              </a:rPr>
              <a:t>DISTRIBUTE</a:t>
            </a:r>
            <a:r>
              <a:rPr lang="en-US" sz="1100" b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 b="0">
                <a:solidFill>
                  <a:srgbClr val="CC0000"/>
                </a:solidFill>
                <a:latin typeface="Arial" charset="0"/>
              </a:rPr>
              <a:t>&amp;&amp; defined</a:t>
            </a:r>
            <a:r>
              <a:rPr lang="en-US" sz="1100" b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100" b="0">
                <a:solidFill>
                  <a:srgbClr val="00FF00"/>
                </a:solidFill>
                <a:latin typeface="Arial" charset="0"/>
              </a:rPr>
              <a:t>MPI</a:t>
            </a:r>
          </a:p>
          <a:p>
            <a:pPr algn="l"/>
            <a:r>
              <a:rPr lang="en-US" sz="1100" b="0">
                <a:solidFill>
                  <a:srgbClr val="FFFFFF"/>
                </a:solidFill>
                <a:latin typeface="Arial" charset="0"/>
              </a:rPr>
              <a:t>    </a:t>
            </a:r>
            <a:r>
              <a:rPr lang="en-US" sz="1100" b="0">
                <a:solidFill>
                  <a:srgbClr val="C8C8FF"/>
                </a:solidFill>
                <a:latin typeface="Arial" charset="0"/>
              </a:rPr>
              <a:t>CALL mpi_finalize (MyError)</a:t>
            </a:r>
          </a:p>
          <a:p>
            <a:pPr algn="l"/>
            <a:r>
              <a:rPr lang="en-US" sz="1100" b="0">
                <a:solidFill>
                  <a:srgbClr val="CC0000"/>
                </a:solidFill>
                <a:latin typeface="Arial" charset="0"/>
              </a:rPr>
              <a:t>#endif</a:t>
            </a:r>
          </a:p>
          <a:p>
            <a:pPr algn="l"/>
            <a:endParaRPr lang="en-US" sz="1100" b="0">
              <a:solidFill>
                <a:srgbClr val="CC0000"/>
              </a:solidFill>
              <a:latin typeface="Arial" charset="0"/>
            </a:endParaRPr>
          </a:p>
          <a:p>
            <a:pPr algn="l"/>
            <a:r>
              <a:rPr lang="en-US" sz="1100" b="0">
                <a:solidFill>
                  <a:srgbClr val="C8C8FF"/>
                </a:solidFill>
                <a:latin typeface="Arial" charset="0"/>
              </a:rPr>
              <a:t>END PROGRAM ocean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3" name="Text Box 1027"/>
          <p:cNvSpPr txBox="1">
            <a:spLocks noChangeArrowheads="1"/>
          </p:cNvSpPr>
          <p:nvPr/>
        </p:nvSpPr>
        <p:spPr bwMode="auto">
          <a:xfrm>
            <a:off x="3036888" y="28575"/>
            <a:ext cx="3070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schemeClr val="accent3">
                      <a:lumMod val="20000"/>
                      <a:lumOff val="80000"/>
                      <a:alpha val="43000"/>
                    </a:schemeClr>
                  </a:outerShdw>
                </a:effectLst>
                <a:latin typeface="Arial Black" charset="0"/>
              </a:rPr>
              <a:t>Parallelization</a:t>
            </a:r>
            <a:r>
              <a:rPr lang="en-US" sz="2400" b="0" dirty="0">
                <a:solidFill>
                  <a:srgbClr val="FFFF00"/>
                </a:solidFill>
                <a:latin typeface="Arial Black" charset="0"/>
              </a:rPr>
              <a:t> </a:t>
            </a:r>
          </a:p>
        </p:txBody>
      </p:sp>
      <p:sp>
        <p:nvSpPr>
          <p:cNvPr id="220164" name="Rectangle 1028"/>
          <p:cNvSpPr>
            <a:spLocks noChangeArrowheads="1"/>
          </p:cNvSpPr>
          <p:nvPr/>
        </p:nvSpPr>
        <p:spPr bwMode="auto">
          <a:xfrm>
            <a:off x="152400" y="1066800"/>
            <a:ext cx="88392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r>
              <a:rPr lang="en-US" sz="2400" b="0">
                <a:solidFill>
                  <a:srgbClr val="C8C8FF"/>
                </a:solidFill>
                <a:latin typeface="Arial Black" charset="0"/>
              </a:rPr>
              <a:t>Coarse-grained parallelization: horizontal tiles</a:t>
            </a: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r>
              <a:rPr lang="en-US" sz="2400" b="0">
                <a:solidFill>
                  <a:srgbClr val="C8C8FF"/>
                </a:solidFill>
                <a:latin typeface="Arial Black" charset="0"/>
              </a:rPr>
              <a:t>The</a:t>
            </a:r>
            <a:r>
              <a:rPr lang="en-US" sz="2400" b="0">
                <a:solidFill>
                  <a:srgbClr val="FFFFFF"/>
                </a:solidFill>
                <a:latin typeface="Arial Black" charset="0"/>
              </a:rPr>
              <a:t> </a:t>
            </a:r>
            <a:r>
              <a:rPr lang="en-US" sz="2400" b="0">
                <a:solidFill>
                  <a:srgbClr val="00FF00"/>
                </a:solidFill>
                <a:latin typeface="Arial Black" charset="0"/>
              </a:rPr>
              <a:t>NLM</a:t>
            </a:r>
            <a:r>
              <a:rPr lang="en-US" sz="2400" b="0">
                <a:solidFill>
                  <a:srgbClr val="FFFFFF"/>
                </a:solidFill>
                <a:latin typeface="Arial Black" charset="0"/>
              </a:rPr>
              <a:t>, </a:t>
            </a:r>
            <a:r>
              <a:rPr lang="en-US" sz="2400" b="0">
                <a:solidFill>
                  <a:srgbClr val="F52B9E"/>
                </a:solidFill>
                <a:latin typeface="Arial Black" charset="0"/>
              </a:rPr>
              <a:t>TLM</a:t>
            </a:r>
            <a:r>
              <a:rPr lang="en-US" sz="2400" b="0">
                <a:solidFill>
                  <a:srgbClr val="FFFFFF"/>
                </a:solidFill>
                <a:latin typeface="Arial Black" charset="0"/>
              </a:rPr>
              <a:t>, </a:t>
            </a:r>
            <a:r>
              <a:rPr lang="en-US" sz="2400" b="0">
                <a:solidFill>
                  <a:srgbClr val="C8C8FF"/>
                </a:solidFill>
                <a:latin typeface="Arial Black" charset="0"/>
              </a:rPr>
              <a:t>and</a:t>
            </a:r>
            <a:r>
              <a:rPr lang="en-US" sz="2400" b="0">
                <a:solidFill>
                  <a:srgbClr val="FFFFFF"/>
                </a:solidFill>
                <a:latin typeface="Arial Black" charset="0"/>
              </a:rPr>
              <a:t> </a:t>
            </a:r>
            <a:r>
              <a:rPr lang="en-US" sz="2400" b="0">
                <a:solidFill>
                  <a:srgbClr val="FF3300"/>
                </a:solidFill>
                <a:latin typeface="Arial Black" charset="0"/>
              </a:rPr>
              <a:t>RPM </a:t>
            </a:r>
            <a:r>
              <a:rPr lang="en-US" sz="2400" b="0">
                <a:solidFill>
                  <a:srgbClr val="C8C8FF"/>
                </a:solidFill>
                <a:latin typeface="Arial Black" charset="0"/>
              </a:rPr>
              <a:t>can be run in either</a:t>
            </a:r>
            <a:r>
              <a:rPr lang="en-US" sz="2400" b="0">
                <a:solidFill>
                  <a:srgbClr val="FFFFFF"/>
                </a:solidFill>
                <a:latin typeface="Arial Black" charset="0"/>
              </a:rPr>
              <a:t> </a:t>
            </a:r>
            <a:r>
              <a:rPr lang="en-US" sz="2400" b="0">
                <a:solidFill>
                  <a:srgbClr val="C8C8FF"/>
                </a:solidFill>
                <a:latin typeface="Arial Black" charset="0"/>
              </a:rPr>
              <a:t>shared-memory (OpenMP) or distributed-memory</a:t>
            </a:r>
            <a:r>
              <a:rPr lang="en-US" sz="2400" b="0">
                <a:solidFill>
                  <a:srgbClr val="FFFFFF"/>
                </a:solidFill>
                <a:latin typeface="Arial Black" charset="0"/>
              </a:rPr>
              <a:t> </a:t>
            </a:r>
            <a:r>
              <a:rPr lang="en-US" sz="2400" b="0">
                <a:solidFill>
                  <a:srgbClr val="C8C8FF"/>
                </a:solidFill>
                <a:latin typeface="Arial Black" charset="0"/>
              </a:rPr>
              <a:t>(MPI)</a:t>
            </a: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r>
              <a:rPr lang="en-US" sz="2400" b="0">
                <a:solidFill>
                  <a:srgbClr val="C8C8FF"/>
                </a:solidFill>
                <a:latin typeface="Arial Black" charset="0"/>
              </a:rPr>
              <a:t>The</a:t>
            </a:r>
            <a:r>
              <a:rPr lang="en-US" sz="2400" b="0">
                <a:solidFill>
                  <a:srgbClr val="FFFFFF"/>
                </a:solidFill>
                <a:latin typeface="Arial Black" charset="0"/>
              </a:rPr>
              <a:t> </a:t>
            </a:r>
            <a:r>
              <a:rPr lang="en-US" sz="2400" b="0">
                <a:solidFill>
                  <a:srgbClr val="0066FF"/>
                </a:solidFill>
                <a:latin typeface="Arial Black" charset="0"/>
              </a:rPr>
              <a:t>ADM</a:t>
            </a:r>
            <a:r>
              <a:rPr lang="en-US" sz="2400" b="0">
                <a:solidFill>
                  <a:srgbClr val="FFFFFF"/>
                </a:solidFill>
                <a:latin typeface="Arial Black" charset="0"/>
              </a:rPr>
              <a:t> </a:t>
            </a:r>
            <a:r>
              <a:rPr lang="en-US" sz="2400" b="0">
                <a:solidFill>
                  <a:srgbClr val="C8C8FF"/>
                </a:solidFill>
                <a:latin typeface="Arial Black" charset="0"/>
              </a:rPr>
              <a:t>can only be run in distributed-memory</a:t>
            </a:r>
            <a:r>
              <a:rPr lang="en-US" sz="2400" b="0">
                <a:solidFill>
                  <a:srgbClr val="FFFFFF"/>
                </a:solidFill>
                <a:latin typeface="Arial Black" charset="0"/>
              </a:rPr>
              <a:t> </a:t>
            </a:r>
            <a:r>
              <a:rPr lang="en-US" sz="2400" b="0">
                <a:solidFill>
                  <a:srgbClr val="C8C8FF"/>
                </a:solidFill>
                <a:latin typeface="Arial Black" charset="0"/>
              </a:rPr>
              <a:t>(</a:t>
            </a:r>
            <a:r>
              <a:rPr lang="en-US" sz="2400" b="0">
                <a:solidFill>
                  <a:srgbClr val="0066FF"/>
                </a:solidFill>
                <a:latin typeface="Arial Black" charset="0"/>
              </a:rPr>
              <a:t>ADM</a:t>
            </a:r>
            <a:r>
              <a:rPr lang="en-US" sz="2400" b="0">
                <a:solidFill>
                  <a:srgbClr val="FFFFFF"/>
                </a:solidFill>
                <a:latin typeface="Arial Black" charset="0"/>
              </a:rPr>
              <a:t> </a:t>
            </a:r>
            <a:r>
              <a:rPr lang="en-US" sz="2400" b="0">
                <a:solidFill>
                  <a:srgbClr val="C8C8FF"/>
                </a:solidFill>
                <a:latin typeface="Arial Black" charset="0"/>
              </a:rPr>
              <a:t>violates shared-memory collision rules)</a:t>
            </a:r>
          </a:p>
          <a:p>
            <a:pPr marL="342900" indent="-342900" algn="l" eaLnBrk="1" hangingPunct="1">
              <a:lnSpc>
                <a:spcPct val="120000"/>
              </a:lnSpc>
              <a:spcBef>
                <a:spcPct val="20000"/>
              </a:spcBef>
              <a:buClr>
                <a:srgbClr val="FFFF00"/>
              </a:buClr>
              <a:buSzPct val="120000"/>
              <a:buFontTx/>
              <a:buChar char="•"/>
            </a:pPr>
            <a:r>
              <a:rPr lang="en-US" sz="2400" b="0">
                <a:solidFill>
                  <a:srgbClr val="C8C8FF"/>
                </a:solidFill>
                <a:latin typeface="Arial Black" charset="0"/>
              </a:rPr>
              <a:t>Aggregation of variables for MPI communications</a:t>
            </a:r>
          </a:p>
        </p:txBody>
      </p:sp>
      <p:sp>
        <p:nvSpPr>
          <p:cNvPr id="220165" name="Text Box 1029"/>
          <p:cNvSpPr txBox="1">
            <a:spLocks noChangeArrowheads="1"/>
          </p:cNvSpPr>
          <p:nvPr/>
        </p:nvSpPr>
        <p:spPr bwMode="auto">
          <a:xfrm>
            <a:off x="304800" y="4643438"/>
            <a:ext cx="8991600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b="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 Black" charset="0"/>
              </a:rPr>
              <a:t>  </a:t>
            </a:r>
            <a:r>
              <a:rPr lang="en-US" sz="1800" b="0" dirty="0">
                <a:solidFill>
                  <a:srgbClr val="FF0000"/>
                </a:solidFill>
                <a:latin typeface="Arial Black" charset="0"/>
              </a:rPr>
              <a:t>CALL</a:t>
            </a:r>
            <a:r>
              <a:rPr lang="en-US" sz="1800" b="0" dirty="0">
                <a:solidFill>
                  <a:srgbClr val="FFFFFF"/>
                </a:solidFill>
                <a:latin typeface="Arial Black" charset="0"/>
              </a:rPr>
              <a:t> 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ad_mp_exchange2d (</a:t>
            </a:r>
            <a:r>
              <a:rPr lang="en-US" sz="1800" b="0" dirty="0" err="1">
                <a:solidFill>
                  <a:srgbClr val="C8C8FF"/>
                </a:solidFill>
                <a:latin typeface="Arial Black" charset="0"/>
              </a:rPr>
              <a:t>ng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</a:t>
            </a:r>
            <a:r>
              <a:rPr lang="en-US" sz="1800" b="0" dirty="0">
                <a:solidFill>
                  <a:srgbClr val="FFFFFF"/>
                </a:solidFill>
                <a:latin typeface="Arial Black" charset="0"/>
              </a:rPr>
              <a:t> </a:t>
            </a:r>
            <a:r>
              <a:rPr lang="en-US" sz="1800" b="0" dirty="0" err="1">
                <a:solidFill>
                  <a:srgbClr val="0066FF"/>
                </a:solidFill>
                <a:latin typeface="Arial Black" charset="0"/>
              </a:rPr>
              <a:t>iADM</a:t>
            </a:r>
            <a:r>
              <a:rPr lang="en-US" sz="1800" b="0" dirty="0">
                <a:solidFill>
                  <a:srgbClr val="FFFFFF"/>
                </a:solidFill>
                <a:latin typeface="Arial Black" charset="0"/>
              </a:rPr>
              <a:t>, 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3, </a:t>
            </a:r>
            <a:r>
              <a:rPr lang="en-US" sz="1800" b="0" dirty="0" err="1">
                <a:solidFill>
                  <a:srgbClr val="C8C8FF"/>
                </a:solidFill>
                <a:latin typeface="Arial Black" charset="0"/>
              </a:rPr>
              <a:t>Istr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 </a:t>
            </a:r>
            <a:r>
              <a:rPr lang="en-US" sz="1800" b="0" dirty="0" err="1">
                <a:solidFill>
                  <a:srgbClr val="C8C8FF"/>
                </a:solidFill>
                <a:latin typeface="Arial Black" charset="0"/>
              </a:rPr>
              <a:t>Iend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 </a:t>
            </a:r>
            <a:r>
              <a:rPr lang="en-US" sz="1800" b="0" dirty="0" err="1">
                <a:solidFill>
                  <a:srgbClr val="C8C8FF"/>
                </a:solidFill>
                <a:latin typeface="Arial Black" charset="0"/>
              </a:rPr>
              <a:t>Jstr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 </a:t>
            </a:r>
            <a:r>
              <a:rPr lang="en-US" sz="1800" b="0" dirty="0" err="1">
                <a:solidFill>
                  <a:srgbClr val="C8C8FF"/>
                </a:solidFill>
                <a:latin typeface="Arial Black" charset="0"/>
              </a:rPr>
              <a:t>Jend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</a:t>
            </a:r>
            <a:r>
              <a:rPr lang="en-US" sz="1800" b="0" dirty="0">
                <a:solidFill>
                  <a:srgbClr val="FFFFFF"/>
                </a:solidFill>
                <a:latin typeface="Arial Black" charset="0"/>
              </a:rPr>
              <a:t>         </a:t>
            </a:r>
            <a:r>
              <a:rPr lang="en-US" sz="1800" b="0" dirty="0" smtClean="0">
                <a:solidFill>
                  <a:srgbClr val="FFFFFF"/>
                </a:solidFill>
                <a:latin typeface="Arial Black" charset="0"/>
              </a:rPr>
              <a:t>  </a:t>
            </a:r>
            <a:r>
              <a:rPr lang="en-US" sz="1800" b="0" dirty="0">
                <a:solidFill>
                  <a:srgbClr val="FFFF00"/>
                </a:solidFill>
                <a:latin typeface="Arial Black" charset="0"/>
              </a:rPr>
              <a:t>&amp;</a:t>
            </a:r>
          </a:p>
          <a:p>
            <a:pPr algn="l">
              <a:spcBef>
                <a:spcPct val="50000"/>
              </a:spcBef>
            </a:pPr>
            <a:r>
              <a:rPr lang="en-US" sz="1800" b="0" dirty="0">
                <a:solidFill>
                  <a:srgbClr val="FFFF00"/>
                </a:solidFill>
                <a:latin typeface="Arial Black" charset="0"/>
              </a:rPr>
              <a:t>&amp;</a:t>
            </a:r>
            <a:r>
              <a:rPr lang="en-US" sz="1800" b="0" dirty="0">
                <a:solidFill>
                  <a:srgbClr val="FFFFFF"/>
                </a:solidFill>
                <a:latin typeface="Arial Black" charset="0"/>
              </a:rPr>
              <a:t>                                           </a:t>
            </a:r>
            <a:r>
              <a:rPr lang="en-US" sz="1800" b="0" dirty="0" err="1">
                <a:solidFill>
                  <a:srgbClr val="C8C8FF"/>
                </a:solidFill>
                <a:latin typeface="Arial Black" charset="0"/>
              </a:rPr>
              <a:t>LBi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 </a:t>
            </a:r>
            <a:r>
              <a:rPr lang="en-US" sz="1800" b="0" dirty="0" err="1">
                <a:solidFill>
                  <a:srgbClr val="C8C8FF"/>
                </a:solidFill>
                <a:latin typeface="Arial Black" charset="0"/>
              </a:rPr>
              <a:t>UBi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 </a:t>
            </a:r>
            <a:r>
              <a:rPr lang="en-US" sz="1800" b="0" dirty="0" err="1">
                <a:solidFill>
                  <a:srgbClr val="C8C8FF"/>
                </a:solidFill>
                <a:latin typeface="Arial Black" charset="0"/>
              </a:rPr>
              <a:t>LBj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 </a:t>
            </a:r>
            <a:r>
              <a:rPr lang="en-US" sz="1800" b="0" dirty="0" err="1">
                <a:solidFill>
                  <a:srgbClr val="C8C8FF"/>
                </a:solidFill>
                <a:latin typeface="Arial Black" charset="0"/>
              </a:rPr>
              <a:t>UBj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</a:t>
            </a:r>
            <a:r>
              <a:rPr lang="en-US" sz="1800" b="0" dirty="0">
                <a:solidFill>
                  <a:srgbClr val="FFFFFF"/>
                </a:solidFill>
                <a:latin typeface="Arial Black" charset="0"/>
              </a:rPr>
              <a:t>                                    </a:t>
            </a:r>
            <a:r>
              <a:rPr lang="en-US" sz="1800" b="0" dirty="0">
                <a:solidFill>
                  <a:srgbClr val="FFFF00"/>
                </a:solidFill>
                <a:latin typeface="Arial Black" charset="0"/>
              </a:rPr>
              <a:t>&amp;</a:t>
            </a:r>
          </a:p>
          <a:p>
            <a:pPr algn="l">
              <a:spcBef>
                <a:spcPct val="50000"/>
              </a:spcBef>
            </a:pPr>
            <a:r>
              <a:rPr lang="en-US" sz="1800" b="0" dirty="0">
                <a:solidFill>
                  <a:srgbClr val="FFFF00"/>
                </a:solidFill>
                <a:latin typeface="Arial Black" charset="0"/>
              </a:rPr>
              <a:t>&amp;</a:t>
            </a:r>
            <a:r>
              <a:rPr lang="en-US" sz="1800" b="0" dirty="0">
                <a:solidFill>
                  <a:srgbClr val="FFFFFF"/>
                </a:solidFill>
                <a:latin typeface="Arial Black" charset="0"/>
              </a:rPr>
              <a:t>                                           </a:t>
            </a:r>
            <a:r>
              <a:rPr lang="en-US" sz="1800" b="0" dirty="0" err="1">
                <a:solidFill>
                  <a:srgbClr val="C8C8FF"/>
                </a:solidFill>
                <a:latin typeface="Arial Black" charset="0"/>
              </a:rPr>
              <a:t>NghostPoints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 </a:t>
            </a:r>
            <a:r>
              <a:rPr lang="en-US" sz="1800" b="0" dirty="0" err="1">
                <a:solidFill>
                  <a:srgbClr val="C8C8FF"/>
                </a:solidFill>
                <a:latin typeface="Arial Black" charset="0"/>
              </a:rPr>
              <a:t>EWperiodic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 </a:t>
            </a:r>
            <a:r>
              <a:rPr lang="en-US" sz="1800" b="0" dirty="0" err="1">
                <a:solidFill>
                  <a:srgbClr val="C8C8FF"/>
                </a:solidFill>
                <a:latin typeface="Arial Black" charset="0"/>
              </a:rPr>
              <a:t>NSperiodic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</a:t>
            </a:r>
            <a:r>
              <a:rPr lang="en-US" sz="1800" b="0" dirty="0">
                <a:solidFill>
                  <a:srgbClr val="FFFFFF"/>
                </a:solidFill>
                <a:latin typeface="Arial Black" charset="0"/>
              </a:rPr>
              <a:t>  </a:t>
            </a:r>
            <a:r>
              <a:rPr lang="en-US" sz="1800" b="0" dirty="0">
                <a:solidFill>
                  <a:srgbClr val="FFFF00"/>
                </a:solidFill>
                <a:latin typeface="Arial Black" charset="0"/>
              </a:rPr>
              <a:t>&amp;</a:t>
            </a:r>
          </a:p>
          <a:p>
            <a:pPr algn="l">
              <a:spcBef>
                <a:spcPct val="50000"/>
              </a:spcBef>
            </a:pPr>
            <a:r>
              <a:rPr lang="en-US" sz="1800" b="0" dirty="0">
                <a:solidFill>
                  <a:srgbClr val="FFFF00"/>
                </a:solidFill>
                <a:latin typeface="Arial Black" charset="0"/>
              </a:rPr>
              <a:t>&amp;</a:t>
            </a:r>
            <a:r>
              <a:rPr lang="en-US" sz="1800" b="0" dirty="0">
                <a:solidFill>
                  <a:srgbClr val="FFFFFF"/>
                </a:solidFill>
                <a:latin typeface="Arial Black" charset="0"/>
              </a:rPr>
              <a:t>                                           </a:t>
            </a:r>
            <a:r>
              <a:rPr lang="en-US" sz="1800" b="0" dirty="0">
                <a:solidFill>
                  <a:srgbClr val="0066FF"/>
                </a:solidFill>
                <a:latin typeface="Arial Black" charset="0"/>
              </a:rPr>
              <a:t>ad_Zt_avg1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</a:t>
            </a:r>
            <a:r>
              <a:rPr lang="en-US" sz="1800" b="0" dirty="0">
                <a:solidFill>
                  <a:srgbClr val="FFFFFF"/>
                </a:solidFill>
                <a:latin typeface="Arial Black" charset="0"/>
              </a:rPr>
              <a:t> </a:t>
            </a:r>
            <a:r>
              <a:rPr lang="en-US" sz="1800" b="0" dirty="0">
                <a:solidFill>
                  <a:srgbClr val="0066FF"/>
                </a:solidFill>
                <a:latin typeface="Arial Black" charset="0"/>
              </a:rPr>
              <a:t>ad_DU_avg1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,</a:t>
            </a:r>
            <a:r>
              <a:rPr lang="en-US" sz="1800" b="0" dirty="0">
                <a:solidFill>
                  <a:srgbClr val="FFFFFF"/>
                </a:solidFill>
                <a:latin typeface="Arial Black" charset="0"/>
              </a:rPr>
              <a:t> </a:t>
            </a:r>
            <a:r>
              <a:rPr lang="en-US" sz="1800" b="0" dirty="0">
                <a:solidFill>
                  <a:srgbClr val="0066FF"/>
                </a:solidFill>
                <a:latin typeface="Arial Black" charset="0"/>
              </a:rPr>
              <a:t>ad_DV_avg1</a:t>
            </a:r>
            <a:r>
              <a:rPr lang="en-US" sz="1800" b="0" dirty="0">
                <a:solidFill>
                  <a:srgbClr val="C8C8FF"/>
                </a:solidFill>
                <a:latin typeface="Arial Black" charset="0"/>
              </a:rPr>
              <a:t>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cean">
  <a:themeElements>
    <a:clrScheme name="Ocean 10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66FFFF"/>
      </a:hlink>
      <a:folHlink>
        <a:srgbClr val="6699FF"/>
      </a:folHlink>
    </a:clrScheme>
    <a:fontScheme name="Ocean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37D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Lucida Console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37D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Lucida Console" charset="0"/>
            <a:ea typeface="ＭＳ Ｐゴシック" charset="0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9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66FF33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10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66FFFF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cean">
  <a:themeElements>
    <a:clrScheme name="1_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1_Ocean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37D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37D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1_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cean">
  <a:themeElements>
    <a:clrScheme name="Ocean 10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66FFFF"/>
      </a:hlink>
      <a:folHlink>
        <a:srgbClr val="6699FF"/>
      </a:folHlink>
    </a:clrScheme>
    <a:fontScheme name="Ocean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37D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37D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9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66FF33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10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66FFFF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5759</TotalTime>
  <Words>728</Words>
  <Application>Microsoft Macintosh PowerPoint</Application>
  <PresentationFormat>On-screen Show (4:3)</PresentationFormat>
  <Paragraphs>175</Paragraphs>
  <Slides>31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Blank Presentation</vt:lpstr>
      <vt:lpstr>Ocean</vt:lpstr>
      <vt:lpstr>1_Ocean</vt:lpstr>
      <vt:lpstr>2_Ocean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IMCS,  Rutgers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Community Terrain-following Ocean Modeling System</dc:title>
  <dc:creator>Hernan G. Arango</dc:creator>
  <cp:lastModifiedBy>Hernan G Arango</cp:lastModifiedBy>
  <cp:revision>266</cp:revision>
  <cp:lastPrinted>2001-02-08T23:18:59Z</cp:lastPrinted>
  <dcterms:created xsi:type="dcterms:W3CDTF">2000-01-23T16:25:51Z</dcterms:created>
  <dcterms:modified xsi:type="dcterms:W3CDTF">2016-04-23T22:00:41Z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3</vt:i4>
  </property>
  <property fmtid="{D5CDD505-2E9C-101B-9397-08002B2CF9AE}" pid="7" name="MailAddress">
    <vt:lpwstr>arango@imcs.rutgers.edu</vt:lpwstr>
  </property>
  <property fmtid="{D5CDD505-2E9C-101B-9397-08002B2CF9AE}" pid="8" name="HomePage">
    <vt:lpwstr>C:/marine.rutgers.edu/po/models/roms.html</vt:lpwstr>
  </property>
  <property fmtid="{D5CDD505-2E9C-101B-9397-08002B2CF9AE}" pid="9" name="Other">
    <vt:lpwstr/>
  </property>
  <property fmtid="{D5CDD505-2E9C-101B-9397-08002B2CF9AE}" pid="10" name="DownloadOriginal">
    <vt:bool>true</vt:bool>
  </property>
  <property fmtid="{D5CDD505-2E9C-101B-9397-08002B2CF9AE}" pid="11" name="DownloadIEButton">
    <vt:bool>true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3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C:\My Documents\Presentations</vt:lpwstr>
  </property>
</Properties>
</file>