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5" r:id="rId1"/>
    <p:sldMasterId id="2147484447" r:id="rId2"/>
    <p:sldMasterId id="2147484459" r:id="rId3"/>
  </p:sldMasterIdLst>
  <p:notesMasterIdLst>
    <p:notesMasterId r:id="rId23"/>
  </p:notesMasterIdLst>
  <p:handoutMasterIdLst>
    <p:handoutMasterId r:id="rId24"/>
  </p:handoutMasterIdLst>
  <p:sldIdLst>
    <p:sldId id="302" r:id="rId4"/>
    <p:sldId id="303" r:id="rId5"/>
    <p:sldId id="305" r:id="rId6"/>
    <p:sldId id="304" r:id="rId7"/>
    <p:sldId id="261" r:id="rId8"/>
    <p:sldId id="306" r:id="rId9"/>
    <p:sldId id="307" r:id="rId10"/>
    <p:sldId id="308" r:id="rId11"/>
    <p:sldId id="310" r:id="rId12"/>
    <p:sldId id="312" r:id="rId13"/>
    <p:sldId id="321" r:id="rId14"/>
    <p:sldId id="322" r:id="rId15"/>
    <p:sldId id="323" r:id="rId16"/>
    <p:sldId id="324" r:id="rId17"/>
    <p:sldId id="325" r:id="rId18"/>
    <p:sldId id="326" r:id="rId19"/>
    <p:sldId id="319" r:id="rId20"/>
    <p:sldId id="309" r:id="rId21"/>
    <p:sldId id="32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5D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674" autoAdjust="0"/>
  </p:normalViewPr>
  <p:slideViewPr>
    <p:cSldViewPr snapToGrid="0" snapToObjects="1">
      <p:cViewPr varScale="1">
        <p:scale>
          <a:sx n="75" d="100"/>
          <a:sy n="75" d="100"/>
        </p:scale>
        <p:origin x="-4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30A781-CA93-3F4C-9651-5C39854AC7B7}" type="datetime1">
              <a:rPr lang="en-US" smtClean="0"/>
              <a:t>9/5/14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6DCFA4-8FE7-BD45-B214-46F403168EED}" type="slidenum">
              <a:rPr lang="en-US" smtClean="0"/>
              <a:t>‹#›</a:t>
            </a:fld>
            <a:endParaRPr lang="en-US"/>
          </a:p>
        </p:txBody>
      </p:sp>
    </p:spTree>
    <p:extLst>
      <p:ext uri="{BB962C8B-B14F-4D97-AF65-F5344CB8AC3E}">
        <p14:creationId xmlns:p14="http://schemas.microsoft.com/office/powerpoint/2010/main" val="186926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AA3E3-D31E-CC47-9029-5FFCC3834042}" type="datetime1">
              <a:rPr lang="en-US" smtClean="0"/>
              <a:t>9/5/14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DAA16-6D1C-3F42-9585-06915C45B65E}" type="slidenum">
              <a:rPr lang="en-US" smtClean="0"/>
              <a:t>‹#›</a:t>
            </a:fld>
            <a:endParaRPr lang="en-US"/>
          </a:p>
        </p:txBody>
      </p:sp>
    </p:spTree>
    <p:extLst>
      <p:ext uri="{BB962C8B-B14F-4D97-AF65-F5344CB8AC3E}">
        <p14:creationId xmlns:p14="http://schemas.microsoft.com/office/powerpoint/2010/main" val="9028367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t>5</a:t>
            </a:fld>
            <a:endParaRPr lang="en-US"/>
          </a:p>
        </p:txBody>
      </p:sp>
    </p:spTree>
    <p:extLst>
      <p:ext uri="{BB962C8B-B14F-4D97-AF65-F5344CB8AC3E}">
        <p14:creationId xmlns:p14="http://schemas.microsoft.com/office/powerpoint/2010/main" val="76551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the past months, I have been trying to assimilating AMSR-E radiance (Descending orbit, 10.6 GHz, H- and V- polarization) into CLM to estimate global soil </a:t>
            </a:r>
            <a:r>
              <a:rPr lang="en-US" sz="1200" kern="1200" dirty="0" err="1" smtClean="0">
                <a:solidFill>
                  <a:schemeClr val="tx1"/>
                </a:solidFill>
                <a:latin typeface="+mn-lt"/>
                <a:ea typeface="+mn-ea"/>
                <a:cs typeface="+mn-cs"/>
              </a:rPr>
              <a:t>mositure</a:t>
            </a:r>
            <a:r>
              <a:rPr lang="en-US" sz="1200" kern="1200" dirty="0" smtClean="0">
                <a:solidFill>
                  <a:schemeClr val="tx1"/>
                </a:solidFill>
                <a:latin typeface="+mn-lt"/>
                <a:ea typeface="+mn-ea"/>
                <a:cs typeface="+mn-cs"/>
              </a:rPr>
              <a:t> (1.25 degree x 0.9 degree). Thanks to your help, up to now, I have already successfully coupled an </a:t>
            </a:r>
            <a:r>
              <a:rPr lang="en-US" sz="1200" kern="1200" dirty="0" err="1" smtClean="0">
                <a:solidFill>
                  <a:schemeClr val="tx1"/>
                </a:solidFill>
                <a:latin typeface="+mn-lt"/>
                <a:ea typeface="+mn-ea"/>
                <a:cs typeface="+mn-cs"/>
              </a:rPr>
              <a:t>empricial</a:t>
            </a:r>
            <a:r>
              <a:rPr lang="en-US" sz="1200" kern="1200" dirty="0" smtClean="0">
                <a:solidFill>
                  <a:schemeClr val="tx1"/>
                </a:solidFill>
                <a:latin typeface="+mn-lt"/>
                <a:ea typeface="+mn-ea"/>
                <a:cs typeface="+mn-cs"/>
              </a:rPr>
              <a:t> vegetated-surface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into DART-CLM, prepared all the input datasets, and got the assimilation run effectively (with 20 ensembles for test run). Currently, I am working on some technical problems and testing the system as well. I will keep you updated on the first results together with more details on what I have done within the following weeks.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Wish you all the best,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Sincerely,</a:t>
            </a:r>
          </a:p>
          <a:p>
            <a:r>
              <a:rPr lang="en-US" sz="1200" kern="1200" dirty="0" smtClean="0">
                <a:solidFill>
                  <a:schemeClr val="tx1"/>
                </a:solidFill>
                <a:latin typeface="+mn-lt"/>
                <a:ea typeface="+mn-ea"/>
                <a:cs typeface="+mn-cs"/>
              </a:rPr>
              <a:t>Long</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pPr/>
              <a:t>10</a:t>
            </a:fld>
            <a:endParaRPr lang="en-US"/>
          </a:p>
        </p:txBody>
      </p:sp>
    </p:spTree>
    <p:extLst>
      <p:ext uri="{BB962C8B-B14F-4D97-AF65-F5344CB8AC3E}">
        <p14:creationId xmlns:p14="http://schemas.microsoft.com/office/powerpoint/2010/main" val="211436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 “observations” … change in total water storage from one month to the next ?   Climate</a:t>
            </a:r>
            <a:r>
              <a:rPr lang="en-US" baseline="0" dirty="0" smtClean="0"/>
              <a:t> Modeler’s  Golden Rule refers to “good observations …” … these are highly derived products.</a:t>
            </a:r>
          </a:p>
          <a:p>
            <a:r>
              <a:rPr lang="en-US" baseline="0" dirty="0" smtClean="0"/>
              <a:t>How much information can we tease out of them?</a:t>
            </a:r>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65832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r>
              <a:rPr lang="en-US" sz="2800" dirty="0" smtClean="0">
                <a:latin typeface="Times New Roman" panose="02020603050405020304" pitchFamily="18" charset="0"/>
                <a:cs typeface="Times New Roman" panose="02020603050405020304" pitchFamily="18" charset="0"/>
              </a:rPr>
              <a:t>Part of a poster by Liang for the 2013</a:t>
            </a:r>
            <a:r>
              <a:rPr lang="en-US" sz="2800" baseline="0" dirty="0" smtClean="0">
                <a:latin typeface="Times New Roman" panose="02020603050405020304" pitchFamily="18" charset="0"/>
                <a:cs typeface="Times New Roman" panose="02020603050405020304" pitchFamily="18" charset="0"/>
              </a:rPr>
              <a:t> AGU.</a:t>
            </a:r>
          </a:p>
          <a:p>
            <a:pPr marL="0" lvl="1"/>
            <a:endParaRPr lang="en-US" sz="2800" baseline="0" dirty="0" smtClean="0">
              <a:latin typeface="Times New Roman" panose="02020603050405020304" pitchFamily="18" charset="0"/>
              <a:cs typeface="Times New Roman" panose="02020603050405020304" pitchFamily="18" charset="0"/>
            </a:endParaRPr>
          </a:p>
          <a:p>
            <a:pPr marL="0" lvl="1"/>
            <a:r>
              <a:rPr lang="en-US" sz="2800" dirty="0" smtClean="0">
                <a:latin typeface="Times New Roman" panose="02020603050405020304" pitchFamily="18" charset="0"/>
                <a:cs typeface="Times New Roman" panose="02020603050405020304" pitchFamily="18" charset="0"/>
              </a:rPr>
              <a:t>The relationship between SWE assimilation results and AMSR-E TB at continental scale. Please </a:t>
            </a:r>
            <a:r>
              <a:rPr lang="en-US" sz="3200" dirty="0" smtClean="0">
                <a:solidFill>
                  <a:srgbClr val="000000"/>
                </a:solidFill>
                <a:latin typeface="Times New Roman" panose="02020603050405020304" pitchFamily="18" charset="0"/>
                <a:cs typeface="Times New Roman" panose="02020603050405020304" pitchFamily="18" charset="0"/>
                <a:sym typeface="Wingdings" pitchFamily="2" charset="2"/>
              </a:rPr>
              <a:t>r</a:t>
            </a:r>
            <a:r>
              <a:rPr lang="en-US" altLang="ko-KR"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efer to </a:t>
            </a:r>
            <a:r>
              <a:rPr lang="en-US" altLang="ko-KR" sz="3200" dirty="0" smtClean="0">
                <a:solidFill>
                  <a:srgbClr val="0070C0"/>
                </a:solidFill>
                <a:latin typeface="Times New Roman" panose="02020603050405020304" pitchFamily="18" charset="0"/>
                <a:ea typeface="微 软 雅 黑"/>
                <a:cs typeface="Times New Roman" panose="02020603050405020304" pitchFamily="18" charset="0"/>
                <a:sym typeface="Wingdings" pitchFamily="2" charset="2"/>
              </a:rPr>
              <a:t>poster H51I-1324 by Kwon et al. (Hydrology session, </a:t>
            </a:r>
            <a:r>
              <a:rPr lang="en-US" sz="3200" dirty="0" smtClean="0">
                <a:solidFill>
                  <a:srgbClr val="0070C0"/>
                </a:solidFill>
                <a:latin typeface="Times New Roman" panose="02020603050405020304" pitchFamily="18" charset="0"/>
                <a:ea typeface="微 软 雅 黑"/>
                <a:cs typeface="Times New Roman" panose="02020603050405020304" pitchFamily="18" charset="0"/>
              </a:rPr>
              <a:t>Friday, </a:t>
            </a:r>
            <a:r>
              <a:rPr lang="en-US" sz="3200" dirty="0" err="1" smtClean="0">
                <a:solidFill>
                  <a:srgbClr val="0070C0"/>
                </a:solidFill>
                <a:latin typeface="Times New Roman" panose="02020603050405020304" pitchFamily="18" charset="0"/>
                <a:ea typeface="微 软 雅 黑"/>
                <a:cs typeface="Times New Roman" panose="02020603050405020304" pitchFamily="18" charset="0"/>
              </a:rPr>
              <a:t>Moscone</a:t>
            </a:r>
            <a:r>
              <a:rPr lang="en-US" sz="3200" dirty="0" smtClean="0">
                <a:solidFill>
                  <a:srgbClr val="0070C0"/>
                </a:solidFill>
                <a:latin typeface="Times New Roman" panose="02020603050405020304" pitchFamily="18" charset="0"/>
                <a:ea typeface="微 软 雅 黑"/>
                <a:cs typeface="Times New Roman" panose="02020603050405020304" pitchFamily="18" charset="0"/>
              </a:rPr>
              <a:t> South, Hall A-C</a:t>
            </a:r>
            <a:r>
              <a:rPr lang="en-US" altLang="ko-KR" sz="3200" dirty="0" smtClean="0">
                <a:solidFill>
                  <a:srgbClr val="0070C0"/>
                </a:solidFill>
                <a:latin typeface="Times New Roman" panose="02020603050405020304" pitchFamily="18" charset="0"/>
                <a:ea typeface="微 软 雅 黑"/>
                <a:cs typeface="Times New Roman" panose="02020603050405020304" pitchFamily="18" charset="0"/>
                <a:sym typeface="Wingdings" pitchFamily="2" charset="2"/>
              </a:rPr>
              <a:t>)</a:t>
            </a:r>
            <a:r>
              <a:rPr lang="en-US" altLang="ko-KR" sz="3200" dirty="0" smtClean="0">
                <a:solidFill>
                  <a:srgbClr val="0000FF"/>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for more information. </a:t>
            </a:r>
          </a:p>
          <a:p>
            <a:pPr marL="0" lvl="1"/>
            <a:endParaRPr lang="en-US" sz="32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endParaRPr>
          </a:p>
          <a:p>
            <a:pPr marL="0" lvl="1"/>
            <a:r>
              <a:rPr lang="en-US" sz="1200" kern="1200" dirty="0" smtClean="0">
                <a:solidFill>
                  <a:schemeClr val="tx1"/>
                </a:solidFill>
                <a:latin typeface="+mn-lt"/>
                <a:ea typeface="+mn-ea"/>
                <a:cs typeface="+mn-cs"/>
              </a:rPr>
              <a:t>Radiance assimilation (RA) has shown promise for improving snow water equivalent (SWE) estimates. For RA, the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(RTM) should be incorporated into a data assimilation system as an observational operator predicting brightness temperature (Tb) and thus the quality of the assimilation results may be strongly affected by the uncertainty of the RTM. As a preliminary study for a successful data assimilation, in this study, we aim to analyze the error characteristics of the coupled land surface-</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models (LSM/RTMs); for this, we used the Community Land Model version 4 (CLM4) and two snowpack RTMs, Microwave Emission Model for Layered </a:t>
            </a:r>
            <a:r>
              <a:rPr lang="en-US" sz="1200" kern="1200" dirty="0" err="1" smtClean="0">
                <a:solidFill>
                  <a:schemeClr val="tx1"/>
                </a:solidFill>
                <a:latin typeface="+mn-lt"/>
                <a:ea typeface="+mn-ea"/>
                <a:cs typeface="+mn-cs"/>
              </a:rPr>
              <a:t>Snowpacks</a:t>
            </a:r>
            <a:r>
              <a:rPr lang="en-US" sz="1200" kern="1200" dirty="0" smtClean="0">
                <a:solidFill>
                  <a:schemeClr val="tx1"/>
                </a:solidFill>
                <a:latin typeface="+mn-lt"/>
                <a:ea typeface="+mn-ea"/>
                <a:cs typeface="+mn-cs"/>
              </a:rPr>
              <a:t> (MEMLS) and the Dense Media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 Multi Layers model (DMRT-ML). We characterized the errors of the coupled CLM4/DMRT-ML and CLM4/MEMLS by comparing their performance in simulating snowpack states and Tb, and by analyzing the correlations between SWE and Tb errors. SWE simulations by CLM4 show fairly good agreement with the observations for the NASA Cold Land Processes Field Experiment (CLPX) Local Scale Observation Site (LSOS) (point-scale and non-vegetated case); however, mainly due to the lack of precipitation data, SWE is overestimated for the Fraser </a:t>
            </a:r>
            <a:r>
              <a:rPr lang="en-US" sz="1200" kern="1200" dirty="0" err="1" smtClean="0">
                <a:solidFill>
                  <a:schemeClr val="tx1"/>
                </a:solidFill>
                <a:latin typeface="+mn-lt"/>
                <a:ea typeface="+mn-ea"/>
                <a:cs typeface="+mn-cs"/>
              </a:rPr>
              <a:t>Meso</a:t>
            </a:r>
            <a:r>
              <a:rPr lang="en-US" sz="1200" kern="1200" dirty="0" smtClean="0">
                <a:solidFill>
                  <a:schemeClr val="tx1"/>
                </a:solidFill>
                <a:latin typeface="+mn-lt"/>
                <a:ea typeface="+mn-ea"/>
                <a:cs typeface="+mn-cs"/>
              </a:rPr>
              <a:t>-cell Study Areas (MSAs) and underestimated for the Rabbit Ears MSA (local-scale and vegetated case). Both the coupled models show comparable performance in predicting Tb at 18.7 and 36.5 GHz vertical (V) and horizontal (H) polarization channels; the performances of CLM4/DMRT-ML and CLM4/MEMLS are slightly better for the Rabbit Ears MSA and Fraser MSA, respectively. Over the LSOS, CLM4/DMRT-ML shows better performance for 18.7-H while CLM/MEMLS shows better performance for 36.5-V. The results in this study show that the correlation between errors of SWE and Tb is not always in the same direction: low correlation for the LSOS, negative correlation for the Fraser MSA, and positive correlation for the Rabbit Ears MSA. Our analyses suggest that the grain radius error is the potential source of correlations between SWE and Tb errors and thus the success of SWE update in RA scheme can be significantly influenced by the grain radius error. Error characteristics of the coupled models at the continental-scale are also analyzed.</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074D54-BCCE-6445-A115-0B20BFE62C19}"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01877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t>
            </a:r>
            <a:r>
              <a:rPr lang="en-US" sz="1200" kern="1200" dirty="0" err="1" smtClean="0">
                <a:solidFill>
                  <a:schemeClr val="tx1"/>
                </a:solidFill>
                <a:effectLst/>
                <a:latin typeface="+mn-lt"/>
                <a:ea typeface="+mn-ea"/>
                <a:cs typeface="+mn-cs"/>
              </a:rPr>
              <a:t>Rur</a:t>
            </a:r>
            <a:r>
              <a:rPr lang="en-US" sz="1200" kern="1200" dirty="0" smtClean="0">
                <a:solidFill>
                  <a:schemeClr val="tx1"/>
                </a:solidFill>
                <a:effectLst/>
                <a:latin typeface="+mn-lt"/>
                <a:ea typeface="+mn-ea"/>
                <a:cs typeface="+mn-cs"/>
              </a:rPr>
              <a:t>-catchment: different eddy covariance (EC) towers on sites of different land use measuring net carbon and energy fluxes </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Upper plot: second </a:t>
            </a:r>
            <a:r>
              <a:rPr lang="en-US" sz="1200" kern="1200" dirty="0" err="1" smtClean="0">
                <a:solidFill>
                  <a:schemeClr val="tx1"/>
                </a:solidFill>
                <a:effectLst/>
                <a:latin typeface="+mn-lt"/>
                <a:ea typeface="+mn-ea"/>
                <a:cs typeface="+mn-cs"/>
              </a:rPr>
              <a:t>spinup</a:t>
            </a:r>
            <a:r>
              <a:rPr lang="en-US" sz="1200" kern="1200" dirty="0" smtClean="0">
                <a:solidFill>
                  <a:schemeClr val="tx1"/>
                </a:solidFill>
                <a:effectLst/>
                <a:latin typeface="+mn-lt"/>
                <a:ea typeface="+mn-ea"/>
                <a:cs typeface="+mn-cs"/>
              </a:rPr>
              <a:t> (6 years) with perturbed climate </a:t>
            </a:r>
            <a:r>
              <a:rPr lang="en-US" sz="1200" kern="1200" dirty="0" err="1" smtClean="0">
                <a:solidFill>
                  <a:schemeClr val="tx1"/>
                </a:solidFill>
                <a:effectLst/>
                <a:latin typeface="+mn-lt"/>
                <a:ea typeface="+mn-ea"/>
                <a:cs typeface="+mn-cs"/>
              </a:rPr>
              <a:t>forcings</a:t>
            </a:r>
            <a:r>
              <a:rPr lang="en-US" sz="1200" kern="1200" dirty="0" smtClean="0">
                <a:solidFill>
                  <a:schemeClr val="tx1"/>
                </a:solidFill>
                <a:effectLst/>
                <a:latin typeface="+mn-lt"/>
                <a:ea typeface="+mn-ea"/>
                <a:cs typeface="+mn-cs"/>
              </a:rPr>
              <a:t> to generate perturbed initial states</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Bottom plot: assimilation of LAI data (Data not plotted here). The reference run is also the ensemble mean but without data assimilation.</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Parameters will be estimated with DREAM (and DART)</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States will be estimated with DART, but assimilation of EC fluxes to update states is challenging, because EC fluxes are not states </a:t>
            </a:r>
            <a:r>
              <a:rPr lang="de-DE"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sensitivity / linear correlation of fluxes states that can be updated instead is required. </a:t>
            </a:r>
            <a:endParaRPr lang="de-DE" sz="12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10"/>
          </p:nvPr>
        </p:nvSpPr>
        <p:spPr/>
        <p:txBody>
          <a:bodyPr/>
          <a:lstStyle/>
          <a:p>
            <a:fld id="{E6D97C32-0F4A-40F6-B67C-728988A86F3C}" type="slidenum">
              <a:rPr lang="de-DE" smtClean="0">
                <a:solidFill>
                  <a:prstClr val="black"/>
                </a:solidFill>
                <a:latin typeface="Calibri"/>
              </a:rPr>
              <a:pPr/>
              <a:t>17</a:t>
            </a:fld>
            <a:endParaRPr lang="de-DE">
              <a:solidFill>
                <a:prstClr val="black"/>
              </a:solidFill>
              <a:latin typeface="Calibri"/>
            </a:endParaRPr>
          </a:p>
        </p:txBody>
      </p:sp>
    </p:spTree>
    <p:extLst>
      <p:ext uri="{BB962C8B-B14F-4D97-AF65-F5344CB8AC3E}">
        <p14:creationId xmlns:p14="http://schemas.microsoft.com/office/powerpoint/2010/main" val="75594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60B55FB-D248-0245-B407-04DCC968A4F1}" type="slidenum">
              <a:rPr lang="en-US"/>
              <a:pPr/>
              <a:t>19</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smtClean="0"/>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smtClean="0"/>
              <a:t>The </a:t>
            </a:r>
            <a:r>
              <a:rPr lang="en-US" sz="1000" dirty="0"/>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r>
              <a:rPr lang="en-US" sz="1000" dirty="0"/>
              <a:t> ©UCAR </a:t>
            </a:r>
            <a:r>
              <a:rPr lang="en-US" sz="1000" dirty="0" smtClean="0"/>
              <a:t>2014</a:t>
            </a:r>
            <a:endParaRPr lang="en-US" sz="1000" dirty="0"/>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09136B-C843-4CA0-B6C4-B42EE2C7448D}"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Calibri"/>
            </a:endParaRPr>
          </a:p>
        </p:txBody>
      </p:sp>
      <p:sp>
        <p:nvSpPr>
          <p:cNvPr id="9" name="Slide Number Placeholder 8"/>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418143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9923D9-62E5-4D2E-864D-8E2DAD89CE93}"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Calibri"/>
            </a:endParaRPr>
          </a:p>
        </p:txBody>
      </p:sp>
      <p:sp>
        <p:nvSpPr>
          <p:cNvPr id="5" name="Slide Number Placeholder 4"/>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7251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FFEE3-4189-42DB-987C-66352937AD33}"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Calibri"/>
            </a:endParaRPr>
          </a:p>
        </p:txBody>
      </p:sp>
      <p:sp>
        <p:nvSpPr>
          <p:cNvPr id="4" name="Slide Number Placeholder 3"/>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549093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E0268-2DFB-4678-A880-866204140995}"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838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348C3-3F5F-4FAE-8FC4-E1196A038619}"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67300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FCF654-84BB-4680-8C0D-26CF16D426B3}"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323381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C2B5DF-8B1B-41D6-B641-F0854364475A}"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91997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73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73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AA970A-3C9B-4325-8F78-BA89B4DC807B}"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07319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700808"/>
            <a:ext cx="8075240" cy="4392487"/>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Hier steht Blindtext zu einem Thema mit Einleitung und folgenden Aufzählungspunkten:</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r>
            <a:br>
              <a:rPr lang="de-DE" dirty="0" smtClean="0"/>
            </a:b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a:t>
            </a:r>
          </a:p>
          <a:p>
            <a:pPr marL="342900" indent="-342900">
              <a:buFont typeface="Wingdings" pitchFamily="2" charset="2"/>
              <a:buChar char="§"/>
            </a:pPr>
            <a:r>
              <a:rPr lang="de-DE" dirty="0" err="1" smtClean="0"/>
              <a:t>Consectetuer</a:t>
            </a:r>
            <a:r>
              <a:rPr lang="de-DE" dirty="0" smtClean="0"/>
              <a:t> </a:t>
            </a:r>
            <a:r>
              <a:rPr lang="de-DE" dirty="0" err="1" smtClean="0"/>
              <a:t>adipiscing</a:t>
            </a:r>
            <a:r>
              <a:rPr lang="de-DE" dirty="0" smtClean="0"/>
              <a:t> </a:t>
            </a: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tincidunt</a:t>
            </a:r>
            <a:r>
              <a:rPr lang="de-DE" dirty="0" smtClean="0"/>
              <a:t> </a:t>
            </a:r>
            <a:br>
              <a:rPr lang="de-DE" dirty="0" smtClean="0"/>
            </a:br>
            <a:r>
              <a:rPr lang="de-DE" dirty="0" err="1" smtClean="0"/>
              <a:t>ut</a:t>
            </a:r>
            <a:r>
              <a:rPr lang="de-DE" dirty="0" smtClean="0"/>
              <a:t> </a:t>
            </a:r>
            <a:r>
              <a:rPr lang="de-DE" dirty="0" err="1" smtClean="0"/>
              <a:t>laoreet</a:t>
            </a:r>
            <a:r>
              <a:rPr lang="de-DE" dirty="0" smtClean="0"/>
              <a:t> </a:t>
            </a:r>
            <a:r>
              <a:rPr lang="de-DE" dirty="0" err="1" smtClean="0"/>
              <a:t>dolore</a:t>
            </a:r>
            <a:r>
              <a:rPr lang="de-DE" dirty="0" smtClean="0"/>
              <a:t> magna </a:t>
            </a:r>
            <a:r>
              <a:rPr lang="de-DE" dirty="0" err="1" smtClean="0"/>
              <a:t>aliquam</a:t>
            </a:r>
            <a:r>
              <a:rPr lang="de-DE" dirty="0" smtClean="0"/>
              <a:t> </a:t>
            </a:r>
            <a:r>
              <a:rPr lang="de-DE" dirty="0" err="1" smtClean="0"/>
              <a:t>erat</a:t>
            </a:r>
            <a:r>
              <a:rPr lang="de-DE" dirty="0" smtClean="0"/>
              <a:t>. </a:t>
            </a:r>
            <a:r>
              <a:rPr lang="de-DE" dirty="0" err="1" smtClean="0"/>
              <a:t>Consectetuer</a:t>
            </a:r>
            <a:r>
              <a:rPr lang="de-DE" dirty="0" smtClean="0"/>
              <a:t> </a:t>
            </a:r>
            <a:r>
              <a:rPr lang="de-DE" dirty="0" err="1" smtClean="0"/>
              <a:t>adipiscing</a:t>
            </a:r>
            <a:r>
              <a:rPr lang="de-DE" dirty="0" smtClean="0"/>
              <a:t/>
            </a:r>
            <a:br>
              <a:rPr lang="de-DE" dirty="0" smtClean="0"/>
            </a:br>
            <a:r>
              <a:rPr lang="de-DE" dirty="0" err="1" smtClean="0"/>
              <a:t>elit</a:t>
            </a:r>
            <a:r>
              <a:rPr lang="de-DE" dirty="0" smtClean="0"/>
              <a:t>, </a:t>
            </a:r>
            <a:r>
              <a:rPr lang="de-DE" dirty="0" err="1" smtClean="0"/>
              <a:t>sed</a:t>
            </a:r>
            <a:r>
              <a:rPr lang="de-DE" dirty="0" smtClean="0"/>
              <a:t> </a:t>
            </a:r>
            <a:r>
              <a:rPr lang="de-DE" dirty="0" err="1" smtClean="0"/>
              <a:t>diam</a:t>
            </a:r>
            <a:r>
              <a:rPr lang="de-DE" dirty="0" smtClean="0"/>
              <a:t> </a:t>
            </a:r>
            <a:r>
              <a:rPr lang="de-DE" dirty="0" err="1" smtClean="0"/>
              <a:t>nonummy</a:t>
            </a:r>
            <a:r>
              <a:rPr lang="de-DE" dirty="0" smtClean="0"/>
              <a:t> </a:t>
            </a:r>
            <a:r>
              <a:rPr lang="de-DE" dirty="0" err="1" smtClean="0"/>
              <a:t>nibh</a:t>
            </a:r>
            <a:r>
              <a:rPr lang="de-DE" dirty="0" smtClean="0"/>
              <a:t> </a:t>
            </a:r>
            <a:r>
              <a:rPr lang="de-DE" dirty="0" err="1" smtClean="0"/>
              <a:t>euismod</a:t>
            </a:r>
            <a:r>
              <a:rPr lang="de-DE" dirty="0" smtClean="0"/>
              <a:t> </a:t>
            </a:r>
            <a:r>
              <a:rPr lang="de-DE" dirty="0" err="1" smtClean="0"/>
              <a:t>tincidunt</a:t>
            </a:r>
            <a:r>
              <a:rPr lang="de-DE" dirty="0" smtClean="0"/>
              <a:t> </a:t>
            </a:r>
            <a:r>
              <a:rPr lang="de-DE" dirty="0" err="1" smtClean="0"/>
              <a:t>ut</a:t>
            </a:r>
            <a:r>
              <a:rPr lang="de-DE" dirty="0" smtClean="0"/>
              <a:t> </a:t>
            </a:r>
            <a:r>
              <a:rPr lang="de-DE" dirty="0" err="1" smtClean="0"/>
              <a:t>laoreet</a:t>
            </a:r>
            <a:r>
              <a:rPr lang="de-DE" dirty="0" smtClean="0"/>
              <a:t> </a:t>
            </a:r>
            <a:br>
              <a:rPr lang="de-DE" dirty="0" smtClean="0"/>
            </a:br>
            <a:r>
              <a:rPr lang="de-DE" dirty="0" err="1" smtClean="0"/>
              <a:t>dolore</a:t>
            </a:r>
            <a:r>
              <a:rPr lang="de-DE" dirty="0" smtClean="0"/>
              <a:t> magna </a:t>
            </a:r>
            <a:r>
              <a:rPr lang="de-DE" dirty="0" err="1" smtClean="0"/>
              <a:t>aliquam</a:t>
            </a:r>
            <a:r>
              <a:rPr lang="de-DE" dirty="0" smtClean="0"/>
              <a:t> </a:t>
            </a:r>
            <a:r>
              <a:rPr lang="en-US" noProof="0" dirty="0" err="1" smtClean="0"/>
              <a:t>erat</a:t>
            </a:r>
            <a:r>
              <a:rPr lang="de-DE" dirty="0" smtClean="0"/>
              <a:t>. 	</a:t>
            </a:r>
            <a:endParaRPr lang="de-DE" dirty="0"/>
          </a:p>
        </p:txBody>
      </p:sp>
      <p:sp>
        <p:nvSpPr>
          <p:cNvPr id="4" name="Datumsplatzhalter 3"/>
          <p:cNvSpPr>
            <a:spLocks noGrp="1"/>
          </p:cNvSpPr>
          <p:nvPr>
            <p:ph type="dt" sz="half" idx="10"/>
          </p:nvPr>
        </p:nvSpPr>
        <p:spPr>
          <a:xfrm>
            <a:off x="720000" y="6356350"/>
            <a:ext cx="2133600" cy="365125"/>
          </a:xfrm>
          <a:prstGeom prst="rect">
            <a:avLst/>
          </a:prstGeom>
        </p:spPr>
        <p:txBody>
          <a:bodyPr/>
          <a:lstStyle/>
          <a:p>
            <a:fld id="{31B56AEF-35B4-43AE-9A3F-FBFB3D6BED1E}" type="datetime4">
              <a:rPr lang="de-DE" smtClean="0">
                <a:solidFill>
                  <a:prstClr val="black">
                    <a:tint val="75000"/>
                  </a:prstClr>
                </a:solidFill>
              </a:rPr>
              <a:pPr/>
              <a:t>September 5, 2014</a:t>
            </a:fld>
            <a:endParaRPr lang="de-DE" dirty="0">
              <a:solidFill>
                <a:prstClr val="black">
                  <a:tint val="75000"/>
                </a:prstClr>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en-AU" dirty="0" smtClean="0">
                <a:solidFill>
                  <a:prstClr val="black">
                    <a:tint val="75000"/>
                  </a:prstClr>
                </a:solidFill>
              </a:rPr>
              <a:t>IBG-3: </a:t>
            </a:r>
            <a:r>
              <a:rPr lang="en-AU" dirty="0" err="1" smtClean="0">
                <a:solidFill>
                  <a:prstClr val="black">
                    <a:tint val="75000"/>
                  </a:prstClr>
                </a:solidFill>
              </a:rPr>
              <a:t>Agrosphere</a:t>
            </a:r>
            <a:endParaRPr lang="en-AU" dirty="0" smtClean="0">
              <a:solidFill>
                <a:prstClr val="black">
                  <a:tint val="75000"/>
                </a:prstClr>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EB9AEA1-3281-46F0-9EDB-48FF2E5FF267}" type="slidenum">
              <a:rPr lang="de-DE" smtClean="0">
                <a:solidFill>
                  <a:prstClr val="black">
                    <a:tint val="75000"/>
                  </a:prstClr>
                </a:solidFill>
              </a:rPr>
              <a:pPr/>
              <a:t>‹#›</a:t>
            </a:fld>
            <a:endParaRPr lang="de-DE" dirty="0">
              <a:solidFill>
                <a:prstClr val="black">
                  <a:tint val="75000"/>
                </a:prstClr>
              </a:solidFill>
            </a:endParaRPr>
          </a:p>
        </p:txBody>
      </p:sp>
      <p:sp>
        <p:nvSpPr>
          <p:cNvPr id="7" name="Inhaltsplatzhalter 2"/>
          <p:cNvSpPr>
            <a:spLocks noGrp="1"/>
          </p:cNvSpPr>
          <p:nvPr>
            <p:ph idx="17" hasCustomPrompt="1"/>
          </p:nvPr>
        </p:nvSpPr>
        <p:spPr>
          <a:xfrm>
            <a:off x="720000" y="692696"/>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Musterpräsentation</a:t>
            </a:r>
          </a:p>
        </p:txBody>
      </p:sp>
    </p:spTree>
    <p:extLst>
      <p:ext uri="{BB962C8B-B14F-4D97-AF65-F5344CB8AC3E}">
        <p14:creationId xmlns:p14="http://schemas.microsoft.com/office/powerpoint/2010/main" val="319101080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DE9CF6-5A23-419E-80B1-CA477EF60AB7}"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6274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AA970A-3C9B-4325-8F78-BA89B4DC807B}"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07319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5FA7A8-3856-432F-9F02-86ED1C3E63A7}"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1470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561AAF-6626-45C9-808D-118598D5279B}" type="datetime1">
              <a:rPr lang="en-US" altLang="zh-CN" smtClean="0">
                <a:solidFill>
                  <a:srgbClr val="000000">
                    <a:tint val="75000"/>
                  </a:srgbClr>
                </a:solidFill>
                <a:latin typeface="Calibri"/>
                <a:ea typeface="宋体"/>
              </a:rPr>
              <a:pPr/>
              <a:t>9/5/14</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57D573BF-2629-42C4-935A-AF9441B051C3}"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71816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theme" Target="../theme/theme3.xml"/><Relationship Id="rId5" Type="http://schemas.openxmlformats.org/officeDocument/2006/relationships/image" Target="../media/image6.png"/><Relationship Id="rId6" Type="http://schemas.openxmlformats.org/officeDocument/2006/relationships/image" Target="../media/image4.jpeg"/><Relationship Id="rId7" Type="http://schemas.openxmlformats.org/officeDocument/2006/relationships/image" Target="../media/image7.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5" r:id="rId4"/>
    <p:sldLayoutId id="2147484446" r:id="rId5"/>
  </p:sldLayoutIdLst>
  <p:hf hdr="0" ft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F813F71-6669-4196-A0A1-6D81B57D6A29}" type="datetime1">
              <a:rPr lang="en-US" altLang="zh-CN" smtClean="0">
                <a:solidFill>
                  <a:srgbClr val="000000">
                    <a:tint val="75000"/>
                  </a:srgbClr>
                </a:solidFill>
                <a:latin typeface="Calibri"/>
                <a:ea typeface="宋体"/>
              </a:rPr>
              <a:pPr defTabSz="914400"/>
              <a:t>9/5/14</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7D573BF-2629-42C4-935A-AF9441B051C3}" type="slidenum">
              <a:rPr lang="en-US" smtClean="0">
                <a:solidFill>
                  <a:srgbClr val="000000">
                    <a:tint val="75000"/>
                  </a:srgbClr>
                </a:solidFill>
                <a:latin typeface="Calibri"/>
              </a:rPr>
              <a:pPr defTabSz="914400"/>
              <a:t>‹#›</a:t>
            </a:fld>
            <a:endParaRPr lang="en-US">
              <a:solidFill>
                <a:srgbClr val="000000">
                  <a:tint val="75000"/>
                </a:srgbClr>
              </a:solidFill>
              <a:latin typeface="Calibri"/>
            </a:endParaRPr>
          </a:p>
        </p:txBody>
      </p:sp>
    </p:spTree>
    <p:extLst>
      <p:ext uri="{BB962C8B-B14F-4D97-AF65-F5344CB8AC3E}">
        <p14:creationId xmlns:p14="http://schemas.microsoft.com/office/powerpoint/2010/main" val="2261024592"/>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9" descr="Dartboard7"/>
          <p:cNvPicPr>
            <a:picLocks noChangeAspect="1" noChangeArrowheads="1"/>
          </p:cNvPicPr>
          <p:nvPr userDrawn="1"/>
        </p:nvPicPr>
        <p:blipFill>
          <a:blip r:embed="rId5"/>
          <a:srcRect/>
          <a:stretch>
            <a:fillRect/>
          </a:stretch>
        </p:blipFill>
        <p:spPr bwMode="auto">
          <a:xfrm>
            <a:off x="7248806" y="6232525"/>
            <a:ext cx="1752600" cy="519113"/>
          </a:xfrm>
          <a:prstGeom prst="rect">
            <a:avLst/>
          </a:prstGeom>
          <a:noFill/>
          <a:ln w="9525">
            <a:noFill/>
            <a:miter lim="800000"/>
            <a:headEnd/>
            <a:tailEnd/>
          </a:ln>
        </p:spPr>
      </p:pic>
      <p:pic>
        <p:nvPicPr>
          <p:cNvPr id="9" name="Picture 7" descr="nsf1"/>
          <p:cNvPicPr>
            <a:picLocks noChangeAspect="1" noChangeArrowheads="1"/>
          </p:cNvPicPr>
          <p:nvPr userDrawn="1"/>
        </p:nvPicPr>
        <p:blipFill>
          <a:blip r:embed="rId6"/>
          <a:srcRect/>
          <a:stretch>
            <a:fillRect/>
          </a:stretch>
        </p:blipFill>
        <p:spPr bwMode="auto">
          <a:xfrm>
            <a:off x="6605799" y="6244176"/>
            <a:ext cx="503238" cy="506413"/>
          </a:xfrm>
          <a:prstGeom prst="rect">
            <a:avLst/>
          </a:prstGeom>
          <a:noFill/>
          <a:ln w="9525">
            <a:noFill/>
            <a:miter lim="800000"/>
            <a:headEnd/>
            <a:tailEnd/>
          </a:ln>
        </p:spPr>
      </p:pic>
      <p:pic>
        <p:nvPicPr>
          <p:cNvPr id="10" name="Picture 7" descr="IMAGeBanner2010.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8" Type="http://schemas.openxmlformats.org/officeDocument/2006/relationships/image" Target="../media/image21.gif"/><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7" Type="http://schemas.openxmlformats.org/officeDocument/2006/relationships/image" Target="../media/image32.tiff"/><Relationship Id="rId8" Type="http://schemas.openxmlformats.org/officeDocument/2006/relationships/image" Target="../media/image33.tiff"/><Relationship Id="rId9" Type="http://schemas.openxmlformats.org/officeDocument/2006/relationships/image" Target="../media/image34.tiff"/><Relationship Id="rId10" Type="http://schemas.openxmlformats.org/officeDocument/2006/relationships/image" Target="../media/image35.tiff"/><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hyperlink" Target="http://www.image.ucar.edu/DAReS/DART"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hoar@ucar.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mage.ucar.edu/DAReS/DART" TargetMode="External"/><Relationship Id="rId3" Type="http://schemas.openxmlformats.org/officeDocument/2006/relationships/hyperlink" Target="http://journals.ametsoc.org/doi/abs/10.1175/2009BAMS2618.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effectLst/>
              </a:rPr>
              <a:t>CAHMDA/DAFOH</a:t>
            </a:r>
            <a:br>
              <a:rPr lang="en-US" sz="3200" dirty="0" smtClean="0">
                <a:effectLst/>
              </a:rPr>
            </a:br>
            <a:r>
              <a:rPr lang="en-US" sz="3200" dirty="0" smtClean="0">
                <a:effectLst/>
              </a:rPr>
              <a:t>Ensemble Data Assimilation Tutorial</a:t>
            </a:r>
            <a:endParaRPr lang="en-US" sz="3200" dirty="0"/>
          </a:p>
        </p:txBody>
      </p:sp>
    </p:spTree>
    <p:extLst>
      <p:ext uri="{BB962C8B-B14F-4D97-AF65-F5344CB8AC3E}">
        <p14:creationId xmlns:p14="http://schemas.microsoft.com/office/powerpoint/2010/main" val="181346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197" y="1226454"/>
            <a:ext cx="7879080" cy="5355314"/>
          </a:xfrm>
          <a:prstGeom prst="rect">
            <a:avLst/>
          </a:prstGeom>
          <a:noFill/>
        </p:spPr>
        <p:txBody>
          <a:bodyPr wrap="none" rtlCol="0">
            <a:spAutoFit/>
          </a:bodyPr>
          <a:lstStyle/>
          <a:p>
            <a:pPr marL="285750" indent="-285750">
              <a:lnSpc>
                <a:spcPct val="120000"/>
              </a:lnSpc>
              <a:buFont typeface="Wingdings" charset="2"/>
              <a:buChar char="²"/>
            </a:pPr>
            <a:r>
              <a:rPr lang="en-US" b="1" dirty="0" smtClean="0"/>
              <a:t>Yong-</a:t>
            </a:r>
            <a:r>
              <a:rPr lang="en-US" b="1" dirty="0" err="1" smtClean="0"/>
              <a:t>Fei</a:t>
            </a:r>
            <a:r>
              <a:rPr lang="en-US" b="1" dirty="0" smtClean="0"/>
              <a:t> Zhang </a:t>
            </a:r>
            <a:r>
              <a:rPr lang="en-US" dirty="0" smtClean="0"/>
              <a:t>(UT Austin)</a:t>
            </a:r>
          </a:p>
          <a:p>
            <a:pPr marL="742950" lvl="1" indent="-285750">
              <a:lnSpc>
                <a:spcPct val="120000"/>
              </a:lnSpc>
              <a:buFont typeface="Arial"/>
              <a:buChar char="•"/>
            </a:pPr>
            <a:r>
              <a:rPr lang="en-US" dirty="0" err="1"/>
              <a:t>m</a:t>
            </a:r>
            <a:r>
              <a:rPr lang="en-US" dirty="0" err="1" smtClean="0"/>
              <a:t>ultisensor</a:t>
            </a:r>
            <a:r>
              <a:rPr lang="en-US" dirty="0" smtClean="0"/>
              <a:t> snow </a:t>
            </a:r>
            <a:r>
              <a:rPr lang="en-US" dirty="0"/>
              <a:t>d</a:t>
            </a:r>
            <a:r>
              <a:rPr lang="en-US" dirty="0" smtClean="0"/>
              <a:t>ata </a:t>
            </a:r>
            <a:r>
              <a:rPr lang="en-US" dirty="0"/>
              <a:t>a</a:t>
            </a:r>
            <a:r>
              <a:rPr lang="en-US" dirty="0" smtClean="0"/>
              <a:t>ssimilation</a:t>
            </a:r>
          </a:p>
          <a:p>
            <a:pPr marL="285750" indent="-285750">
              <a:lnSpc>
                <a:spcPct val="120000"/>
              </a:lnSpc>
              <a:buFont typeface="Wingdings" charset="2"/>
              <a:buChar char="²"/>
            </a:pPr>
            <a:r>
              <a:rPr lang="en-US" b="1" dirty="0" smtClean="0"/>
              <a:t>Andy Fox </a:t>
            </a:r>
            <a:r>
              <a:rPr lang="en-US" dirty="0" smtClean="0"/>
              <a:t>(NEON)</a:t>
            </a:r>
          </a:p>
          <a:p>
            <a:pPr marL="742950" lvl="1" indent="-285750">
              <a:lnSpc>
                <a:spcPct val="120000"/>
              </a:lnSpc>
              <a:buFont typeface="Arial"/>
              <a:buChar char="•"/>
            </a:pPr>
            <a:r>
              <a:rPr lang="en-US" dirty="0"/>
              <a:t>f</a:t>
            </a:r>
            <a:r>
              <a:rPr lang="en-US" dirty="0" smtClean="0"/>
              <a:t>lux observations/</a:t>
            </a:r>
            <a:r>
              <a:rPr lang="en-US" dirty="0"/>
              <a:t>s</a:t>
            </a:r>
            <a:r>
              <a:rPr lang="en-US" dirty="0" smtClean="0"/>
              <a:t>tate estimation</a:t>
            </a:r>
          </a:p>
          <a:p>
            <a:pPr marL="285750" indent="-285750">
              <a:lnSpc>
                <a:spcPct val="120000"/>
              </a:lnSpc>
              <a:buFont typeface="Wingdings" charset="2"/>
              <a:buChar char="²"/>
            </a:pPr>
            <a:r>
              <a:rPr lang="en-US" b="1" dirty="0" smtClean="0"/>
              <a:t>Hanna Post </a:t>
            </a:r>
            <a:r>
              <a:rPr lang="en-US" dirty="0" smtClean="0"/>
              <a:t>(</a:t>
            </a:r>
            <a:r>
              <a:rPr lang="en-US" dirty="0" err="1" smtClean="0"/>
              <a:t>Jülich</a:t>
            </a:r>
            <a:r>
              <a:rPr lang="en-US" dirty="0" smtClean="0"/>
              <a:t>)</a:t>
            </a:r>
          </a:p>
          <a:p>
            <a:pPr marL="742950" lvl="1" indent="-285750">
              <a:lnSpc>
                <a:spcPct val="120000"/>
              </a:lnSpc>
              <a:buFont typeface="Arial"/>
              <a:buChar char="•"/>
            </a:pPr>
            <a:r>
              <a:rPr lang="en-US" dirty="0" smtClean="0"/>
              <a:t>assimilation &amp; parameter estimation</a:t>
            </a:r>
          </a:p>
          <a:p>
            <a:pPr marL="285750" indent="-285750">
              <a:lnSpc>
                <a:spcPct val="120000"/>
              </a:lnSpc>
              <a:buFont typeface="Wingdings" charset="2"/>
              <a:buChar char="²"/>
            </a:pPr>
            <a:r>
              <a:rPr lang="en-US" b="1" dirty="0"/>
              <a:t>Raj </a:t>
            </a:r>
            <a:r>
              <a:rPr lang="en-US" b="1" dirty="0" err="1"/>
              <a:t>Shekhar</a:t>
            </a:r>
            <a:r>
              <a:rPr lang="en-US" b="1" dirty="0"/>
              <a:t> Singh </a:t>
            </a:r>
            <a:r>
              <a:rPr lang="en-US" dirty="0" smtClean="0"/>
              <a:t>(UC Berkeley)</a:t>
            </a:r>
          </a:p>
          <a:p>
            <a:pPr marL="742950" lvl="1" indent="-285750">
              <a:lnSpc>
                <a:spcPct val="120000"/>
              </a:lnSpc>
              <a:buFont typeface="Arial"/>
              <a:buChar char="•"/>
            </a:pPr>
            <a:r>
              <a:rPr lang="en-US" dirty="0" smtClean="0"/>
              <a:t>groundwater </a:t>
            </a:r>
          </a:p>
          <a:p>
            <a:pPr marL="285750" indent="-285750">
              <a:lnSpc>
                <a:spcPct val="120000"/>
              </a:lnSpc>
              <a:buFont typeface="Wingdings" charset="2"/>
              <a:buChar char="²"/>
            </a:pPr>
            <a:r>
              <a:rPr lang="en-US" b="1" dirty="0"/>
              <a:t>Long Zhao </a:t>
            </a:r>
            <a:r>
              <a:rPr lang="en-US" dirty="0" smtClean="0"/>
              <a:t>(UT Austin)</a:t>
            </a:r>
          </a:p>
          <a:p>
            <a:pPr marL="742950" lvl="1" indent="-285750">
              <a:lnSpc>
                <a:spcPct val="120000"/>
              </a:lnSpc>
              <a:buFont typeface="Arial"/>
              <a:buChar char="•"/>
            </a:pPr>
            <a:r>
              <a:rPr lang="en-US" dirty="0" smtClean="0"/>
              <a:t>AMSR-E radiances, empirical vegetated surface RTM, soil moisture (SMAP)</a:t>
            </a:r>
          </a:p>
          <a:p>
            <a:pPr marL="285750" indent="-285750">
              <a:lnSpc>
                <a:spcPct val="120000"/>
              </a:lnSpc>
              <a:buFont typeface="Wingdings" charset="2"/>
              <a:buChar char="²"/>
            </a:pPr>
            <a:r>
              <a:rPr lang="en-US" b="1" dirty="0" smtClean="0"/>
              <a:t>Ally </a:t>
            </a:r>
            <a:r>
              <a:rPr lang="en-US" b="1" dirty="0" err="1" smtClean="0"/>
              <a:t>Toure</a:t>
            </a:r>
            <a:r>
              <a:rPr lang="en-US" b="1" dirty="0" smtClean="0"/>
              <a:t> </a:t>
            </a:r>
            <a:r>
              <a:rPr lang="en-US" dirty="0" smtClean="0"/>
              <a:t>(NASA-Goddard USRA)</a:t>
            </a:r>
          </a:p>
          <a:p>
            <a:pPr marL="742950" lvl="1" indent="-285750">
              <a:lnSpc>
                <a:spcPct val="120000"/>
              </a:lnSpc>
              <a:buFont typeface="Arial"/>
              <a:buChar char="•"/>
            </a:pPr>
            <a:r>
              <a:rPr lang="en-US" dirty="0" smtClean="0"/>
              <a:t>brightness temperatures</a:t>
            </a:r>
          </a:p>
          <a:p>
            <a:pPr marL="285750" indent="-285750">
              <a:lnSpc>
                <a:spcPct val="120000"/>
              </a:lnSpc>
              <a:buFont typeface="Wingdings" charset="2"/>
              <a:buChar char="²"/>
            </a:pPr>
            <a:r>
              <a:rPr lang="en-US" b="1" dirty="0" err="1"/>
              <a:t>Yonghwan</a:t>
            </a:r>
            <a:r>
              <a:rPr lang="en-US" b="1" dirty="0"/>
              <a:t> Kwon </a:t>
            </a:r>
            <a:r>
              <a:rPr lang="en-US" dirty="0"/>
              <a:t>(UT Austin</a:t>
            </a:r>
            <a:r>
              <a:rPr lang="en-US" dirty="0" smtClean="0"/>
              <a:t>)</a:t>
            </a:r>
          </a:p>
          <a:p>
            <a:pPr marL="742950" lvl="1" indent="-285750">
              <a:lnSpc>
                <a:spcPct val="120000"/>
              </a:lnSpc>
              <a:buFont typeface="Wingdings" charset="2"/>
              <a:buChar char="²"/>
            </a:pPr>
            <a:r>
              <a:rPr lang="en-US" dirty="0" smtClean="0"/>
              <a:t>sensitivity of assimilation of brightness temperatures from multiple</a:t>
            </a:r>
          </a:p>
          <a:p>
            <a:pPr lvl="1"/>
            <a:r>
              <a:rPr lang="en-US" dirty="0"/>
              <a:t> </a:t>
            </a:r>
            <a:r>
              <a:rPr lang="en-US" dirty="0" smtClean="0"/>
              <a:t>    </a:t>
            </a:r>
            <a:r>
              <a:rPr lang="en-US" dirty="0" err="1" smtClean="0"/>
              <a:t>radiative</a:t>
            </a:r>
            <a:r>
              <a:rPr lang="en-US" dirty="0" smtClean="0"/>
              <a:t> transfer models on estimates of snow water equivalent.</a:t>
            </a:r>
            <a:endParaRPr lang="en-US" dirty="0"/>
          </a:p>
          <a:p>
            <a:pPr marL="285750" indent="-285750">
              <a:buFont typeface="Wingdings" charset="2"/>
              <a:buChar char="²"/>
            </a:pPr>
            <a:endParaRPr lang="en-US" dirty="0" smtClean="0"/>
          </a:p>
        </p:txBody>
      </p:sp>
      <p:sp>
        <p:nvSpPr>
          <p:cNvPr id="3" name="Title 2"/>
          <p:cNvSpPr>
            <a:spLocks noGrp="1"/>
          </p:cNvSpPr>
          <p:nvPr>
            <p:ph type="title" idx="4294967295"/>
          </p:nvPr>
        </p:nvSpPr>
        <p:spPr>
          <a:xfrm>
            <a:off x="0" y="-23469"/>
            <a:ext cx="9144000" cy="1005602"/>
          </a:xfrm>
        </p:spPr>
        <p:txBody>
          <a:bodyPr>
            <a:normAutofit/>
          </a:bodyPr>
          <a:lstStyle/>
          <a:p>
            <a:r>
              <a:rPr lang="en-US" sz="3200" dirty="0" smtClean="0"/>
              <a:t>Some</a:t>
            </a:r>
            <a:r>
              <a:rPr lang="en-US" sz="3200" baseline="0" dirty="0" smtClean="0"/>
              <a:t> of the researchers using CLM/DART</a:t>
            </a:r>
            <a:endParaRPr lang="en-US" sz="3200" dirty="0"/>
          </a:p>
        </p:txBody>
      </p:sp>
      <p:sp>
        <p:nvSpPr>
          <p:cNvPr id="4" name="Rounded Rectangle 3"/>
          <p:cNvSpPr/>
          <p:nvPr/>
        </p:nvSpPr>
        <p:spPr>
          <a:xfrm>
            <a:off x="719198" y="1226454"/>
            <a:ext cx="4378320" cy="750224"/>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e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048" y="1424721"/>
            <a:ext cx="1892000" cy="2286000"/>
          </a:xfrm>
          <a:prstGeom prst="rect">
            <a:avLst/>
          </a:prstGeom>
          <a:effectLst>
            <a:softEdge rad="63500"/>
          </a:effectLst>
        </p:spPr>
      </p:pic>
    </p:spTree>
    <p:extLst>
      <p:ext uri="{BB962C8B-B14F-4D97-AF65-F5344CB8AC3E}">
        <p14:creationId xmlns:p14="http://schemas.microsoft.com/office/powerpoint/2010/main" val="2980152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11282"/>
            <a:ext cx="8534400" cy="1752600"/>
          </a:xfrm>
        </p:spPr>
        <p:txBody>
          <a:bodyPr>
            <a:noAutofit/>
          </a:bodyPr>
          <a:lstStyle/>
          <a:p>
            <a:r>
              <a:rPr lang="en-US" sz="2800" dirty="0">
                <a:solidFill>
                  <a:schemeClr val="bg1"/>
                </a:solidFill>
              </a:rPr>
              <a:t>Improving Estimates of Snowpack Water Storage in the Northern Hemisphere Through </a:t>
            </a:r>
            <a:r>
              <a:rPr lang="en-US" sz="2800" dirty="0" smtClean="0">
                <a:solidFill>
                  <a:schemeClr val="bg1"/>
                </a:solidFill>
              </a:rPr>
              <a:t>a </a:t>
            </a:r>
            <a:r>
              <a:rPr lang="en-US" sz="2800" dirty="0">
                <a:solidFill>
                  <a:schemeClr val="bg1"/>
                </a:solidFill>
              </a:rPr>
              <a:t>Newly Developed Land Data Assimilation System</a:t>
            </a:r>
          </a:p>
        </p:txBody>
      </p:sp>
      <p:pic>
        <p:nvPicPr>
          <p:cNvPr id="1026" name="Picture 2" descr="http://upload.wikimedia.org/wikipedia/commons/e/e6/GRACE_artist_conce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2142" y="17755"/>
            <a:ext cx="282222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364" y="17755"/>
            <a:ext cx="3219636" cy="181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D:\Study in Austin\Meetings\AGU\Logo-JSG-orange.png"/>
          <p:cNvPicPr>
            <a:picLocks noChangeAspect="1" noChangeArrowheads="1"/>
          </p:cNvPicPr>
          <p:nvPr/>
        </p:nvPicPr>
        <p:blipFill>
          <a:blip r:embed="rId4"/>
          <a:srcRect/>
          <a:stretch>
            <a:fillRect/>
          </a:stretch>
        </p:blipFill>
        <p:spPr bwMode="auto">
          <a:xfrm>
            <a:off x="0" y="0"/>
            <a:ext cx="3223853" cy="838200"/>
          </a:xfrm>
          <a:prstGeom prst="rect">
            <a:avLst/>
          </a:prstGeom>
          <a:noFill/>
        </p:spPr>
      </p:pic>
      <p:pic>
        <p:nvPicPr>
          <p:cNvPr id="7" name="Picture 2"/>
          <p:cNvPicPr>
            <a:picLocks noChangeAspect="1" noChangeArrowheads="1"/>
          </p:cNvPicPr>
          <p:nvPr/>
        </p:nvPicPr>
        <p:blipFill>
          <a:blip r:embed="rId5"/>
          <a:srcRect/>
          <a:stretch>
            <a:fillRect/>
          </a:stretch>
        </p:blipFill>
        <p:spPr bwMode="auto">
          <a:xfrm>
            <a:off x="228600" y="970255"/>
            <a:ext cx="2353236" cy="993913"/>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0" y="5715000"/>
            <a:ext cx="1374621" cy="1143000"/>
          </a:xfrm>
          <a:prstGeom prst="rect">
            <a:avLst/>
          </a:prstGeom>
          <a:noFill/>
          <a:ln w="9525">
            <a:noFill/>
            <a:miter lim="800000"/>
            <a:headEnd/>
            <a:tailEnd/>
          </a:ln>
          <a:effectLst/>
        </p:spPr>
      </p:pic>
      <p:pic>
        <p:nvPicPr>
          <p:cNvPr id="9" name="Picture 2" descr="D:\Study in Austin\Meetings\AGU\ncar-logo-lg.jpg"/>
          <p:cNvPicPr>
            <a:picLocks noChangeAspect="1" noChangeArrowheads="1"/>
          </p:cNvPicPr>
          <p:nvPr/>
        </p:nvPicPr>
        <p:blipFill>
          <a:blip r:embed="rId7" cstate="print"/>
          <a:srcRect/>
          <a:stretch>
            <a:fillRect/>
          </a:stretch>
        </p:blipFill>
        <p:spPr bwMode="auto">
          <a:xfrm>
            <a:off x="3314700" y="5940730"/>
            <a:ext cx="2514600" cy="806645"/>
          </a:xfrm>
          <a:prstGeom prst="rect">
            <a:avLst/>
          </a:prstGeom>
          <a:noFill/>
        </p:spPr>
      </p:pic>
      <p:grpSp>
        <p:nvGrpSpPr>
          <p:cNvPr id="13" name="Group 12"/>
          <p:cNvGrpSpPr/>
          <p:nvPr/>
        </p:nvGrpSpPr>
        <p:grpSpPr>
          <a:xfrm>
            <a:off x="1143001" y="3370940"/>
            <a:ext cx="6934200" cy="2359330"/>
            <a:chOff x="16612561" y="4061355"/>
            <a:chExt cx="5391240" cy="3175119"/>
          </a:xfrm>
        </p:grpSpPr>
        <p:sp>
          <p:nvSpPr>
            <p:cNvPr id="14" name="TextBox 13"/>
            <p:cNvSpPr txBox="1"/>
            <p:nvPr/>
          </p:nvSpPr>
          <p:spPr>
            <a:xfrm>
              <a:off x="16612561" y="4061355"/>
              <a:ext cx="5391240" cy="869814"/>
            </a:xfrm>
            <a:prstGeom prst="rect">
              <a:avLst/>
            </a:prstGeom>
            <a:noFill/>
          </p:spPr>
          <p:txBody>
            <a:bodyPr wrap="square" rtlCol="0">
              <a:spAutoFit/>
            </a:bodyPr>
            <a:lstStyle/>
            <a:p>
              <a:pPr defTabSz="914400"/>
              <a:r>
                <a:rPr lang="en-US" b="1" dirty="0" smtClean="0">
                  <a:solidFill>
                    <a:srgbClr val="FFFFFF"/>
                  </a:solidFill>
                  <a:latin typeface="Calibri"/>
                </a:rPr>
                <a:t>Yong-</a:t>
              </a:r>
              <a:r>
                <a:rPr lang="en-US" b="1" dirty="0" err="1" smtClean="0">
                  <a:solidFill>
                    <a:srgbClr val="FFFFFF"/>
                  </a:solidFill>
                  <a:latin typeface="Calibri"/>
                </a:rPr>
                <a:t>Fei</a:t>
              </a:r>
              <a:r>
                <a:rPr lang="en-US" b="1" dirty="0" smtClean="0">
                  <a:solidFill>
                    <a:srgbClr val="FFFFFF"/>
                  </a:solidFill>
                  <a:latin typeface="Calibri"/>
                </a:rPr>
                <a:t> Zhang</a:t>
              </a:r>
              <a:r>
                <a:rPr lang="en-US" b="1" baseline="30000" dirty="0" smtClean="0">
                  <a:solidFill>
                    <a:srgbClr val="FFFFFF"/>
                  </a:solidFill>
                  <a:latin typeface="Calibri"/>
                </a:rPr>
                <a:t>1</a:t>
              </a:r>
              <a:r>
                <a:rPr lang="en-US" b="1" dirty="0" smtClean="0">
                  <a:solidFill>
                    <a:srgbClr val="FFFFFF"/>
                  </a:solidFill>
                  <a:latin typeface="Calibri"/>
                </a:rPr>
                <a:t>, </a:t>
              </a:r>
              <a:r>
                <a:rPr lang="en-US" b="1" dirty="0" err="1" smtClean="0">
                  <a:solidFill>
                    <a:srgbClr val="FFFFFF"/>
                  </a:solidFill>
                  <a:latin typeface="Calibri"/>
                </a:rPr>
                <a:t>Zong</a:t>
              </a:r>
              <a:r>
                <a:rPr lang="en-US" b="1" dirty="0" smtClean="0">
                  <a:solidFill>
                    <a:srgbClr val="FFFFFF"/>
                  </a:solidFill>
                  <a:latin typeface="Calibri"/>
                </a:rPr>
                <a:t>-Liang Yang</a:t>
              </a:r>
              <a:r>
                <a:rPr lang="en-US" b="1" baseline="30000" dirty="0" smtClean="0">
                  <a:solidFill>
                    <a:srgbClr val="FFFFFF"/>
                  </a:solidFill>
                  <a:latin typeface="Calibri"/>
                </a:rPr>
                <a:t>1,2</a:t>
              </a:r>
              <a:r>
                <a:rPr lang="en-US" b="1" dirty="0" smtClean="0">
                  <a:solidFill>
                    <a:srgbClr val="FFFFFF"/>
                  </a:solidFill>
                  <a:latin typeface="Calibri"/>
                </a:rPr>
                <a:t>, </a:t>
              </a:r>
              <a:r>
                <a:rPr lang="en-US" b="1" dirty="0" err="1" smtClean="0">
                  <a:solidFill>
                    <a:srgbClr val="FFFFFF"/>
                  </a:solidFill>
                  <a:latin typeface="Calibri"/>
                </a:rPr>
                <a:t>Yonghwan</a:t>
              </a:r>
              <a:r>
                <a:rPr lang="en-US" b="1" dirty="0" smtClean="0">
                  <a:solidFill>
                    <a:srgbClr val="FFFFFF"/>
                  </a:solidFill>
                  <a:latin typeface="Calibri"/>
                </a:rPr>
                <a:t> Kwon</a:t>
              </a:r>
              <a:r>
                <a:rPr lang="en-US" b="1" baseline="30000" dirty="0">
                  <a:solidFill>
                    <a:srgbClr val="FFFFFF"/>
                  </a:solidFill>
                  <a:latin typeface="Calibri"/>
                </a:rPr>
                <a:t>1</a:t>
              </a:r>
              <a:r>
                <a:rPr lang="en-US" b="1" dirty="0" smtClean="0">
                  <a:solidFill>
                    <a:srgbClr val="FFFFFF"/>
                  </a:solidFill>
                  <a:latin typeface="Calibri"/>
                </a:rPr>
                <a:t>, Tim J. Hoar</a:t>
              </a:r>
              <a:r>
                <a:rPr lang="en-US" b="1" baseline="30000" dirty="0" smtClean="0">
                  <a:solidFill>
                    <a:srgbClr val="FFFFFF"/>
                  </a:solidFill>
                  <a:latin typeface="Calibri"/>
                </a:rPr>
                <a:t>3</a:t>
              </a:r>
              <a:r>
                <a:rPr lang="en-US" b="1" dirty="0" smtClean="0">
                  <a:solidFill>
                    <a:srgbClr val="FFFFFF"/>
                  </a:solidFill>
                  <a:latin typeface="Calibri"/>
                </a:rPr>
                <a:t>, Hua Su</a:t>
              </a:r>
              <a:r>
                <a:rPr lang="en-US" b="1" baseline="30000" dirty="0" smtClean="0">
                  <a:solidFill>
                    <a:srgbClr val="FFFFFF"/>
                  </a:solidFill>
                  <a:latin typeface="Calibri"/>
                </a:rPr>
                <a:t>1</a:t>
              </a:r>
              <a:r>
                <a:rPr lang="en-US" b="1" dirty="0" smtClean="0">
                  <a:solidFill>
                    <a:srgbClr val="FFFFFF"/>
                  </a:solidFill>
                  <a:latin typeface="Calibri"/>
                </a:rPr>
                <a:t>, Jeffrey L. Anderson </a:t>
              </a:r>
              <a:r>
                <a:rPr lang="en-US" b="1" baseline="30000" dirty="0" smtClean="0">
                  <a:solidFill>
                    <a:srgbClr val="FFFFFF"/>
                  </a:solidFill>
                  <a:latin typeface="Calibri"/>
                </a:rPr>
                <a:t>3</a:t>
              </a:r>
              <a:r>
                <a:rPr lang="en-US" b="1" dirty="0" smtClean="0">
                  <a:solidFill>
                    <a:srgbClr val="FFFFFF"/>
                  </a:solidFill>
                  <a:latin typeface="Calibri"/>
                </a:rPr>
                <a:t>, Ally M. </a:t>
              </a:r>
              <a:r>
                <a:rPr lang="en-US" b="1" dirty="0" err="1" smtClean="0">
                  <a:solidFill>
                    <a:srgbClr val="FFFFFF"/>
                  </a:solidFill>
                  <a:latin typeface="Calibri"/>
                </a:rPr>
                <a:t>Toure</a:t>
              </a:r>
              <a:r>
                <a:rPr lang="en-US" b="1" baseline="30000" dirty="0" smtClean="0">
                  <a:solidFill>
                    <a:srgbClr val="FFFFFF"/>
                  </a:solidFill>
                  <a:latin typeface="Calibri"/>
                </a:rPr>
                <a:t> 4,5</a:t>
              </a:r>
              <a:r>
                <a:rPr lang="en-US" b="1" dirty="0" smtClean="0">
                  <a:solidFill>
                    <a:srgbClr val="FFFFFF"/>
                  </a:solidFill>
                  <a:latin typeface="Calibri"/>
                </a:rPr>
                <a:t>, and Matthew </a:t>
              </a:r>
              <a:r>
                <a:rPr lang="en-US" b="1" dirty="0" err="1" smtClean="0">
                  <a:solidFill>
                    <a:srgbClr val="FFFFFF"/>
                  </a:solidFill>
                  <a:latin typeface="Calibri"/>
                </a:rPr>
                <a:t>Rodell</a:t>
              </a:r>
              <a:r>
                <a:rPr lang="en-US" b="1" baseline="30000" dirty="0" smtClean="0">
                  <a:solidFill>
                    <a:srgbClr val="FFFFFF"/>
                  </a:solidFill>
                  <a:latin typeface="Calibri"/>
                </a:rPr>
                <a:t> 5</a:t>
              </a:r>
            </a:p>
          </p:txBody>
        </p:sp>
        <p:sp>
          <p:nvSpPr>
            <p:cNvPr id="15" name="TextBox 14"/>
            <p:cNvSpPr txBox="1"/>
            <p:nvPr/>
          </p:nvSpPr>
          <p:spPr>
            <a:xfrm>
              <a:off x="16792642" y="4999811"/>
              <a:ext cx="5035774" cy="2236663"/>
            </a:xfrm>
            <a:prstGeom prst="rect">
              <a:avLst/>
            </a:prstGeom>
            <a:noFill/>
          </p:spPr>
          <p:txBody>
            <a:bodyPr wrap="square" rtlCol="0">
              <a:spAutoFit/>
            </a:bodyPr>
            <a:lstStyle/>
            <a:p>
              <a:pPr marL="514350" indent="-514350" defTabSz="914400"/>
              <a:r>
                <a:rPr lang="en-US" sz="1400" b="1" baseline="30000" dirty="0" smtClean="0">
                  <a:solidFill>
                    <a:srgbClr val="FFFFFF"/>
                  </a:solidFill>
                  <a:latin typeface="Calibri"/>
                </a:rPr>
                <a:t>1</a:t>
              </a:r>
              <a:r>
                <a:rPr lang="en-US" sz="1400" dirty="0" smtClean="0">
                  <a:solidFill>
                    <a:srgbClr val="FFFFFF"/>
                  </a:solidFill>
                  <a:latin typeface="Calibri"/>
                </a:rPr>
                <a:t>Jackson School of Geosciences, University of Texas at Austin, Austin, TX, United States.</a:t>
              </a:r>
            </a:p>
            <a:p>
              <a:pPr marL="514350" indent="-514350" defTabSz="914400"/>
              <a:r>
                <a:rPr lang="en-US" sz="1400" b="1" baseline="30000" dirty="0" smtClean="0">
                  <a:solidFill>
                    <a:srgbClr val="FFFFFF"/>
                  </a:solidFill>
                  <a:latin typeface="Calibri"/>
                </a:rPr>
                <a:t>2</a:t>
              </a:r>
              <a:r>
                <a:rPr lang="en-US" sz="1400" dirty="0" smtClean="0">
                  <a:solidFill>
                    <a:srgbClr val="FFFFFF"/>
                  </a:solidFill>
                  <a:latin typeface="Calibri"/>
                </a:rPr>
                <a:t>Key Lab of Regional Climate-Environment for Temperate East Asia (RCE-TEA), Institute of Atmospheric Physics, Chinese Academy of Sciences, Beijing, China. </a:t>
              </a:r>
            </a:p>
            <a:p>
              <a:pPr marL="514350" indent="-514350" defTabSz="914400"/>
              <a:r>
                <a:rPr lang="en-US" sz="1400" b="1" baseline="30000" dirty="0" smtClean="0">
                  <a:solidFill>
                    <a:srgbClr val="FFFFFF"/>
                  </a:solidFill>
                  <a:latin typeface="Calibri"/>
                </a:rPr>
                <a:t>3</a:t>
              </a:r>
              <a:r>
                <a:rPr lang="en-US" sz="1400" dirty="0" smtClean="0">
                  <a:solidFill>
                    <a:srgbClr val="FFFFFF"/>
                  </a:solidFill>
                  <a:latin typeface="Calibri"/>
                </a:rPr>
                <a:t>The National Center for Atmospheric Research, Boulder, CO, United States.</a:t>
              </a:r>
            </a:p>
            <a:p>
              <a:pPr defTabSz="914400"/>
              <a:r>
                <a:rPr lang="en-US" sz="1400" baseline="30000" dirty="0" smtClean="0">
                  <a:solidFill>
                    <a:srgbClr val="FFFFFF"/>
                  </a:solidFill>
                  <a:latin typeface="Calibri"/>
                </a:rPr>
                <a:t>4</a:t>
              </a:r>
              <a:r>
                <a:rPr lang="en-US" sz="1400" dirty="0" smtClean="0">
                  <a:solidFill>
                    <a:srgbClr val="FFFFFF"/>
                  </a:solidFill>
                  <a:latin typeface="Calibri"/>
                </a:rPr>
                <a:t>Universities Space Research Association (USRA), Columbia, MD, United States.</a:t>
              </a:r>
              <a:endParaRPr lang="zh-CN" altLang="en-US" sz="1400" dirty="0" smtClean="0">
                <a:solidFill>
                  <a:srgbClr val="FFFFFF"/>
                </a:solidFill>
                <a:latin typeface="Calibri"/>
                <a:ea typeface="宋体"/>
              </a:endParaRPr>
            </a:p>
            <a:p>
              <a:pPr defTabSz="914400"/>
              <a:r>
                <a:rPr lang="en-US" sz="1400" baseline="30000" dirty="0" smtClean="0">
                  <a:solidFill>
                    <a:srgbClr val="FFFFFF"/>
                  </a:solidFill>
                  <a:latin typeface="Calibri"/>
                </a:rPr>
                <a:t>5</a:t>
              </a:r>
              <a:r>
                <a:rPr lang="en-US" sz="1400" dirty="0" smtClean="0">
                  <a:solidFill>
                    <a:srgbClr val="FFFFFF"/>
                  </a:solidFill>
                  <a:latin typeface="Calibri"/>
                </a:rPr>
                <a:t>NASA Goddard Space Flight Center, Greenbelt, MD, United States.</a:t>
              </a:r>
              <a:endParaRPr lang="zh-CN" altLang="en-US" sz="1400" dirty="0" smtClean="0">
                <a:solidFill>
                  <a:srgbClr val="FFFFFF"/>
                </a:solidFill>
                <a:latin typeface="Calibri"/>
                <a:ea typeface="宋体"/>
              </a:endParaRPr>
            </a:p>
            <a:p>
              <a:pPr marL="514350" indent="-514350" defTabSz="914400">
                <a:buFontTx/>
                <a:buAutoNum type="arabicPeriod"/>
              </a:pPr>
              <a:endParaRPr lang="en-US" dirty="0" smtClean="0">
                <a:solidFill>
                  <a:srgbClr val="000000"/>
                </a:solidFill>
                <a:latin typeface="Calibri"/>
              </a:endParaRPr>
            </a:p>
          </p:txBody>
        </p:sp>
      </p:grpSp>
      <p:pic>
        <p:nvPicPr>
          <p:cNvPr id="16" name="Picture 2" descr="D:\Study in Austin\Meetings\iLEAPS\EA-logo-new.gif"/>
          <p:cNvPicPr>
            <a:picLocks noChangeAspect="1" noChangeArrowheads="1"/>
          </p:cNvPicPr>
          <p:nvPr/>
        </p:nvPicPr>
        <p:blipFill>
          <a:blip r:embed="rId8"/>
          <a:srcRect/>
          <a:stretch>
            <a:fillRect/>
          </a:stretch>
        </p:blipFill>
        <p:spPr bwMode="auto">
          <a:xfrm>
            <a:off x="7620000" y="5715000"/>
            <a:ext cx="1524000" cy="1127729"/>
          </a:xfrm>
          <a:prstGeom prst="rect">
            <a:avLst/>
          </a:prstGeom>
          <a:noFill/>
        </p:spPr>
      </p:pic>
    </p:spTree>
    <p:extLst>
      <p:ext uri="{BB962C8B-B14F-4D97-AF65-F5344CB8AC3E}">
        <p14:creationId xmlns:p14="http://schemas.microsoft.com/office/powerpoint/2010/main" val="3520736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solidFill>
                  <a:schemeClr val="bg1"/>
                </a:solidFill>
              </a:rPr>
              <a:t>GRACE satellite data</a:t>
            </a:r>
            <a:endParaRPr lang="zh-CN" altLang="en-US" dirty="0">
              <a:solidFill>
                <a:schemeClr val="bg1"/>
              </a:solidFill>
            </a:endParaRPr>
          </a:p>
        </p:txBody>
      </p:sp>
      <p:sp>
        <p:nvSpPr>
          <p:cNvPr id="3" name="Content Placeholder 2"/>
          <p:cNvSpPr>
            <a:spLocks noGrp="1"/>
          </p:cNvSpPr>
          <p:nvPr>
            <p:ph idx="1"/>
          </p:nvPr>
        </p:nvSpPr>
        <p:spPr>
          <a:xfrm>
            <a:off x="457200" y="1486333"/>
            <a:ext cx="8229600" cy="4525963"/>
          </a:xfrm>
        </p:spPr>
        <p:txBody>
          <a:bodyPr/>
          <a:lstStyle/>
          <a:p>
            <a:r>
              <a:rPr lang="en-US" sz="2400" dirty="0" smtClean="0">
                <a:solidFill>
                  <a:schemeClr val="bg1"/>
                </a:solidFill>
              </a:rPr>
              <a:t>Different from MODIS that measures radiances, GRACE measures the distance between two satellites and retrieves gravitational anomalies. One of the products is a change in monthly total water storage (TWS).</a:t>
            </a:r>
          </a:p>
          <a:p>
            <a:endParaRPr lang="zh-CN" altLang="en-US" dirty="0"/>
          </a:p>
        </p:txBody>
      </p:sp>
      <p:pic>
        <p:nvPicPr>
          <p:cNvPr id="32770" name="Picture 2" descr="http://www-app2.gfz-potsdam.de/pb1/op/grace/media_GRACE/grace_sticker3d_w501h286.jpg"/>
          <p:cNvPicPr>
            <a:picLocks noChangeAspect="1" noChangeArrowheads="1"/>
          </p:cNvPicPr>
          <p:nvPr/>
        </p:nvPicPr>
        <p:blipFill rotWithShape="1">
          <a:blip r:embed="rId2"/>
          <a:srcRect l="833" r="-833" b="735"/>
          <a:stretch/>
        </p:blipFill>
        <p:spPr bwMode="auto">
          <a:xfrm>
            <a:off x="1874520" y="3304642"/>
            <a:ext cx="5486400" cy="310896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1410" y="1649521"/>
            <a:ext cx="704827" cy="523220"/>
          </a:xfrm>
          <a:prstGeom prst="rect">
            <a:avLst/>
          </a:prstGeom>
        </p:spPr>
        <p:txBody>
          <a:bodyPr wrap="square" lIns="91440">
            <a:spAutoFit/>
          </a:bodyPr>
          <a:lstStyle/>
          <a:p>
            <a:pPr defTabSz="914400"/>
            <a:r>
              <a:rPr lang="en-US" altLang="zh-CN" sz="2800" dirty="0" smtClean="0">
                <a:solidFill>
                  <a:srgbClr val="FFFFFF"/>
                </a:solidFill>
                <a:latin typeface="Calibri"/>
                <a:ea typeface="宋体"/>
              </a:rPr>
              <a:t>…</a:t>
            </a:r>
            <a:endParaRPr lang="zh-CN" altLang="en-US" sz="2800" dirty="0">
              <a:solidFill>
                <a:srgbClr val="FFFFFF"/>
              </a:solidFill>
              <a:latin typeface="Calibri"/>
              <a:ea typeface="宋体"/>
            </a:endParaRPr>
          </a:p>
        </p:txBody>
      </p:sp>
      <p:cxnSp>
        <p:nvCxnSpPr>
          <p:cNvPr id="5" name="Straight Arrow Connector 4"/>
          <p:cNvCxnSpPr/>
          <p:nvPr/>
        </p:nvCxnSpPr>
        <p:spPr>
          <a:xfrm>
            <a:off x="2387025" y="2009737"/>
            <a:ext cx="536699" cy="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862950" y="2009737"/>
            <a:ext cx="670875" cy="327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04700" y="2009737"/>
            <a:ext cx="670875" cy="3272"/>
          </a:xfrm>
          <a:prstGeom prst="straightConnector1">
            <a:avLst/>
          </a:prstGeom>
          <a:ln w="4445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47800" y="1540276"/>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sp>
        <p:nvSpPr>
          <p:cNvPr id="9" name="Rectangle 8"/>
          <p:cNvSpPr/>
          <p:nvPr/>
        </p:nvSpPr>
        <p:spPr>
          <a:xfrm>
            <a:off x="2923560" y="1549790"/>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sp>
        <p:nvSpPr>
          <p:cNvPr id="10" name="Rectangle 9"/>
          <p:cNvSpPr/>
          <p:nvPr/>
        </p:nvSpPr>
        <p:spPr>
          <a:xfrm>
            <a:off x="5879237" y="1524000"/>
            <a:ext cx="939225" cy="942193"/>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sp>
        <p:nvSpPr>
          <p:cNvPr id="13" name="Left Brace 12"/>
          <p:cNvSpPr/>
          <p:nvPr/>
        </p:nvSpPr>
        <p:spPr>
          <a:xfrm rot="16200000">
            <a:off x="3907374" y="768938"/>
            <a:ext cx="697529" cy="3818069"/>
          </a:xfrm>
          <a:prstGeom prst="leftBrace">
            <a:avLst/>
          </a:pr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zh-CN" altLang="en-US" sz="3200">
              <a:solidFill>
                <a:srgbClr val="000000"/>
              </a:solidFill>
              <a:latin typeface="Calibri"/>
              <a:ea typeface="宋体"/>
            </a:endParaRPr>
          </a:p>
        </p:txBody>
      </p:sp>
      <p:grpSp>
        <p:nvGrpSpPr>
          <p:cNvPr id="2" name="Group 43"/>
          <p:cNvGrpSpPr/>
          <p:nvPr/>
        </p:nvGrpSpPr>
        <p:grpSpPr>
          <a:xfrm>
            <a:off x="3345494" y="2791773"/>
            <a:ext cx="4027831" cy="2389829"/>
            <a:chOff x="3345494" y="2791773"/>
            <a:chExt cx="4027831" cy="2389829"/>
          </a:xfrm>
        </p:grpSpPr>
        <p:sp>
          <p:nvSpPr>
            <p:cNvPr id="11" name="Oval 10"/>
            <p:cNvSpPr/>
            <p:nvPr/>
          </p:nvSpPr>
          <p:spPr>
            <a:xfrm>
              <a:off x="3345494" y="3124200"/>
              <a:ext cx="1905000" cy="927154"/>
            </a:xfrm>
            <a:prstGeom prst="ellipse">
              <a:avLst/>
            </a:prstGeom>
            <a:solidFill>
              <a:schemeClr val="tx2">
                <a:lumMod val="60000"/>
                <a:lumOff val="4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dirty="0" smtClean="0">
                  <a:solidFill>
                    <a:srgbClr val="FFFFFF"/>
                  </a:solidFill>
                  <a:latin typeface="Calibri"/>
                  <a:ea typeface="宋体"/>
                </a:rPr>
                <a:t>Monthly TWS </a:t>
              </a:r>
              <a:endParaRPr lang="zh-CN" altLang="en-US" dirty="0">
                <a:solidFill>
                  <a:srgbClr val="FFFFFF"/>
                </a:solidFill>
                <a:latin typeface="Calibri"/>
                <a:ea typeface="宋体"/>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806" y="2791773"/>
              <a:ext cx="1743562" cy="139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93"/>
            <p:cNvGrpSpPr/>
            <p:nvPr/>
          </p:nvGrpSpPr>
          <p:grpSpPr>
            <a:xfrm>
              <a:off x="5053223" y="3386987"/>
              <a:ext cx="2320102" cy="796140"/>
              <a:chOff x="5053223" y="3401137"/>
              <a:chExt cx="2320102" cy="789863"/>
            </a:xfrm>
          </p:grpSpPr>
          <p:cxnSp>
            <p:nvCxnSpPr>
              <p:cNvPr id="16" name="Straight Connector 15"/>
              <p:cNvCxnSpPr/>
              <p:nvPr/>
            </p:nvCxnSpPr>
            <p:spPr>
              <a:xfrm flipV="1">
                <a:off x="5053223" y="3431511"/>
                <a:ext cx="539583" cy="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310244" y="3401137"/>
                <a:ext cx="0" cy="789863"/>
              </a:xfrm>
              <a:prstGeom prst="straightConnector1">
                <a:avLst/>
              </a:prstGeom>
              <a:ln w="381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9800" y="3848327"/>
                <a:ext cx="1353525" cy="335885"/>
              </a:xfrm>
              <a:prstGeom prst="rect">
                <a:avLst/>
              </a:prstGeom>
              <a:solidFill>
                <a:srgbClr val="00B050">
                  <a:alpha val="54000"/>
                </a:srgbClr>
              </a:solidFill>
            </p:spPr>
            <p:txBody>
              <a:bodyPr wrap="square" rtlCol="0">
                <a:spAutoFit/>
              </a:bodyPr>
              <a:lstStyle/>
              <a:p>
                <a:pPr defTabSz="914400"/>
                <a:r>
                  <a:rPr lang="en-US" altLang="zh-CN" sz="1600" b="1" dirty="0" smtClean="0">
                    <a:solidFill>
                      <a:srgbClr val="FFFFFF"/>
                    </a:solidFill>
                    <a:latin typeface="Calibri"/>
                    <a:ea typeface="宋体"/>
                  </a:rPr>
                  <a:t>GRACE ‘</a:t>
                </a:r>
                <a:r>
                  <a:rPr lang="en-US" altLang="zh-CN" sz="1600" b="1" dirty="0" err="1" smtClean="0">
                    <a:solidFill>
                      <a:srgbClr val="FFFFFF"/>
                    </a:solidFill>
                    <a:latin typeface="Calibri"/>
                    <a:ea typeface="宋体"/>
                  </a:rPr>
                  <a:t>Obs</a:t>
                </a:r>
                <a:r>
                  <a:rPr lang="en-US" altLang="zh-CN" sz="1600" b="1" dirty="0" smtClean="0">
                    <a:solidFill>
                      <a:srgbClr val="FFFFFF"/>
                    </a:solidFill>
                    <a:latin typeface="Calibri"/>
                    <a:ea typeface="宋体"/>
                  </a:rPr>
                  <a:t>’</a:t>
                </a:r>
                <a:endParaRPr lang="zh-CN" altLang="en-US" sz="1600" b="1" dirty="0">
                  <a:solidFill>
                    <a:srgbClr val="FFFFFF"/>
                  </a:solidFill>
                  <a:latin typeface="Calibri"/>
                  <a:ea typeface="宋体"/>
                </a:endParaRPr>
              </a:p>
            </p:txBody>
          </p:sp>
        </p:grpSp>
        <p:grpSp>
          <p:nvGrpSpPr>
            <p:cNvPr id="12" name="Group 92"/>
            <p:cNvGrpSpPr/>
            <p:nvPr/>
          </p:nvGrpSpPr>
          <p:grpSpPr>
            <a:xfrm>
              <a:off x="4617288" y="4183129"/>
              <a:ext cx="1288222" cy="998473"/>
              <a:chOff x="4876951" y="4184212"/>
              <a:chExt cx="1288222" cy="990600"/>
            </a:xfrm>
          </p:grpSpPr>
          <p:sp>
            <p:nvSpPr>
              <p:cNvPr id="20" name="Frame 19"/>
              <p:cNvSpPr/>
              <p:nvPr/>
            </p:nvSpPr>
            <p:spPr>
              <a:xfrm>
                <a:off x="4876951" y="4184212"/>
                <a:ext cx="1288222" cy="990600"/>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dirty="0" smtClean="0">
                    <a:solidFill>
                      <a:srgbClr val="FFFFFF"/>
                    </a:solidFill>
                    <a:latin typeface="Calibri"/>
                    <a:ea typeface="宋体"/>
                  </a:rPr>
                  <a:t>DART</a:t>
                </a:r>
              </a:p>
            </p:txBody>
          </p:sp>
          <p:sp>
            <p:nvSpPr>
              <p:cNvPr id="21" name="Rectangle 20"/>
              <p:cNvSpPr/>
              <p:nvPr/>
            </p:nvSpPr>
            <p:spPr>
              <a:xfrm>
                <a:off x="4910654" y="4836258"/>
                <a:ext cx="1245024" cy="338554"/>
              </a:xfrm>
              <a:prstGeom prst="rect">
                <a:avLst/>
              </a:prstGeom>
              <a:solidFill>
                <a:srgbClr val="C00000">
                  <a:alpha val="70000"/>
                </a:srgbClr>
              </a:solidFill>
            </p:spPr>
            <p:txBody>
              <a:bodyPr wrap="square">
                <a:spAutoFit/>
              </a:bodyPr>
              <a:lstStyle/>
              <a:p>
                <a:pPr defTabSz="914400"/>
                <a:r>
                  <a:rPr lang="en-US" sz="1600" b="1" dirty="0" smtClean="0">
                    <a:solidFill>
                      <a:srgbClr val="FFFFFF"/>
                    </a:solidFill>
                    <a:latin typeface="Calibri"/>
                  </a:rPr>
                  <a:t>  Analysis</a:t>
                </a:r>
                <a:endParaRPr lang="en-US" sz="1600" dirty="0">
                  <a:solidFill>
                    <a:srgbClr val="FFFFFF"/>
                  </a:solidFill>
                  <a:latin typeface="Calibri"/>
                </a:endParaRPr>
              </a:p>
            </p:txBody>
          </p:sp>
        </p:grpSp>
      </p:grpSp>
      <p:grpSp>
        <p:nvGrpSpPr>
          <p:cNvPr id="15" name="Group 40"/>
          <p:cNvGrpSpPr/>
          <p:nvPr/>
        </p:nvGrpSpPr>
        <p:grpSpPr>
          <a:xfrm>
            <a:off x="1447800" y="1541752"/>
            <a:ext cx="3209409" cy="2879040"/>
            <a:chOff x="1407879" y="1803327"/>
            <a:chExt cx="3209409" cy="2879040"/>
          </a:xfrm>
        </p:grpSpPr>
        <p:cxnSp>
          <p:nvCxnSpPr>
            <p:cNvPr id="22" name="Elbow Connector 21"/>
            <p:cNvCxnSpPr>
              <a:stCxn id="20" idx="1"/>
            </p:cNvCxnSpPr>
            <p:nvPr/>
          </p:nvCxnSpPr>
          <p:spPr>
            <a:xfrm rot="10800000">
              <a:off x="1921828" y="2482470"/>
              <a:ext cx="2695460" cy="2199897"/>
            </a:xfrm>
            <a:prstGeom prst="bentConnector3">
              <a:avLst>
                <a:gd name="adj1" fmla="val 100107"/>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407879" y="1803327"/>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grpSp>
      <p:grpSp>
        <p:nvGrpSpPr>
          <p:cNvPr id="19" name="Group 41"/>
          <p:cNvGrpSpPr/>
          <p:nvPr/>
        </p:nvGrpSpPr>
        <p:grpSpPr>
          <a:xfrm>
            <a:off x="2923560" y="1541912"/>
            <a:ext cx="1708311" cy="3140455"/>
            <a:chOff x="2908978" y="1541912"/>
            <a:chExt cx="1708311" cy="3140455"/>
          </a:xfrm>
        </p:grpSpPr>
        <p:sp>
          <p:nvSpPr>
            <p:cNvPr id="30" name="Rectangle 29"/>
            <p:cNvSpPr/>
            <p:nvPr/>
          </p:nvSpPr>
          <p:spPr>
            <a:xfrm>
              <a:off x="2908978" y="1541912"/>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cxnSp>
          <p:nvCxnSpPr>
            <p:cNvPr id="32" name="Elbow Connector 31"/>
            <p:cNvCxnSpPr>
              <a:stCxn id="20" idx="1"/>
              <a:endCxn id="30" idx="2"/>
            </p:cNvCxnSpPr>
            <p:nvPr/>
          </p:nvCxnSpPr>
          <p:spPr>
            <a:xfrm rot="10800000">
              <a:off x="3378592" y="2484106"/>
              <a:ext cx="1238697" cy="2198261"/>
            </a:xfrm>
            <a:prstGeom prst="bentConnector2">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grpSp>
        <p:nvGrpSpPr>
          <p:cNvPr id="23" name="Group 42"/>
          <p:cNvGrpSpPr/>
          <p:nvPr/>
        </p:nvGrpSpPr>
        <p:grpSpPr>
          <a:xfrm>
            <a:off x="5875575" y="1523999"/>
            <a:ext cx="939225" cy="3130574"/>
            <a:chOff x="5871913" y="933811"/>
            <a:chExt cx="939225" cy="3130574"/>
          </a:xfrm>
        </p:grpSpPr>
        <p:sp>
          <p:nvSpPr>
            <p:cNvPr id="31" name="Rectangle 30"/>
            <p:cNvSpPr/>
            <p:nvPr/>
          </p:nvSpPr>
          <p:spPr>
            <a:xfrm>
              <a:off x="5871913" y="933811"/>
              <a:ext cx="939225" cy="942193"/>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b="1" dirty="0" smtClean="0">
                  <a:solidFill>
                    <a:srgbClr val="FFFFFF"/>
                  </a:solidFill>
                  <a:latin typeface="Calibri"/>
                  <a:ea typeface="宋体"/>
                </a:rPr>
                <a:t>CLM4</a:t>
              </a:r>
              <a:endParaRPr lang="zh-CN" altLang="en-US" sz="1600" b="1" dirty="0">
                <a:solidFill>
                  <a:srgbClr val="FFFFFF"/>
                </a:solidFill>
                <a:latin typeface="Calibri"/>
                <a:ea typeface="宋体"/>
              </a:endParaRPr>
            </a:p>
          </p:txBody>
        </p:sp>
        <p:cxnSp>
          <p:nvCxnSpPr>
            <p:cNvPr id="35" name="Elbow Connector 34"/>
            <p:cNvCxnSpPr/>
            <p:nvPr/>
          </p:nvCxnSpPr>
          <p:spPr>
            <a:xfrm flipV="1">
              <a:off x="5905510" y="1848212"/>
              <a:ext cx="443340" cy="2216173"/>
            </a:xfrm>
            <a:prstGeom prst="bentConnector2">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36" name="Title 1"/>
          <p:cNvSpPr txBox="1">
            <a:spLocks/>
          </p:cNvSpPr>
          <p:nvPr/>
        </p:nvSpPr>
        <p:spPr>
          <a:xfrm>
            <a:off x="609600" y="427038"/>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rgbClr val="FFFFFF"/>
                </a:solidFill>
                <a:latin typeface="Calibri"/>
              </a:rPr>
              <a:t>Two passes in GRACE data assimilation</a:t>
            </a:r>
            <a:endParaRPr lang="en-US" dirty="0">
              <a:solidFill>
                <a:srgbClr val="FFFFFF"/>
              </a:solidFill>
              <a:latin typeface="Calibri"/>
            </a:endParaRPr>
          </a:p>
        </p:txBody>
      </p:sp>
      <p:sp>
        <p:nvSpPr>
          <p:cNvPr id="24" name="TextBox 23"/>
          <p:cNvSpPr txBox="1"/>
          <p:nvPr/>
        </p:nvSpPr>
        <p:spPr>
          <a:xfrm>
            <a:off x="724872" y="5417880"/>
            <a:ext cx="7694257" cy="1200328"/>
          </a:xfrm>
          <a:prstGeom prst="rect">
            <a:avLst/>
          </a:prstGeom>
          <a:noFill/>
        </p:spPr>
        <p:txBody>
          <a:bodyPr wrap="square" rtlCol="0">
            <a:spAutoFit/>
          </a:bodyPr>
          <a:lstStyle/>
          <a:p>
            <a:pPr marL="342900" indent="-342900">
              <a:buFont typeface="Wingdings" charset="2"/>
              <a:buAutoNum type="arabicPlain"/>
            </a:pPr>
            <a:r>
              <a:rPr lang="en-US" sz="2400" dirty="0" smtClean="0">
                <a:solidFill>
                  <a:srgbClr val="FFFFFF"/>
                </a:solidFill>
                <a:latin typeface="Calibri"/>
              </a:rPr>
              <a:t>Run CLM for one month to be able to calculate change in monthly total water storage.</a:t>
            </a:r>
          </a:p>
          <a:p>
            <a:pPr marL="342900" indent="-342900">
              <a:buFont typeface="Wingdings" charset="2"/>
              <a:buAutoNum type="arabicPlain"/>
            </a:pPr>
            <a:r>
              <a:rPr lang="en-US" sz="2400" dirty="0" smtClean="0">
                <a:solidFill>
                  <a:srgbClr val="FFFFFF"/>
                </a:solidFill>
                <a:latin typeface="Calibri"/>
              </a:rPr>
              <a:t>Re-run CLM with data assimilation.</a:t>
            </a:r>
            <a:endParaRPr lang="en-US" sz="2400" dirty="0">
              <a:solidFill>
                <a:srgbClr val="FFFFFF"/>
              </a:solidFill>
              <a:latin typeface="Calibri"/>
            </a:endParaRPr>
          </a:p>
        </p:txBody>
      </p:sp>
    </p:spTree>
    <p:extLst>
      <p:ext uri="{BB962C8B-B14F-4D97-AF65-F5344CB8AC3E}">
        <p14:creationId xmlns:p14="http://schemas.microsoft.com/office/powerpoint/2010/main" val="2903074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32" y="2886229"/>
            <a:ext cx="8157737" cy="328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636802" y="4619423"/>
            <a:ext cx="977036" cy="400110"/>
          </a:xfrm>
          <a:prstGeom prst="rect">
            <a:avLst/>
          </a:prstGeom>
          <a:solidFill>
            <a:schemeClr val="bg1"/>
          </a:solidFill>
        </p:spPr>
        <p:txBody>
          <a:bodyPr wrap="square" rtlCol="0">
            <a:spAutoFit/>
          </a:bodyPr>
          <a:lstStyle/>
          <a:p>
            <a:pPr algn="ctr" defTabSz="914400"/>
            <a:r>
              <a:rPr lang="en-US" altLang="zh-CN" sz="2000" b="1" dirty="0" smtClean="0">
                <a:solidFill>
                  <a:srgbClr val="000000"/>
                </a:solidFill>
                <a:latin typeface="Calibri"/>
                <a:ea typeface="宋体"/>
              </a:rPr>
              <a:t>GRACE</a:t>
            </a:r>
            <a:endParaRPr lang="zh-CN" altLang="en-US" b="1" dirty="0">
              <a:solidFill>
                <a:srgbClr val="000000"/>
              </a:solidFill>
              <a:latin typeface="Calibri"/>
              <a:ea typeface="宋体"/>
            </a:endParaRPr>
          </a:p>
        </p:txBody>
      </p:sp>
      <p:sp>
        <p:nvSpPr>
          <p:cNvPr id="10" name="TextBox 9"/>
          <p:cNvSpPr txBox="1"/>
          <p:nvPr/>
        </p:nvSpPr>
        <p:spPr>
          <a:xfrm>
            <a:off x="6742230" y="4619423"/>
            <a:ext cx="913003" cy="400110"/>
          </a:xfrm>
          <a:prstGeom prst="rect">
            <a:avLst/>
          </a:prstGeom>
          <a:solidFill>
            <a:schemeClr val="bg1"/>
          </a:solidFill>
        </p:spPr>
        <p:txBody>
          <a:bodyPr wrap="square" rtlCol="0">
            <a:spAutoFit/>
          </a:bodyPr>
          <a:lstStyle/>
          <a:p>
            <a:pPr algn="ctr" defTabSz="914400"/>
            <a:r>
              <a:rPr lang="en-US" altLang="zh-CN" sz="2000" b="1" dirty="0" smtClean="0">
                <a:solidFill>
                  <a:srgbClr val="000000"/>
                </a:solidFill>
                <a:latin typeface="Calibri"/>
                <a:ea typeface="宋体"/>
              </a:rPr>
              <a:t>CLM</a:t>
            </a:r>
            <a:endParaRPr lang="zh-CN" altLang="en-US" b="1" dirty="0">
              <a:solidFill>
                <a:srgbClr val="000000"/>
              </a:solidFill>
              <a:latin typeface="Calibri"/>
              <a:ea typeface="宋体"/>
            </a:endParaRPr>
          </a:p>
        </p:txBody>
      </p:sp>
      <p:sp>
        <p:nvSpPr>
          <p:cNvPr id="18" name="TextBox 17"/>
          <p:cNvSpPr txBox="1"/>
          <p:nvPr/>
        </p:nvSpPr>
        <p:spPr>
          <a:xfrm>
            <a:off x="6400800" y="5867400"/>
            <a:ext cx="609600" cy="307777"/>
          </a:xfrm>
          <a:prstGeom prst="rect">
            <a:avLst/>
          </a:prstGeom>
          <a:noFill/>
        </p:spPr>
        <p:txBody>
          <a:bodyPr wrap="square" rtlCol="0">
            <a:spAutoFit/>
          </a:bodyPr>
          <a:lstStyle/>
          <a:p>
            <a:pPr defTabSz="914400"/>
            <a:r>
              <a:rPr lang="en-US" altLang="zh-CN" sz="1400" dirty="0" smtClean="0">
                <a:solidFill>
                  <a:srgbClr val="000000"/>
                </a:solidFill>
                <a:latin typeface="Calibri"/>
                <a:ea typeface="宋体"/>
              </a:rPr>
              <a:t>mm</a:t>
            </a:r>
            <a:endParaRPr lang="zh-CN" altLang="en-US" sz="1400" dirty="0">
              <a:solidFill>
                <a:srgbClr val="000000"/>
              </a:solidFill>
              <a:latin typeface="Calibri"/>
              <a:ea typeface="宋体"/>
            </a:endParaRPr>
          </a:p>
        </p:txBody>
      </p:sp>
      <p:sp>
        <p:nvSpPr>
          <p:cNvPr id="3" name="Title 2"/>
          <p:cNvSpPr>
            <a:spLocks noGrp="1"/>
          </p:cNvSpPr>
          <p:nvPr>
            <p:ph type="title"/>
          </p:nvPr>
        </p:nvSpPr>
        <p:spPr>
          <a:xfrm>
            <a:off x="783307" y="505537"/>
            <a:ext cx="7577386" cy="1143000"/>
          </a:xfrm>
        </p:spPr>
        <p:txBody>
          <a:bodyPr>
            <a:normAutofit fontScale="90000"/>
          </a:bodyPr>
          <a:lstStyle/>
          <a:p>
            <a:r>
              <a:rPr lang="en-US" dirty="0" smtClean="0">
                <a:solidFill>
                  <a:schemeClr val="bg1"/>
                </a:solidFill>
              </a:rPr>
              <a:t>Total Water Storage change</a:t>
            </a:r>
            <a:br>
              <a:rPr lang="en-US" dirty="0" smtClean="0">
                <a:solidFill>
                  <a:schemeClr val="bg1"/>
                </a:solidFill>
              </a:rPr>
            </a:br>
            <a:r>
              <a:rPr lang="en-US" dirty="0" smtClean="0">
                <a:solidFill>
                  <a:schemeClr val="bg1"/>
                </a:solidFill>
              </a:rPr>
              <a:t>Jan 2003</a:t>
            </a:r>
            <a:br>
              <a:rPr lang="en-US" dirty="0" smtClean="0">
                <a:solidFill>
                  <a:schemeClr val="bg1"/>
                </a:solidFill>
              </a:rPr>
            </a:br>
            <a:endParaRPr lang="en-US" dirty="0">
              <a:solidFill>
                <a:schemeClr val="bg1"/>
              </a:solidFill>
            </a:endParaRPr>
          </a:p>
        </p:txBody>
      </p:sp>
      <p:sp>
        <p:nvSpPr>
          <p:cNvPr id="14" name="TextBox 13"/>
          <p:cNvSpPr txBox="1"/>
          <p:nvPr/>
        </p:nvSpPr>
        <p:spPr>
          <a:xfrm>
            <a:off x="3481122" y="1962635"/>
            <a:ext cx="2181757" cy="461665"/>
          </a:xfrm>
          <a:prstGeom prst="rect">
            <a:avLst/>
          </a:prstGeom>
          <a:noFill/>
        </p:spPr>
        <p:txBody>
          <a:bodyPr wrap="none" rtlCol="0">
            <a:spAutoFit/>
          </a:bodyPr>
          <a:lstStyle/>
          <a:p>
            <a:pPr algn="ctr"/>
            <a:r>
              <a:rPr lang="en-US" sz="2400" dirty="0" smtClean="0">
                <a:solidFill>
                  <a:srgbClr val="FFFFFF"/>
                </a:solidFill>
                <a:latin typeface="Calibri"/>
              </a:rPr>
              <a:t>No assimilation.</a:t>
            </a:r>
            <a:endParaRPr lang="en-US" sz="2400" dirty="0">
              <a:solidFill>
                <a:srgbClr val="FFFFFF"/>
              </a:solidFill>
              <a:latin typeface="Calibri"/>
            </a:endParaRPr>
          </a:p>
        </p:txBody>
      </p:sp>
    </p:spTree>
    <p:extLst>
      <p:ext uri="{BB962C8B-B14F-4D97-AF65-F5344CB8AC3E}">
        <p14:creationId xmlns:p14="http://schemas.microsoft.com/office/powerpoint/2010/main" val="2377787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02732"/>
            <a:ext cx="7901473" cy="1769597"/>
            <a:chOff x="457200" y="1524000"/>
            <a:chExt cx="7901473" cy="1769597"/>
          </a:xfrm>
        </p:grpSpPr>
        <p:grpSp>
          <p:nvGrpSpPr>
            <p:cNvPr id="4" name="Group 3"/>
            <p:cNvGrpSpPr/>
            <p:nvPr/>
          </p:nvGrpSpPr>
          <p:grpSpPr>
            <a:xfrm>
              <a:off x="457200" y="1524000"/>
              <a:ext cx="6693960" cy="1769597"/>
              <a:chOff x="392639" y="5078878"/>
              <a:chExt cx="6693960" cy="1769597"/>
            </a:xfrm>
          </p:grpSpPr>
          <p:grpSp>
            <p:nvGrpSpPr>
              <p:cNvPr id="5" name="Group 16"/>
              <p:cNvGrpSpPr/>
              <p:nvPr/>
            </p:nvGrpSpPr>
            <p:grpSpPr>
              <a:xfrm>
                <a:off x="392639" y="5078878"/>
                <a:ext cx="6693960" cy="1769597"/>
                <a:chOff x="392639" y="5078878"/>
                <a:chExt cx="6693960" cy="1769597"/>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639" y="5392519"/>
                  <a:ext cx="3631523" cy="145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113850" y="5078878"/>
                  <a:ext cx="4972749" cy="369332"/>
                </a:xfrm>
                <a:prstGeom prst="rect">
                  <a:avLst/>
                </a:prstGeom>
                <a:noFill/>
              </p:spPr>
              <p:txBody>
                <a:bodyPr wrap="square" rtlCol="0">
                  <a:spAutoFit/>
                </a:bodyPr>
                <a:lstStyle/>
                <a:p>
                  <a:pPr defTabSz="914400"/>
                  <a:r>
                    <a:rPr lang="en-US" dirty="0" smtClean="0">
                      <a:solidFill>
                        <a:srgbClr val="FFFFFF"/>
                      </a:solidFill>
                      <a:latin typeface="Calibri"/>
                    </a:rPr>
                    <a:t>Snow Water Storage (Posterior minus Prior)</a:t>
                  </a:r>
                  <a:endParaRPr lang="en-US" dirty="0">
                    <a:solidFill>
                      <a:srgbClr val="FFFFFF"/>
                    </a:solidFill>
                    <a:latin typeface="Calibri"/>
                  </a:endParaRPr>
                </a:p>
              </p:txBody>
            </p:sp>
          </p:grpSp>
          <p:sp>
            <p:nvSpPr>
              <p:cNvPr id="6" name="TextBox 5"/>
              <p:cNvSpPr txBox="1"/>
              <p:nvPr/>
            </p:nvSpPr>
            <p:spPr>
              <a:xfrm>
                <a:off x="2284601" y="6111656"/>
                <a:ext cx="1066799" cy="461665"/>
              </a:xfrm>
              <a:prstGeom prst="rect">
                <a:avLst/>
              </a:prstGeom>
              <a:noFill/>
            </p:spPr>
            <p:txBody>
              <a:bodyPr wrap="square" rtlCol="0">
                <a:spAutoFit/>
              </a:bodyPr>
              <a:lstStyle/>
              <a:p>
                <a:pPr defTabSz="914400"/>
                <a:r>
                  <a:rPr lang="en-US" sz="1200" b="1" dirty="0" smtClean="0">
                    <a:solidFill>
                      <a:srgbClr val="000000"/>
                    </a:solidFill>
                    <a:latin typeface="Calibri"/>
                  </a:rPr>
                  <a:t>MODIS assimilation</a:t>
                </a:r>
                <a:endParaRPr lang="en-US" sz="1200" b="1" dirty="0">
                  <a:solidFill>
                    <a:srgbClr val="000000"/>
                  </a:solidFill>
                  <a:latin typeface="Calibri"/>
                </a:endParaRPr>
              </a:p>
            </p:txBody>
          </p:sp>
        </p:grpSp>
        <p:grpSp>
          <p:nvGrpSpPr>
            <p:cNvPr id="9" name="Group 8"/>
            <p:cNvGrpSpPr/>
            <p:nvPr/>
          </p:nvGrpSpPr>
          <p:grpSpPr>
            <a:xfrm>
              <a:off x="4724400" y="1828800"/>
              <a:ext cx="3634273" cy="1446431"/>
              <a:chOff x="4736039" y="4240678"/>
              <a:chExt cx="3634273" cy="1446431"/>
            </a:xfrm>
          </p:grpSpPr>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039" y="4240678"/>
                <a:ext cx="3607765" cy="144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12439" y="4926478"/>
                <a:ext cx="1957873" cy="461665"/>
              </a:xfrm>
              <a:prstGeom prst="rect">
                <a:avLst/>
              </a:prstGeom>
              <a:noFill/>
            </p:spPr>
            <p:txBody>
              <a:bodyPr wrap="square" rtlCol="0">
                <a:spAutoFit/>
              </a:bodyPr>
              <a:lstStyle/>
              <a:p>
                <a:pPr defTabSz="914400"/>
                <a:r>
                  <a:rPr lang="en-US" sz="1200" b="1" dirty="0" smtClean="0">
                    <a:solidFill>
                      <a:srgbClr val="000000"/>
                    </a:solidFill>
                    <a:latin typeface="Calibri"/>
                  </a:rPr>
                  <a:t>MODIS and GRACE assimilation</a:t>
                </a:r>
                <a:endParaRPr lang="en-US" sz="1200" b="1" dirty="0">
                  <a:solidFill>
                    <a:srgbClr val="000000"/>
                  </a:solidFill>
                  <a:latin typeface="Calibri"/>
                </a:endParaRPr>
              </a:p>
            </p:txBody>
          </p:sp>
        </p:grpSp>
      </p:grpSp>
      <p:pic>
        <p:nvPicPr>
          <p:cNvPr id="10241" name="Picture 1"/>
          <p:cNvPicPr>
            <a:picLocks noChangeAspect="1" noChangeArrowheads="1"/>
          </p:cNvPicPr>
          <p:nvPr/>
        </p:nvPicPr>
        <p:blipFill>
          <a:blip r:embed="rId4"/>
          <a:srcRect/>
          <a:stretch>
            <a:fillRect/>
          </a:stretch>
        </p:blipFill>
        <p:spPr bwMode="auto">
          <a:xfrm>
            <a:off x="1295400" y="2951508"/>
            <a:ext cx="6537339" cy="3657600"/>
          </a:xfrm>
          <a:prstGeom prst="rect">
            <a:avLst/>
          </a:prstGeom>
          <a:noFill/>
          <a:ln w="9525">
            <a:noFill/>
            <a:miter lim="800000"/>
            <a:headEnd/>
            <a:tailEnd/>
          </a:ln>
          <a:effectLst/>
        </p:spPr>
      </p:pic>
      <p:sp>
        <p:nvSpPr>
          <p:cNvPr id="2" name="Title 1"/>
          <p:cNvSpPr>
            <a:spLocks noGrp="1"/>
          </p:cNvSpPr>
          <p:nvPr>
            <p:ph type="title"/>
          </p:nvPr>
        </p:nvSpPr>
        <p:spPr>
          <a:xfrm>
            <a:off x="457200" y="146362"/>
            <a:ext cx="8229600" cy="628094"/>
          </a:xfrm>
        </p:spPr>
        <p:txBody>
          <a:bodyPr>
            <a:normAutofit fontScale="90000"/>
          </a:bodyPr>
          <a:lstStyle/>
          <a:p>
            <a:r>
              <a:rPr lang="en-US" sz="3600" dirty="0" smtClean="0">
                <a:solidFill>
                  <a:srgbClr val="FFFFFF"/>
                </a:solidFill>
              </a:rPr>
              <a:t>Assimilation Results</a:t>
            </a:r>
            <a:endParaRPr lang="en-US" sz="36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Box 167"/>
          <p:cNvSpPr txBox="1">
            <a:spLocks noChangeArrowheads="1"/>
          </p:cNvSpPr>
          <p:nvPr/>
        </p:nvSpPr>
        <p:spPr bwMode="auto">
          <a:xfrm>
            <a:off x="1005959" y="1498748"/>
            <a:ext cx="7132082" cy="1295252"/>
          </a:xfrm>
          <a:prstGeom prst="rect">
            <a:avLst/>
          </a:prstGeom>
          <a:noFill/>
          <a:ln w="9525">
            <a:noFill/>
            <a:miter lim="800000"/>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lvl="1"/>
            <a:r>
              <a:rPr lang="en-US" altLang="ko-KR" dirty="0" smtClean="0">
                <a:solidFill>
                  <a:srgbClr val="000000"/>
                </a:solidFill>
                <a:latin typeface="Times New Roman" panose="02020603050405020304" pitchFamily="18" charset="0"/>
                <a:ea typeface="微 软 雅 黑"/>
                <a:cs typeface="Times New Roman" panose="02020603050405020304" pitchFamily="18" charset="0"/>
              </a:rPr>
              <a:t>Develop </a:t>
            </a:r>
            <a:r>
              <a:rPr lang="en-US" altLang="ko-KR" dirty="0">
                <a:solidFill>
                  <a:srgbClr val="000000"/>
                </a:solidFill>
                <a:latin typeface="Times New Roman" panose="02020603050405020304" pitchFamily="18" charset="0"/>
                <a:ea typeface="微 软 雅 黑"/>
                <a:cs typeface="Times New Roman" panose="02020603050405020304" pitchFamily="18" charset="0"/>
              </a:rPr>
              <a:t>an advanced radiance assimilation scheme to estimate SWE at continental </a:t>
            </a:r>
            <a:r>
              <a:rPr lang="en-US" altLang="ko-KR" dirty="0" smtClean="0">
                <a:solidFill>
                  <a:srgbClr val="000000"/>
                </a:solidFill>
                <a:latin typeface="Times New Roman" panose="02020603050405020304" pitchFamily="18" charset="0"/>
                <a:ea typeface="微 软 雅 黑"/>
                <a:cs typeface="Times New Roman" panose="02020603050405020304" pitchFamily="18" charset="0"/>
              </a:rPr>
              <a:t>scale </a:t>
            </a:r>
            <a:r>
              <a:rPr lang="en-US" altLang="ko-KR" dirty="0">
                <a:solidFill>
                  <a:srgbClr val="000000"/>
                </a:solidFill>
                <a:latin typeface="Times New Roman" panose="02020603050405020304" pitchFamily="18" charset="0"/>
                <a:ea typeface="微 软 雅 黑"/>
                <a:cs typeface="Times New Roman" panose="02020603050405020304" pitchFamily="18" charset="0"/>
              </a:rPr>
              <a:t>by using multiple snowpack </a:t>
            </a:r>
            <a:r>
              <a:rPr lang="en-US" altLang="ko-KR" dirty="0" smtClean="0">
                <a:solidFill>
                  <a:srgbClr val="000000"/>
                </a:solidFill>
                <a:latin typeface="Times New Roman" panose="02020603050405020304" pitchFamily="18" charset="0"/>
                <a:ea typeface="微 软 雅 黑"/>
                <a:cs typeface="Times New Roman" panose="02020603050405020304" pitchFamily="18" charset="0"/>
              </a:rPr>
              <a:t>RTMs:</a:t>
            </a:r>
          </a:p>
          <a:p>
            <a:pPr lvl="1"/>
            <a:r>
              <a:rPr lang="en-US" altLang="ko-KR"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Microwave </a:t>
            </a:r>
            <a:r>
              <a:rPr lang="en-US" altLang="ko-KR"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Emission Model for Layered </a:t>
            </a:r>
            <a:r>
              <a:rPr lang="en-US" altLang="ko-KR"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Snowpacks</a:t>
            </a:r>
            <a:r>
              <a:rPr lang="en-US" altLang="ko-KR"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MEMLS</a:t>
            </a:r>
            <a:r>
              <a:rPr lang="en-US" altLang="ko-KR"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and</a:t>
            </a:r>
          </a:p>
          <a:p>
            <a:pPr lvl="1"/>
            <a:r>
              <a:rPr lang="en-US" altLang="ko-KR"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Dense </a:t>
            </a:r>
            <a:r>
              <a:rPr lang="en-US" altLang="ko-KR"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Media Radiative Transfer – Multi Layers model (</a:t>
            </a:r>
            <a:r>
              <a:rPr lang="en-US" altLang="ko-KR" b="1"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DMRT-</a:t>
            </a:r>
            <a:r>
              <a:rPr lang="en-US" altLang="ko-KR"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ML</a:t>
            </a:r>
            <a:r>
              <a:rPr lang="en-US" altLang="ko-KR"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a:t>
            </a:r>
          </a:p>
        </p:txBody>
      </p:sp>
      <p:grpSp>
        <p:nvGrpSpPr>
          <p:cNvPr id="197" name="Group 196"/>
          <p:cNvGrpSpPr/>
          <p:nvPr/>
        </p:nvGrpSpPr>
        <p:grpSpPr>
          <a:xfrm>
            <a:off x="691653" y="2838701"/>
            <a:ext cx="7760694" cy="3293488"/>
            <a:chOff x="448688" y="2917532"/>
            <a:chExt cx="7760694" cy="3293488"/>
          </a:xfrm>
        </p:grpSpPr>
        <p:sp>
          <p:nvSpPr>
            <p:cNvPr id="170" name="TextBox 169"/>
            <p:cNvSpPr txBox="1"/>
            <p:nvPr/>
          </p:nvSpPr>
          <p:spPr>
            <a:xfrm>
              <a:off x="6713468" y="3222026"/>
              <a:ext cx="1355550" cy="830997"/>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r>
                <a:rPr lang="en-US" altLang="ko-KR" sz="2400" b="1" dirty="0" smtClean="0">
                  <a:solidFill>
                    <a:srgbClr val="000000"/>
                  </a:solidFill>
                  <a:latin typeface="Calibri"/>
                  <a:ea typeface="맑은 고딕"/>
                </a:rPr>
                <a:t>CLM4 &amp;</a:t>
              </a:r>
            </a:p>
            <a:p>
              <a:r>
                <a:rPr lang="en-US" altLang="ko-KR" sz="2400" b="1" dirty="0" smtClean="0">
                  <a:solidFill>
                    <a:srgbClr val="000000"/>
                  </a:solidFill>
                  <a:latin typeface="Calibri"/>
                  <a:ea typeface="맑은 고딕"/>
                </a:rPr>
                <a:t>MEMLS</a:t>
              </a:r>
              <a:endParaRPr lang="ko-KR" altLang="en-US" sz="2400" b="1" dirty="0">
                <a:solidFill>
                  <a:srgbClr val="000000"/>
                </a:solidFill>
                <a:latin typeface="Calibri"/>
                <a:ea typeface="맑은 고딕"/>
              </a:endParaRPr>
            </a:p>
          </p:txBody>
        </p:sp>
        <p:grpSp>
          <p:nvGrpSpPr>
            <p:cNvPr id="190" name="Group 189"/>
            <p:cNvGrpSpPr/>
            <p:nvPr/>
          </p:nvGrpSpPr>
          <p:grpSpPr>
            <a:xfrm>
              <a:off x="448688" y="2917532"/>
              <a:ext cx="5956392" cy="3293488"/>
              <a:chOff x="961413" y="3201743"/>
              <a:chExt cx="5956392" cy="3293488"/>
            </a:xfrm>
          </p:grpSpPr>
          <p:sp>
            <p:nvSpPr>
              <p:cNvPr id="173" name="TextBox 172"/>
              <p:cNvSpPr txBox="1"/>
              <p:nvPr/>
            </p:nvSpPr>
            <p:spPr>
              <a:xfrm>
                <a:off x="3947526" y="4618316"/>
                <a:ext cx="1152680"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a:r>
                  <a:rPr lang="en-US" altLang="ko-KR" sz="2400" b="1" dirty="0" smtClean="0">
                    <a:solidFill>
                      <a:srgbClr val="000000"/>
                    </a:solidFill>
                    <a:latin typeface="Calibri"/>
                    <a:ea typeface="맑은 고딕"/>
                  </a:rPr>
                  <a:t>36.5-V</a:t>
                </a:r>
                <a:endParaRPr lang="ko-KR" altLang="en-US" sz="2400" b="1" dirty="0">
                  <a:solidFill>
                    <a:srgbClr val="000000"/>
                  </a:solidFill>
                  <a:latin typeface="Calibri"/>
                  <a:ea typeface="맑은 고딕"/>
                </a:endParaRPr>
              </a:p>
            </p:txBody>
          </p:sp>
          <p:sp>
            <p:nvSpPr>
              <p:cNvPr id="174" name="TextBox 173"/>
              <p:cNvSpPr txBox="1"/>
              <p:nvPr/>
            </p:nvSpPr>
            <p:spPr>
              <a:xfrm>
                <a:off x="5343260" y="4618316"/>
                <a:ext cx="1206438"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a:r>
                  <a:rPr lang="en-US" altLang="ko-KR" sz="2400" b="1" dirty="0" smtClean="0">
                    <a:solidFill>
                      <a:srgbClr val="000000"/>
                    </a:solidFill>
                    <a:latin typeface="Calibri"/>
                    <a:ea typeface="맑은 고딕"/>
                  </a:rPr>
                  <a:t>36.5-H</a:t>
                </a:r>
                <a:endParaRPr lang="ko-KR" altLang="en-US" sz="2400" b="1" dirty="0">
                  <a:solidFill>
                    <a:srgbClr val="000000"/>
                  </a:solidFill>
                  <a:latin typeface="Calibri"/>
                  <a:ea typeface="맑은 고딕"/>
                </a:endParaRPr>
              </a:p>
            </p:txBody>
          </p:sp>
          <p:pic>
            <p:nvPicPr>
              <p:cNvPr id="175" name="그림 116" descr="R_18V_DMRTML_greater.tif"/>
              <p:cNvPicPr>
                <a:picLocks noChangeAspect="1"/>
              </p:cNvPicPr>
              <p:nvPr/>
            </p:nvPicPr>
            <p:blipFill>
              <a:blip r:embed="rId3" cstate="print"/>
              <a:srcRect l="16308" t="7657" r="21511" b="8871"/>
              <a:stretch>
                <a:fillRect/>
              </a:stretch>
            </p:blipFill>
            <p:spPr>
              <a:xfrm>
                <a:off x="961413" y="3201743"/>
                <a:ext cx="1421360" cy="1430280"/>
              </a:xfrm>
              <a:prstGeom prst="rect">
                <a:avLst/>
              </a:prstGeom>
            </p:spPr>
          </p:pic>
          <p:pic>
            <p:nvPicPr>
              <p:cNvPr id="176" name="그림 117" descr="R_18H_DMRTML_greater.tif"/>
              <p:cNvPicPr>
                <a:picLocks noChangeAspect="1"/>
              </p:cNvPicPr>
              <p:nvPr/>
            </p:nvPicPr>
            <p:blipFill>
              <a:blip r:embed="rId4" cstate="print"/>
              <a:srcRect l="15917" t="7483" r="21251" b="8871"/>
              <a:stretch>
                <a:fillRect/>
              </a:stretch>
            </p:blipFill>
            <p:spPr>
              <a:xfrm>
                <a:off x="2389914" y="3206593"/>
                <a:ext cx="1433248" cy="1430280"/>
              </a:xfrm>
              <a:prstGeom prst="rect">
                <a:avLst/>
              </a:prstGeom>
            </p:spPr>
          </p:pic>
          <p:pic>
            <p:nvPicPr>
              <p:cNvPr id="177" name="그림 118" descr="R_36V_DMRTML_greater.tif"/>
              <p:cNvPicPr>
                <a:picLocks noChangeAspect="1"/>
              </p:cNvPicPr>
              <p:nvPr/>
            </p:nvPicPr>
            <p:blipFill>
              <a:blip r:embed="rId5" cstate="print"/>
              <a:srcRect l="16047" t="7657" r="21511" b="8871"/>
              <a:stretch>
                <a:fillRect/>
              </a:stretch>
            </p:blipFill>
            <p:spPr>
              <a:xfrm>
                <a:off x="3806646" y="3206473"/>
                <a:ext cx="1427306" cy="1430280"/>
              </a:xfrm>
              <a:prstGeom prst="rect">
                <a:avLst/>
              </a:prstGeom>
            </p:spPr>
          </p:pic>
          <p:pic>
            <p:nvPicPr>
              <p:cNvPr id="178" name="그림 119" descr="R_36H_DMRTML_greater.tif"/>
              <p:cNvPicPr>
                <a:picLocks noChangeAspect="1"/>
              </p:cNvPicPr>
              <p:nvPr/>
            </p:nvPicPr>
            <p:blipFill>
              <a:blip r:embed="rId6" cstate="print"/>
              <a:srcRect l="16568" t="7483" r="9933" b="8698"/>
              <a:stretch>
                <a:fillRect/>
              </a:stretch>
            </p:blipFill>
            <p:spPr>
              <a:xfrm>
                <a:off x="5242203" y="3204392"/>
                <a:ext cx="1673102" cy="1430280"/>
              </a:xfrm>
              <a:prstGeom prst="rect">
                <a:avLst/>
              </a:prstGeom>
            </p:spPr>
          </p:pic>
          <p:sp>
            <p:nvSpPr>
              <p:cNvPr id="180" name="TextBox 179"/>
              <p:cNvSpPr txBox="1"/>
              <p:nvPr/>
            </p:nvSpPr>
            <p:spPr>
              <a:xfrm>
                <a:off x="2471619" y="4618316"/>
                <a:ext cx="1255462"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a:r>
                  <a:rPr lang="en-US" altLang="ko-KR" sz="2400" b="1" dirty="0" smtClean="0">
                    <a:solidFill>
                      <a:srgbClr val="000000"/>
                    </a:solidFill>
                    <a:latin typeface="Calibri"/>
                    <a:ea typeface="맑은 고딕"/>
                  </a:rPr>
                  <a:t>18.7-H</a:t>
                </a:r>
                <a:endParaRPr lang="ko-KR" altLang="en-US" sz="2400" b="1" dirty="0">
                  <a:solidFill>
                    <a:srgbClr val="000000"/>
                  </a:solidFill>
                  <a:latin typeface="Calibri"/>
                  <a:ea typeface="맑은 고딕"/>
                </a:endParaRPr>
              </a:p>
            </p:txBody>
          </p:sp>
          <p:sp>
            <p:nvSpPr>
              <p:cNvPr id="181" name="TextBox 180"/>
              <p:cNvSpPr txBox="1"/>
              <p:nvPr/>
            </p:nvSpPr>
            <p:spPr>
              <a:xfrm>
                <a:off x="1011632" y="4618316"/>
                <a:ext cx="1364595" cy="461665"/>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pPr algn="ctr"/>
                <a:r>
                  <a:rPr lang="en-US" altLang="ko-KR" sz="2400" b="1" dirty="0" smtClean="0">
                    <a:solidFill>
                      <a:srgbClr val="000000"/>
                    </a:solidFill>
                    <a:latin typeface="Calibri"/>
                    <a:ea typeface="맑은 고딕"/>
                  </a:rPr>
                  <a:t>18.7-V</a:t>
                </a:r>
                <a:endParaRPr lang="ko-KR" altLang="en-US" sz="2400" b="1" dirty="0">
                  <a:solidFill>
                    <a:srgbClr val="000000"/>
                  </a:solidFill>
                  <a:latin typeface="Calibri"/>
                  <a:ea typeface="맑은 고딕"/>
                </a:endParaRPr>
              </a:p>
            </p:txBody>
          </p:sp>
          <p:pic>
            <p:nvPicPr>
              <p:cNvPr id="184" name="그림 126" descr="R_18V_MEMLS_greater.tif"/>
              <p:cNvPicPr>
                <a:picLocks noChangeAspect="1"/>
              </p:cNvPicPr>
              <p:nvPr/>
            </p:nvPicPr>
            <p:blipFill>
              <a:blip r:embed="rId7" cstate="print"/>
              <a:srcRect l="16178" t="7830" r="21511" b="8698"/>
              <a:stretch>
                <a:fillRect/>
              </a:stretch>
            </p:blipFill>
            <p:spPr>
              <a:xfrm>
                <a:off x="961640" y="5064951"/>
                <a:ext cx="1424333" cy="1430280"/>
              </a:xfrm>
              <a:prstGeom prst="rect">
                <a:avLst/>
              </a:prstGeom>
            </p:spPr>
          </p:pic>
          <p:pic>
            <p:nvPicPr>
              <p:cNvPr id="185" name="그림 127" descr="R_18H_MEMLS_greater.tif"/>
              <p:cNvPicPr>
                <a:picLocks noChangeAspect="1"/>
              </p:cNvPicPr>
              <p:nvPr/>
            </p:nvPicPr>
            <p:blipFill>
              <a:blip r:embed="rId8" cstate="print"/>
              <a:srcRect l="16047" t="7657" r="21251" b="8871"/>
              <a:stretch>
                <a:fillRect/>
              </a:stretch>
            </p:blipFill>
            <p:spPr>
              <a:xfrm>
                <a:off x="2368522" y="5062474"/>
                <a:ext cx="1433254" cy="1430280"/>
              </a:xfrm>
              <a:prstGeom prst="rect">
                <a:avLst/>
              </a:prstGeom>
            </p:spPr>
          </p:pic>
          <p:pic>
            <p:nvPicPr>
              <p:cNvPr id="186" name="그림 128" descr="R_36V_MEMLS_greater.tif"/>
              <p:cNvPicPr>
                <a:picLocks noChangeAspect="1"/>
              </p:cNvPicPr>
              <p:nvPr/>
            </p:nvPicPr>
            <p:blipFill>
              <a:blip r:embed="rId9" cstate="print"/>
              <a:srcRect l="16178" t="7657" r="21511" b="8871"/>
              <a:stretch>
                <a:fillRect/>
              </a:stretch>
            </p:blipFill>
            <p:spPr>
              <a:xfrm>
                <a:off x="3801780" y="5057862"/>
                <a:ext cx="1424333" cy="1430280"/>
              </a:xfrm>
              <a:prstGeom prst="rect">
                <a:avLst/>
              </a:prstGeom>
            </p:spPr>
          </p:pic>
          <p:pic>
            <p:nvPicPr>
              <p:cNvPr id="187" name="그림 129" descr="R_36H_MEMLS_greater.tif"/>
              <p:cNvPicPr>
                <a:picLocks noChangeAspect="1"/>
              </p:cNvPicPr>
              <p:nvPr/>
            </p:nvPicPr>
            <p:blipFill>
              <a:blip r:embed="rId10" cstate="print"/>
              <a:srcRect l="16438" t="7483" r="9933" b="9045"/>
              <a:stretch>
                <a:fillRect/>
              </a:stretch>
            </p:blipFill>
            <p:spPr>
              <a:xfrm>
                <a:off x="5234772" y="5060043"/>
                <a:ext cx="1683033" cy="1430280"/>
              </a:xfrm>
              <a:prstGeom prst="rect">
                <a:avLst/>
              </a:prstGeom>
            </p:spPr>
          </p:pic>
        </p:grpSp>
        <p:sp>
          <p:nvSpPr>
            <p:cNvPr id="191" name="TextBox 190"/>
            <p:cNvSpPr txBox="1"/>
            <p:nvPr/>
          </p:nvSpPr>
          <p:spPr>
            <a:xfrm>
              <a:off x="6713468" y="5083572"/>
              <a:ext cx="1495914" cy="830997"/>
            </a:xfrm>
            <a:prstGeom prst="rect">
              <a:avLst/>
            </a:prstGeom>
            <a:noFill/>
          </p:spPr>
          <p:txBody>
            <a:bodyPr wrap="square" rtlCol="0">
              <a:spAutoFit/>
            </a:bodyPr>
            <a:lstStyle>
              <a:defPPr>
                <a:defRPr lang="en-US"/>
              </a:defPPr>
              <a:lvl1pPr marL="0" algn="l" defTabSz="6139210" rtl="0" eaLnBrk="1" latinLnBrk="0" hangingPunct="1">
                <a:defRPr sz="12085" kern="1200">
                  <a:solidFill>
                    <a:schemeClr val="tx1"/>
                  </a:solidFill>
                  <a:latin typeface="+mn-lt"/>
                  <a:ea typeface="+mn-ea"/>
                  <a:cs typeface="+mn-cs"/>
                </a:defRPr>
              </a:lvl1pPr>
              <a:lvl2pPr marL="3069605" algn="l" defTabSz="6139210" rtl="0" eaLnBrk="1" latinLnBrk="0" hangingPunct="1">
                <a:defRPr sz="12085" kern="1200">
                  <a:solidFill>
                    <a:schemeClr val="tx1"/>
                  </a:solidFill>
                  <a:latin typeface="+mn-lt"/>
                  <a:ea typeface="+mn-ea"/>
                  <a:cs typeface="+mn-cs"/>
                </a:defRPr>
              </a:lvl2pPr>
              <a:lvl3pPr marL="6139210" algn="l" defTabSz="6139210" rtl="0" eaLnBrk="1" latinLnBrk="0" hangingPunct="1">
                <a:defRPr sz="12085" kern="1200">
                  <a:solidFill>
                    <a:schemeClr val="tx1"/>
                  </a:solidFill>
                  <a:latin typeface="+mn-lt"/>
                  <a:ea typeface="+mn-ea"/>
                  <a:cs typeface="+mn-cs"/>
                </a:defRPr>
              </a:lvl3pPr>
              <a:lvl4pPr marL="9208814" algn="l" defTabSz="6139210" rtl="0" eaLnBrk="1" latinLnBrk="0" hangingPunct="1">
                <a:defRPr sz="12085" kern="1200">
                  <a:solidFill>
                    <a:schemeClr val="tx1"/>
                  </a:solidFill>
                  <a:latin typeface="+mn-lt"/>
                  <a:ea typeface="+mn-ea"/>
                  <a:cs typeface="+mn-cs"/>
                </a:defRPr>
              </a:lvl4pPr>
              <a:lvl5pPr marL="12278419" algn="l" defTabSz="6139210" rtl="0" eaLnBrk="1" latinLnBrk="0" hangingPunct="1">
                <a:defRPr sz="12085" kern="1200">
                  <a:solidFill>
                    <a:schemeClr val="tx1"/>
                  </a:solidFill>
                  <a:latin typeface="+mn-lt"/>
                  <a:ea typeface="+mn-ea"/>
                  <a:cs typeface="+mn-cs"/>
                </a:defRPr>
              </a:lvl5pPr>
              <a:lvl6pPr marL="15348025" algn="l" defTabSz="6139210" rtl="0" eaLnBrk="1" latinLnBrk="0" hangingPunct="1">
                <a:defRPr sz="12085" kern="1200">
                  <a:solidFill>
                    <a:schemeClr val="tx1"/>
                  </a:solidFill>
                  <a:latin typeface="+mn-lt"/>
                  <a:ea typeface="+mn-ea"/>
                  <a:cs typeface="+mn-cs"/>
                </a:defRPr>
              </a:lvl6pPr>
              <a:lvl7pPr marL="18417630" algn="l" defTabSz="6139210" rtl="0" eaLnBrk="1" latinLnBrk="0" hangingPunct="1">
                <a:defRPr sz="12085" kern="1200">
                  <a:solidFill>
                    <a:schemeClr val="tx1"/>
                  </a:solidFill>
                  <a:latin typeface="+mn-lt"/>
                  <a:ea typeface="+mn-ea"/>
                  <a:cs typeface="+mn-cs"/>
                </a:defRPr>
              </a:lvl7pPr>
              <a:lvl8pPr marL="21487234" algn="l" defTabSz="6139210" rtl="0" eaLnBrk="1" latinLnBrk="0" hangingPunct="1">
                <a:defRPr sz="12085" kern="1200">
                  <a:solidFill>
                    <a:schemeClr val="tx1"/>
                  </a:solidFill>
                  <a:latin typeface="+mn-lt"/>
                  <a:ea typeface="+mn-ea"/>
                  <a:cs typeface="+mn-cs"/>
                </a:defRPr>
              </a:lvl8pPr>
              <a:lvl9pPr marL="24556839" algn="l" defTabSz="6139210" rtl="0" eaLnBrk="1" latinLnBrk="0" hangingPunct="1">
                <a:defRPr sz="12085" kern="1200">
                  <a:solidFill>
                    <a:schemeClr val="tx1"/>
                  </a:solidFill>
                  <a:latin typeface="+mn-lt"/>
                  <a:ea typeface="+mn-ea"/>
                  <a:cs typeface="+mn-cs"/>
                </a:defRPr>
              </a:lvl9pPr>
            </a:lstStyle>
            <a:p>
              <a:r>
                <a:rPr lang="en-US" altLang="ko-KR" sz="2400" b="1" dirty="0" smtClean="0">
                  <a:solidFill>
                    <a:srgbClr val="000000"/>
                  </a:solidFill>
                  <a:latin typeface="Calibri"/>
                  <a:ea typeface="맑은 고딕"/>
                </a:rPr>
                <a:t>CLM4</a:t>
              </a:r>
              <a:r>
                <a:rPr lang="en-US" altLang="ko-KR" sz="2400" b="1" dirty="0">
                  <a:solidFill>
                    <a:srgbClr val="000000"/>
                  </a:solidFill>
                  <a:latin typeface="Calibri"/>
                  <a:ea typeface="맑은 고딕"/>
                </a:rPr>
                <a:t> </a:t>
              </a:r>
              <a:r>
                <a:rPr lang="en-US" altLang="ko-KR" sz="2400" b="1" dirty="0" smtClean="0">
                  <a:solidFill>
                    <a:srgbClr val="000000"/>
                  </a:solidFill>
                  <a:latin typeface="Calibri"/>
                  <a:ea typeface="맑은 고딕"/>
                </a:rPr>
                <a:t>&amp;</a:t>
              </a:r>
            </a:p>
            <a:p>
              <a:r>
                <a:rPr lang="en-US" altLang="ko-KR" sz="2400" b="1" dirty="0" smtClean="0">
                  <a:solidFill>
                    <a:srgbClr val="000000"/>
                  </a:solidFill>
                  <a:latin typeface="Calibri"/>
                  <a:ea typeface="맑은 고딕"/>
                </a:rPr>
                <a:t>DMRT-ML</a:t>
              </a:r>
              <a:endParaRPr lang="ko-KR" altLang="en-US" sz="2400" b="1" dirty="0">
                <a:solidFill>
                  <a:srgbClr val="000000"/>
                </a:solidFill>
                <a:latin typeface="Calibri"/>
                <a:ea typeface="맑은 고딕"/>
              </a:endParaRPr>
            </a:p>
          </p:txBody>
        </p:sp>
        <p:sp>
          <p:nvSpPr>
            <p:cNvPr id="192" name="TextBox 191"/>
            <p:cNvSpPr txBox="1"/>
            <p:nvPr/>
          </p:nvSpPr>
          <p:spPr>
            <a:xfrm>
              <a:off x="6713468" y="4227034"/>
              <a:ext cx="1330713" cy="646331"/>
            </a:xfrm>
            <a:prstGeom prst="rect">
              <a:avLst/>
            </a:prstGeom>
            <a:noFill/>
          </p:spPr>
          <p:txBody>
            <a:bodyPr wrap="none" rtlCol="0">
              <a:spAutoFit/>
            </a:bodyPr>
            <a:lstStyle/>
            <a:p>
              <a:r>
                <a:rPr lang="en-US" dirty="0" smtClean="0">
                  <a:solidFill>
                    <a:prstClr val="black"/>
                  </a:solidFill>
                  <a:latin typeface="Calibri"/>
                </a:rPr>
                <a:t>Correlations</a:t>
              </a:r>
            </a:p>
            <a:p>
              <a:r>
                <a:rPr lang="en-US" dirty="0">
                  <a:solidFill>
                    <a:prstClr val="black"/>
                  </a:solidFill>
                  <a:latin typeface="Calibri"/>
                </a:rPr>
                <a:t>b</a:t>
              </a:r>
              <a:r>
                <a:rPr lang="en-US" dirty="0" smtClean="0">
                  <a:solidFill>
                    <a:prstClr val="black"/>
                  </a:solidFill>
                  <a:latin typeface="Calibri"/>
                </a:rPr>
                <a:t>etween: </a:t>
              </a:r>
              <a:endParaRPr lang="en-US" dirty="0">
                <a:solidFill>
                  <a:prstClr val="black"/>
                </a:solidFill>
                <a:latin typeface="Calibri"/>
              </a:endParaRPr>
            </a:p>
          </p:txBody>
        </p:sp>
      </p:grpSp>
      <p:sp>
        <p:nvSpPr>
          <p:cNvPr id="194" name="Title 193"/>
          <p:cNvSpPr>
            <a:spLocks noGrp="1"/>
          </p:cNvSpPr>
          <p:nvPr>
            <p:ph type="title" idx="4294967295"/>
          </p:nvPr>
        </p:nvSpPr>
        <p:spPr>
          <a:xfrm>
            <a:off x="950099" y="691931"/>
            <a:ext cx="7274764" cy="728976"/>
          </a:xfrm>
        </p:spPr>
        <p:txBody>
          <a:bodyPr>
            <a:normAutofit fontScale="90000"/>
          </a:bodyPr>
          <a:lstStyle/>
          <a:p>
            <a:pPr>
              <a:lnSpc>
                <a:spcPct val="120000"/>
              </a:lnSpc>
              <a:spcAft>
                <a:spcPts val="1200"/>
              </a:spcAft>
            </a:pPr>
            <a:r>
              <a:rPr lang="en-US" sz="2700" dirty="0" smtClean="0"/>
              <a:t>Multi-RTM</a:t>
            </a:r>
            <a:r>
              <a:rPr lang="en-US" sz="2700" baseline="0" dirty="0" smtClean="0"/>
              <a:t> ensemble approaches in SWE assimilation</a:t>
            </a:r>
            <a:r>
              <a:rPr lang="en-US" sz="2400" dirty="0" smtClean="0"/>
              <a:t>. </a:t>
            </a:r>
            <a:r>
              <a:rPr lang="en-US" sz="2200" dirty="0" err="1" smtClean="0"/>
              <a:t>Yonghwan</a:t>
            </a:r>
            <a:r>
              <a:rPr lang="en-US" sz="2200" dirty="0" smtClean="0"/>
              <a:t> Kwon, UT Austin</a:t>
            </a:r>
            <a:endParaRPr lang="en-US" sz="2200" dirty="0"/>
          </a:p>
        </p:txBody>
      </p:sp>
      <p:sp>
        <p:nvSpPr>
          <p:cNvPr id="195" name="Rectangle 194"/>
          <p:cNvSpPr/>
          <p:nvPr/>
        </p:nvSpPr>
        <p:spPr>
          <a:xfrm>
            <a:off x="197326" y="6132189"/>
            <a:ext cx="3480440" cy="584776"/>
          </a:xfrm>
          <a:prstGeom prst="rect">
            <a:avLst/>
          </a:prstGeom>
        </p:spPr>
        <p:txBody>
          <a:bodyPr wrap="none">
            <a:spAutoFit/>
          </a:bodyPr>
          <a:lstStyle/>
          <a:p>
            <a:r>
              <a:rPr lang="en-US" altLang="ko-KR" sz="16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MEMLS</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1600"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Wiesmann</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and </a:t>
            </a:r>
            <a:r>
              <a:rPr lang="en-US" altLang="ko-KR" sz="1600" dirty="0" err="1">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Mätzler</a:t>
            </a:r>
            <a:r>
              <a:rPr lang="en-US" altLang="ko-KR" sz="1600" dirty="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a:t>
            </a:r>
            <a:r>
              <a:rPr lang="en-US" altLang="ko-KR" sz="16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1999</a:t>
            </a:r>
          </a:p>
          <a:p>
            <a:r>
              <a:rPr lang="en-US" sz="1600" b="1"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DMRT-ML</a:t>
            </a:r>
            <a:r>
              <a:rPr lang="en-US" sz="1600" dirty="0" smtClean="0">
                <a:solidFill>
                  <a:srgbClr val="000000"/>
                </a:solidFill>
                <a:latin typeface="Times New Roman" panose="02020603050405020304" pitchFamily="18" charset="0"/>
                <a:ea typeface="微 软 雅 黑"/>
                <a:cs typeface="Times New Roman" panose="02020603050405020304" pitchFamily="18" charset="0"/>
                <a:sym typeface="Wingdings" pitchFamily="2" charset="2"/>
              </a:rPr>
              <a:t>; Picard et al., 2013</a:t>
            </a:r>
            <a:endParaRPr lang="en-US" sz="1600" dirty="0">
              <a:solidFill>
                <a:prstClr val="black"/>
              </a:solidFill>
              <a:latin typeface="Calibri"/>
            </a:endParaRPr>
          </a:p>
        </p:txBody>
      </p:sp>
      <p:sp>
        <p:nvSpPr>
          <p:cNvPr id="198" name="Slide Number Placeholder 5"/>
          <p:cNvSpPr txBox="1">
            <a:spLocks/>
          </p:cNvSpPr>
          <p:nvPr/>
        </p:nvSpPr>
        <p:spPr bwMode="auto">
          <a:xfrm>
            <a:off x="3505200" y="6576314"/>
            <a:ext cx="2133600" cy="29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rgbClr val="898989"/>
                </a:solidFill>
              </a:rPr>
              <a:t>TJH </a:t>
            </a:r>
            <a:r>
              <a:rPr lang="en-US" sz="1200" dirty="0" smtClean="0">
                <a:solidFill>
                  <a:srgbClr val="898989"/>
                </a:solidFill>
              </a:rPr>
              <a:t>CESM 2014 </a:t>
            </a:r>
            <a:r>
              <a:rPr lang="en-US" sz="1200" dirty="0" err="1" smtClean="0">
                <a:solidFill>
                  <a:srgbClr val="898989"/>
                </a:solidFill>
              </a:rPr>
              <a:t>pg</a:t>
            </a:r>
            <a:r>
              <a:rPr lang="en-US" sz="1200" dirty="0" smtClean="0">
                <a:solidFill>
                  <a:srgbClr val="898989"/>
                </a:solidFill>
              </a:rPr>
              <a:t> </a:t>
            </a:r>
            <a:fld id="{A8DFE806-4FAE-ED4A-B58A-66EFB375164E}" type="slidenum">
              <a:rPr lang="en-US" sz="1200">
                <a:solidFill>
                  <a:srgbClr val="898989"/>
                </a:solidFill>
              </a:rPr>
              <a:pPr algn="ctr"/>
              <a:t>16</a:t>
            </a:fld>
            <a:endParaRPr lang="en-US" sz="1200" dirty="0">
              <a:solidFill>
                <a:srgbClr val="898989"/>
              </a:solidFill>
            </a:endParaRPr>
          </a:p>
        </p:txBody>
      </p:sp>
    </p:spTree>
    <p:extLst>
      <p:ext uri="{BB962C8B-B14F-4D97-AF65-F5344CB8AC3E}">
        <p14:creationId xmlns:p14="http://schemas.microsoft.com/office/powerpoint/2010/main" val="30444281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M:\Abbildungen\DART CLM\2014_2_ENSspinup\ENS_pointsRur_Spinup08_SOIL1C_M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72" y="1465253"/>
            <a:ext cx="4022103" cy="301657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7"/>
          </p:nvPr>
        </p:nvSpPr>
        <p:spPr>
          <a:xfrm>
            <a:off x="719999" y="692696"/>
            <a:ext cx="8289411" cy="576064"/>
          </a:xfrm>
        </p:spPr>
        <p:txBody>
          <a:bodyPr>
            <a:normAutofit fontScale="92500" lnSpcReduction="20000"/>
          </a:bodyPr>
          <a:lstStyle/>
          <a:p>
            <a:r>
              <a:rPr lang="de-DE" sz="2400" dirty="0" smtClean="0"/>
              <a:t>Assimilation </a:t>
            </a:r>
            <a:r>
              <a:rPr lang="de-DE" sz="2400" dirty="0" err="1" smtClean="0"/>
              <a:t>of</a:t>
            </a:r>
            <a:r>
              <a:rPr lang="de-DE" sz="2400" dirty="0" smtClean="0"/>
              <a:t> </a:t>
            </a:r>
            <a:r>
              <a:rPr lang="de-DE" sz="2400" dirty="0" err="1" smtClean="0"/>
              <a:t>eddy</a:t>
            </a:r>
            <a:r>
              <a:rPr lang="de-DE" sz="2400" dirty="0" smtClean="0"/>
              <a:t> </a:t>
            </a:r>
            <a:r>
              <a:rPr lang="de-DE" sz="2400" dirty="0" err="1" smtClean="0"/>
              <a:t>covariance</a:t>
            </a:r>
            <a:r>
              <a:rPr lang="de-DE" sz="2400" dirty="0" smtClean="0"/>
              <a:t> </a:t>
            </a:r>
            <a:r>
              <a:rPr lang="de-DE" sz="2400" dirty="0" err="1" smtClean="0"/>
              <a:t>fluxes</a:t>
            </a:r>
            <a:r>
              <a:rPr lang="de-DE" sz="2400" dirty="0" smtClean="0"/>
              <a:t> &amp; MODIS LAI </a:t>
            </a:r>
            <a:r>
              <a:rPr lang="de-DE" sz="2400" dirty="0" err="1" smtClean="0"/>
              <a:t>data</a:t>
            </a:r>
            <a:r>
              <a:rPr lang="de-DE" sz="2400" dirty="0" smtClean="0"/>
              <a:t> </a:t>
            </a:r>
            <a:r>
              <a:rPr lang="de-DE" sz="2400" dirty="0" err="1" smtClean="0"/>
              <a:t>and</a:t>
            </a:r>
            <a:r>
              <a:rPr lang="de-DE" sz="2400" dirty="0" smtClean="0"/>
              <a:t> CLM </a:t>
            </a:r>
            <a:r>
              <a:rPr lang="de-DE" sz="2400" dirty="0" err="1" smtClean="0"/>
              <a:t>upscale</a:t>
            </a:r>
            <a:r>
              <a:rPr lang="de-DE" sz="2400" dirty="0" smtClean="0"/>
              <a:t> NEE </a:t>
            </a:r>
            <a:r>
              <a:rPr lang="de-DE" sz="2400" dirty="0" err="1" smtClean="0"/>
              <a:t>from</a:t>
            </a:r>
            <a:r>
              <a:rPr lang="de-DE" sz="2400" dirty="0" smtClean="0"/>
              <a:t> </a:t>
            </a:r>
            <a:r>
              <a:rPr lang="de-DE" sz="2400" dirty="0" err="1" smtClean="0"/>
              <a:t>plot</a:t>
            </a:r>
            <a:r>
              <a:rPr lang="de-DE" sz="2400" dirty="0" smtClean="0"/>
              <a:t> </a:t>
            </a:r>
            <a:r>
              <a:rPr lang="de-DE" sz="2400" dirty="0" err="1" smtClean="0"/>
              <a:t>to</a:t>
            </a:r>
            <a:r>
              <a:rPr lang="de-DE" sz="2400" dirty="0" smtClean="0"/>
              <a:t> </a:t>
            </a:r>
            <a:r>
              <a:rPr lang="de-DE" sz="2400" dirty="0" err="1" smtClean="0"/>
              <a:t>catchment</a:t>
            </a:r>
            <a:r>
              <a:rPr lang="de-DE" sz="2400" dirty="0" smtClean="0"/>
              <a:t> </a:t>
            </a:r>
            <a:r>
              <a:rPr lang="de-DE" sz="2400" dirty="0" err="1" smtClean="0"/>
              <a:t>scale</a:t>
            </a:r>
            <a:r>
              <a:rPr lang="de-DE" sz="2400" dirty="0" smtClean="0"/>
              <a:t>  </a:t>
            </a:r>
            <a:endParaRPr lang="de-DE" sz="2400" dirty="0"/>
          </a:p>
        </p:txBody>
      </p:sp>
      <p:pic>
        <p:nvPicPr>
          <p:cNvPr id="9" name="Picture 2" descr="M:\Abbildungen\DART CLM\2014_3_LAI assimlation\DART_80ENS_points_Rur2011_1_TLAI_M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804" y="3501008"/>
            <a:ext cx="3725713" cy="279428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3124200" y="6356350"/>
            <a:ext cx="3530600" cy="365125"/>
          </a:xfrm>
        </p:spPr>
        <p:txBody>
          <a:bodyPr/>
          <a:lstStyle/>
          <a:p>
            <a:r>
              <a:rPr lang="en-AU" dirty="0" smtClean="0">
                <a:solidFill>
                  <a:prstClr val="black">
                    <a:tint val="75000"/>
                  </a:prstClr>
                </a:solidFill>
              </a:rPr>
              <a:t>Hanna Post, IBG-3: </a:t>
            </a:r>
            <a:r>
              <a:rPr lang="en-AU" dirty="0" err="1" smtClean="0">
                <a:solidFill>
                  <a:prstClr val="black">
                    <a:tint val="75000"/>
                  </a:prstClr>
                </a:solidFill>
              </a:rPr>
              <a:t>Agrosphere</a:t>
            </a:r>
            <a:endParaRPr lang="en-AU" dirty="0" smtClean="0">
              <a:solidFill>
                <a:prstClr val="black">
                  <a:tint val="75000"/>
                </a:prstClr>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44624"/>
            <a:ext cx="15906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7791586" y="4892675"/>
            <a:ext cx="1217824" cy="1828800"/>
          </a:xfrm>
          <a:prstGeom prst="rect">
            <a:avLst/>
          </a:prstGeom>
        </p:spPr>
      </p:pic>
      <p:sp>
        <p:nvSpPr>
          <p:cNvPr id="7" name="TextBox 6"/>
          <p:cNvSpPr txBox="1"/>
          <p:nvPr/>
        </p:nvSpPr>
        <p:spPr>
          <a:xfrm>
            <a:off x="400219" y="5168044"/>
            <a:ext cx="2047270" cy="1477328"/>
          </a:xfrm>
          <a:prstGeom prst="rect">
            <a:avLst/>
          </a:prstGeom>
          <a:noFill/>
        </p:spPr>
        <p:txBody>
          <a:bodyPr wrap="square" rtlCol="0">
            <a:spAutoFit/>
          </a:bodyPr>
          <a:lstStyle/>
          <a:p>
            <a:r>
              <a:rPr lang="en-US" dirty="0" smtClean="0"/>
              <a:t>Hanna Post visited Gordon </a:t>
            </a:r>
            <a:r>
              <a:rPr lang="en-US" dirty="0" err="1" smtClean="0"/>
              <a:t>Bonan</a:t>
            </a:r>
            <a:r>
              <a:rPr lang="en-US" dirty="0" smtClean="0"/>
              <a:t>, Andy Fox and me for 3 months earlier this year.</a:t>
            </a:r>
            <a:endParaRPr lang="en-US" dirty="0"/>
          </a:p>
        </p:txBody>
      </p:sp>
      <p:pic>
        <p:nvPicPr>
          <p:cNvPr id="1027" name="Picture 3" descr="M:\Abbildungen\Arc GIS\land use rur ez_5_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1514858"/>
            <a:ext cx="2144947" cy="3631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bbildungen\Arc GIS\RurEZmitLändern_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9133" y="1471749"/>
            <a:ext cx="1701107" cy="229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624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ucida Sans"/>
                <a:cs typeface="Lucida Sans"/>
              </a:rPr>
              <a:t>NOAH-DART: Integrated Soil </a:t>
            </a:r>
            <a:r>
              <a:rPr lang="en-GB" dirty="0" smtClean="0">
                <a:latin typeface="Lucida Sans"/>
                <a:cs typeface="Lucida Sans"/>
              </a:rPr>
              <a:t>Moisture</a:t>
            </a:r>
            <a:endParaRPr lang="en-US" dirty="0"/>
          </a:p>
        </p:txBody>
      </p:sp>
      <p:pic>
        <p:nvPicPr>
          <p:cNvPr id="3" name="Picture 2" descr="smc_dail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7514"/>
            <a:ext cx="8686800" cy="5182282"/>
          </a:xfrm>
          <a:prstGeom prst="rect">
            <a:avLst/>
          </a:prstGeom>
        </p:spPr>
      </p:pic>
      <p:pic>
        <p:nvPicPr>
          <p:cNvPr id="5" name="Picture 4" descr="P5100062.JPG"/>
          <p:cNvPicPr>
            <a:picLocks noChangeAspect="1"/>
          </p:cNvPicPr>
          <p:nvPr/>
        </p:nvPicPr>
        <p:blipFill rotWithShape="1">
          <a:blip r:embed="rId3" cstate="print">
            <a:extLst>
              <a:ext uri="{28A0092B-C50C-407E-A947-70E740481C1C}">
                <a14:useLocalDpi xmlns:a14="http://schemas.microsoft.com/office/drawing/2010/main"/>
              </a:ext>
            </a:extLst>
          </a:blip>
          <a:srcRect t="74" b="23711"/>
          <a:stretch/>
        </p:blipFill>
        <p:spPr>
          <a:xfrm>
            <a:off x="6263187" y="3800473"/>
            <a:ext cx="2286000" cy="2286000"/>
          </a:xfrm>
          <a:prstGeom prst="rect">
            <a:avLst/>
          </a:prstGeom>
        </p:spPr>
      </p:pic>
    </p:spTree>
    <p:extLst>
      <p:ext uri="{BB962C8B-B14F-4D97-AF65-F5344CB8AC3E}">
        <p14:creationId xmlns:p14="http://schemas.microsoft.com/office/powerpoint/2010/main" val="194980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txBox="1">
            <a:spLocks noChangeArrowheads="1"/>
          </p:cNvSpPr>
          <p:nvPr/>
        </p:nvSpPr>
        <p:spPr bwMode="auto">
          <a:xfrm>
            <a:off x="1355930" y="3919392"/>
            <a:ext cx="6432140" cy="1548359"/>
          </a:xfrm>
          <a:prstGeom prst="rect">
            <a:avLst/>
          </a:prstGeom>
          <a:noFill/>
          <a:ln w="9525">
            <a:noFill/>
            <a:miter lim="800000"/>
            <a:headEnd/>
            <a:tailEnd/>
          </a:ln>
        </p:spPr>
        <p:txBody>
          <a:bodyPr>
            <a:prstTxWarp prst="textNoShape">
              <a:avLst/>
            </a:prstTxWarp>
          </a:bodyPr>
          <a:lstStyle/>
          <a:p>
            <a:pPr algn="ctr">
              <a:spcBef>
                <a:spcPct val="20000"/>
              </a:spcBef>
            </a:pPr>
            <a:r>
              <a:rPr lang="en-US" sz="3200" dirty="0" smtClean="0">
                <a:hlinkClick r:id="rId3"/>
              </a:rPr>
              <a:t>www.image.ucar.edu/DAReS/DART</a:t>
            </a:r>
            <a:endParaRPr lang="en-US" sz="3200" dirty="0" smtClean="0"/>
          </a:p>
          <a:p>
            <a:pPr algn="ctr">
              <a:spcBef>
                <a:spcPct val="20000"/>
              </a:spcBef>
            </a:pPr>
            <a:r>
              <a:rPr lang="en-US" sz="3200" dirty="0" err="1" smtClean="0"/>
              <a:t>dart@ucar.edu</a:t>
            </a:r>
            <a:endParaRPr lang="en-US" sz="3200" dirty="0" smtClean="0"/>
          </a:p>
        </p:txBody>
      </p:sp>
      <p:pic>
        <p:nvPicPr>
          <p:cNvPr id="30725" name="Picture 4" descr="Dartboard7"/>
          <p:cNvPicPr>
            <a:picLocks noChangeAspect="1" noChangeArrowheads="1"/>
          </p:cNvPicPr>
          <p:nvPr/>
        </p:nvPicPr>
        <p:blipFill>
          <a:blip r:embed="rId4"/>
          <a:srcRect/>
          <a:stretch>
            <a:fillRect/>
          </a:stretch>
        </p:blipFill>
        <p:spPr bwMode="auto">
          <a:xfrm>
            <a:off x="1384837" y="1905000"/>
            <a:ext cx="6388100" cy="1889125"/>
          </a:xfrm>
          <a:prstGeom prst="rect">
            <a:avLst/>
          </a:prstGeom>
          <a:noFill/>
          <a:ln w="9525">
            <a:noFill/>
            <a:miter lim="800000"/>
            <a:headEnd/>
            <a:tailEnd/>
          </a:ln>
        </p:spPr>
      </p:pic>
      <p:sp>
        <p:nvSpPr>
          <p:cNvPr id="2" name="Title 1"/>
          <p:cNvSpPr>
            <a:spLocks noGrp="1"/>
          </p:cNvSpPr>
          <p:nvPr>
            <p:ph type="title"/>
          </p:nvPr>
        </p:nvSpPr>
        <p:spPr>
          <a:xfrm>
            <a:off x="0" y="-34694"/>
            <a:ext cx="9144000" cy="1035761"/>
          </a:xfrm>
        </p:spPr>
        <p:txBody>
          <a:bodyPr>
            <a:normAutofit/>
          </a:bodyPr>
          <a:lstStyle/>
          <a:p>
            <a:r>
              <a:rPr lang="en-US" dirty="0" smtClean="0"/>
              <a:t>For more information:</a:t>
            </a:r>
            <a:endParaRPr lang="en-US" dirty="0"/>
          </a:p>
        </p:txBody>
      </p:sp>
      <p:sp>
        <p:nvSpPr>
          <p:cNvPr id="3" name="TextBox 2"/>
          <p:cNvSpPr txBox="1"/>
          <p:nvPr/>
        </p:nvSpPr>
        <p:spPr>
          <a:xfrm>
            <a:off x="115623" y="4770735"/>
            <a:ext cx="2381031" cy="461665"/>
          </a:xfrm>
          <a:prstGeom prst="rect">
            <a:avLst/>
          </a:prstGeom>
          <a:noFill/>
        </p:spPr>
        <p:txBody>
          <a:bodyPr wrap="square" rtlCol="0">
            <a:spAutoFit/>
          </a:bodyPr>
          <a:lstStyle/>
          <a:p>
            <a:r>
              <a:rPr lang="en-US" sz="2400" i="1" dirty="0" err="1">
                <a:solidFill>
                  <a:schemeClr val="tx1">
                    <a:lumMod val="50000"/>
                    <a:lumOff val="50000"/>
                  </a:schemeClr>
                </a:solidFill>
                <a:latin typeface="Chalkboard"/>
                <a:cs typeface="Chalkboard"/>
              </a:rPr>
              <a:t>MITgcm_ocean</a:t>
            </a:r>
            <a:endParaRPr lang="en-US" sz="2400" i="1" dirty="0">
              <a:solidFill>
                <a:schemeClr val="tx1">
                  <a:lumMod val="50000"/>
                  <a:lumOff val="50000"/>
                </a:schemeClr>
              </a:solidFill>
              <a:latin typeface="Chalkboard"/>
              <a:cs typeface="Chalkboard"/>
            </a:endParaRPr>
          </a:p>
        </p:txBody>
      </p:sp>
      <p:sp>
        <p:nvSpPr>
          <p:cNvPr id="4" name="TextBox 3"/>
          <p:cNvSpPr txBox="1"/>
          <p:nvPr/>
        </p:nvSpPr>
        <p:spPr>
          <a:xfrm>
            <a:off x="1615062" y="5432326"/>
            <a:ext cx="1251240"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NAAPS</a:t>
            </a:r>
            <a:endParaRPr lang="en-US" sz="2400" i="1" dirty="0">
              <a:solidFill>
                <a:schemeClr val="tx1">
                  <a:lumMod val="50000"/>
                  <a:lumOff val="50000"/>
                </a:schemeClr>
              </a:solidFill>
              <a:latin typeface="Chalkboard"/>
              <a:cs typeface="Chalkboard"/>
            </a:endParaRPr>
          </a:p>
        </p:txBody>
      </p:sp>
      <p:sp>
        <p:nvSpPr>
          <p:cNvPr id="7" name="TextBox 6"/>
          <p:cNvSpPr txBox="1"/>
          <p:nvPr/>
        </p:nvSpPr>
        <p:spPr>
          <a:xfrm>
            <a:off x="2615676" y="5967415"/>
            <a:ext cx="1779048"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NCOMMAS</a:t>
            </a:r>
            <a:endParaRPr lang="en-US" sz="2400" i="1" dirty="0">
              <a:solidFill>
                <a:schemeClr val="tx1">
                  <a:lumMod val="50000"/>
                  <a:lumOff val="50000"/>
                </a:schemeClr>
              </a:solidFill>
              <a:latin typeface="Chalkboard"/>
              <a:cs typeface="Chalkboard"/>
            </a:endParaRPr>
          </a:p>
        </p:txBody>
      </p:sp>
      <p:sp>
        <p:nvSpPr>
          <p:cNvPr id="8" name="TextBox 7"/>
          <p:cNvSpPr txBox="1"/>
          <p:nvPr/>
        </p:nvSpPr>
        <p:spPr>
          <a:xfrm>
            <a:off x="6975683" y="5583535"/>
            <a:ext cx="1265179"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PBL_1d</a:t>
            </a:r>
            <a:endParaRPr lang="en-US" sz="2400" i="1" dirty="0">
              <a:solidFill>
                <a:schemeClr val="tx1">
                  <a:lumMod val="50000"/>
                  <a:lumOff val="50000"/>
                </a:schemeClr>
              </a:solidFill>
              <a:latin typeface="Chalkboard"/>
              <a:cs typeface="Chalkboard"/>
            </a:endParaRPr>
          </a:p>
        </p:txBody>
      </p:sp>
      <p:sp>
        <p:nvSpPr>
          <p:cNvPr id="9" name="TextBox 8"/>
          <p:cNvSpPr txBox="1"/>
          <p:nvPr/>
        </p:nvSpPr>
        <p:spPr>
          <a:xfrm>
            <a:off x="7988383" y="2105999"/>
            <a:ext cx="863885"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POP</a:t>
            </a:r>
            <a:endParaRPr lang="en-US" sz="2400" i="1" dirty="0">
              <a:solidFill>
                <a:schemeClr val="tx1">
                  <a:lumMod val="50000"/>
                  <a:lumOff val="50000"/>
                </a:schemeClr>
              </a:solidFill>
              <a:latin typeface="Chalkboard"/>
              <a:cs typeface="Chalkboard"/>
            </a:endParaRPr>
          </a:p>
        </p:txBody>
      </p:sp>
      <p:sp>
        <p:nvSpPr>
          <p:cNvPr id="10" name="TextBox 9"/>
          <p:cNvSpPr txBox="1"/>
          <p:nvPr/>
        </p:nvSpPr>
        <p:spPr>
          <a:xfrm>
            <a:off x="173021" y="2780334"/>
            <a:ext cx="912520"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AM2</a:t>
            </a:r>
            <a:endParaRPr lang="en-US" sz="2400" i="1" dirty="0">
              <a:solidFill>
                <a:schemeClr val="tx1">
                  <a:lumMod val="50000"/>
                  <a:lumOff val="50000"/>
                </a:schemeClr>
              </a:solidFill>
              <a:latin typeface="Chalkboard"/>
              <a:cs typeface="Chalkboard"/>
            </a:endParaRPr>
          </a:p>
        </p:txBody>
      </p:sp>
      <p:sp>
        <p:nvSpPr>
          <p:cNvPr id="11" name="TextBox 10"/>
          <p:cNvSpPr txBox="1"/>
          <p:nvPr/>
        </p:nvSpPr>
        <p:spPr>
          <a:xfrm>
            <a:off x="7821495" y="3011167"/>
            <a:ext cx="1188324"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BGRID</a:t>
            </a:r>
            <a:endParaRPr lang="en-US" sz="2400" i="1" dirty="0">
              <a:solidFill>
                <a:schemeClr val="tx1">
                  <a:lumMod val="50000"/>
                  <a:lumOff val="50000"/>
                </a:schemeClr>
              </a:solidFill>
              <a:latin typeface="Chalkboard"/>
              <a:cs typeface="Chalkboard"/>
            </a:endParaRPr>
          </a:p>
        </p:txBody>
      </p:sp>
      <p:sp>
        <p:nvSpPr>
          <p:cNvPr id="12" name="TextBox 11"/>
          <p:cNvSpPr txBox="1"/>
          <p:nvPr/>
        </p:nvSpPr>
        <p:spPr>
          <a:xfrm>
            <a:off x="375706" y="1001067"/>
            <a:ext cx="918303"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CAM</a:t>
            </a:r>
            <a:endParaRPr lang="en-US" sz="2400" i="1" dirty="0">
              <a:solidFill>
                <a:schemeClr val="tx1">
                  <a:lumMod val="50000"/>
                  <a:lumOff val="50000"/>
                </a:schemeClr>
              </a:solidFill>
              <a:latin typeface="Chalkboard"/>
              <a:cs typeface="Chalkboard"/>
            </a:endParaRPr>
          </a:p>
        </p:txBody>
      </p:sp>
      <p:sp>
        <p:nvSpPr>
          <p:cNvPr id="13" name="TextBox 12"/>
          <p:cNvSpPr txBox="1"/>
          <p:nvPr/>
        </p:nvSpPr>
        <p:spPr>
          <a:xfrm>
            <a:off x="206689" y="1875166"/>
            <a:ext cx="878852"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CLM</a:t>
            </a:r>
            <a:endParaRPr lang="en-US" sz="2400" i="1" dirty="0">
              <a:solidFill>
                <a:schemeClr val="tx1">
                  <a:lumMod val="50000"/>
                  <a:lumOff val="50000"/>
                </a:schemeClr>
              </a:solidFill>
              <a:latin typeface="Chalkboard"/>
              <a:cs typeface="Chalkboard"/>
            </a:endParaRPr>
          </a:p>
        </p:txBody>
      </p:sp>
      <p:sp>
        <p:nvSpPr>
          <p:cNvPr id="14" name="TextBox 13"/>
          <p:cNvSpPr txBox="1"/>
          <p:nvPr/>
        </p:nvSpPr>
        <p:spPr>
          <a:xfrm>
            <a:off x="216059" y="3879801"/>
            <a:ext cx="1492698"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COAMPS</a:t>
            </a:r>
            <a:endParaRPr lang="en-US" sz="2400" i="1" dirty="0">
              <a:solidFill>
                <a:schemeClr val="tx1">
                  <a:lumMod val="50000"/>
                  <a:lumOff val="50000"/>
                </a:schemeClr>
              </a:solidFill>
              <a:latin typeface="Chalkboard"/>
              <a:cs typeface="Chalkboard"/>
            </a:endParaRPr>
          </a:p>
        </p:txBody>
      </p:sp>
      <p:sp>
        <p:nvSpPr>
          <p:cNvPr id="15" name="TextBox 14"/>
          <p:cNvSpPr txBox="1"/>
          <p:nvPr/>
        </p:nvSpPr>
        <p:spPr>
          <a:xfrm>
            <a:off x="6574327" y="5059496"/>
            <a:ext cx="2277941" cy="461665"/>
          </a:xfrm>
          <a:prstGeom prst="rect">
            <a:avLst/>
          </a:prstGeom>
          <a:noFill/>
        </p:spPr>
        <p:txBody>
          <a:bodyPr wrap="none" rtlCol="0">
            <a:spAutoFit/>
          </a:bodyPr>
          <a:lstStyle/>
          <a:p>
            <a:r>
              <a:rPr lang="en-US" sz="2400" i="1" dirty="0" err="1" smtClean="0">
                <a:solidFill>
                  <a:schemeClr val="tx1">
                    <a:lumMod val="50000"/>
                    <a:lumOff val="50000"/>
                  </a:schemeClr>
                </a:solidFill>
                <a:latin typeface="Chalkboard"/>
                <a:cs typeface="Chalkboard"/>
              </a:rPr>
              <a:t>COAMPS_nest</a:t>
            </a:r>
            <a:endParaRPr lang="en-US" sz="2400" i="1" dirty="0">
              <a:solidFill>
                <a:schemeClr val="tx1">
                  <a:lumMod val="50000"/>
                  <a:lumOff val="50000"/>
                </a:schemeClr>
              </a:solidFill>
              <a:latin typeface="Chalkboard"/>
              <a:cs typeface="Chalkboard"/>
            </a:endParaRPr>
          </a:p>
        </p:txBody>
      </p:sp>
      <p:sp>
        <p:nvSpPr>
          <p:cNvPr id="16" name="TextBox 15"/>
          <p:cNvSpPr txBox="1"/>
          <p:nvPr/>
        </p:nvSpPr>
        <p:spPr>
          <a:xfrm>
            <a:off x="2866302" y="5390489"/>
            <a:ext cx="1882767"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MPAS_OCN</a:t>
            </a:r>
            <a:endParaRPr lang="en-US" sz="2400" i="1" dirty="0">
              <a:solidFill>
                <a:schemeClr val="tx1">
                  <a:lumMod val="50000"/>
                  <a:lumOff val="50000"/>
                </a:schemeClr>
              </a:solidFill>
              <a:latin typeface="Chalkboard"/>
              <a:cs typeface="Chalkboard"/>
            </a:endParaRPr>
          </a:p>
        </p:txBody>
      </p:sp>
      <p:sp>
        <p:nvSpPr>
          <p:cNvPr id="17" name="TextBox 16"/>
          <p:cNvSpPr txBox="1"/>
          <p:nvPr/>
        </p:nvSpPr>
        <p:spPr>
          <a:xfrm>
            <a:off x="7043427" y="4539902"/>
            <a:ext cx="1889912"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MPAS_ATM</a:t>
            </a:r>
          </a:p>
        </p:txBody>
      </p:sp>
      <p:sp>
        <p:nvSpPr>
          <p:cNvPr id="18" name="TextBox 17"/>
          <p:cNvSpPr txBox="1"/>
          <p:nvPr/>
        </p:nvSpPr>
        <p:spPr>
          <a:xfrm>
            <a:off x="7760530" y="3879801"/>
            <a:ext cx="1091738"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NOAH</a:t>
            </a:r>
            <a:endParaRPr lang="en-US" sz="2400" i="1" dirty="0">
              <a:solidFill>
                <a:schemeClr val="tx1">
                  <a:lumMod val="50000"/>
                  <a:lumOff val="50000"/>
                </a:schemeClr>
              </a:solidFill>
              <a:latin typeface="Chalkboard"/>
              <a:cs typeface="Chalkboard"/>
            </a:endParaRPr>
          </a:p>
        </p:txBody>
      </p:sp>
      <p:sp>
        <p:nvSpPr>
          <p:cNvPr id="19" name="TextBox 18"/>
          <p:cNvSpPr txBox="1"/>
          <p:nvPr/>
        </p:nvSpPr>
        <p:spPr>
          <a:xfrm>
            <a:off x="5235694" y="5852154"/>
            <a:ext cx="1338633"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PE2LYR</a:t>
            </a:r>
            <a:endParaRPr lang="en-US" sz="2400" i="1" dirty="0">
              <a:solidFill>
                <a:schemeClr val="tx1">
                  <a:lumMod val="50000"/>
                  <a:lumOff val="50000"/>
                </a:schemeClr>
              </a:solidFill>
              <a:latin typeface="Chalkboard"/>
              <a:cs typeface="Chalkboard"/>
            </a:endParaRPr>
          </a:p>
        </p:txBody>
      </p:sp>
      <p:sp>
        <p:nvSpPr>
          <p:cNvPr id="20" name="TextBox 19"/>
          <p:cNvSpPr txBox="1"/>
          <p:nvPr/>
        </p:nvSpPr>
        <p:spPr>
          <a:xfrm>
            <a:off x="486016" y="5505750"/>
            <a:ext cx="903339"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SQG</a:t>
            </a:r>
            <a:endParaRPr lang="en-US" sz="2400" i="1" dirty="0">
              <a:solidFill>
                <a:schemeClr val="tx1">
                  <a:lumMod val="50000"/>
                  <a:lumOff val="50000"/>
                </a:schemeClr>
              </a:solidFill>
              <a:latin typeface="Chalkboard"/>
              <a:cs typeface="Chalkboard"/>
            </a:endParaRPr>
          </a:p>
        </p:txBody>
      </p:sp>
      <p:sp>
        <p:nvSpPr>
          <p:cNvPr id="21" name="TextBox 20"/>
          <p:cNvSpPr txBox="1"/>
          <p:nvPr/>
        </p:nvSpPr>
        <p:spPr>
          <a:xfrm>
            <a:off x="7747409" y="1096564"/>
            <a:ext cx="934287"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WRF</a:t>
            </a:r>
            <a:endParaRPr lang="en-US" sz="2400" i="1" dirty="0">
              <a:solidFill>
                <a:schemeClr val="tx1">
                  <a:lumMod val="50000"/>
                  <a:lumOff val="50000"/>
                </a:schemeClr>
              </a:solidFill>
              <a:latin typeface="Chalkboard"/>
              <a:cs typeface="Chalkboard"/>
            </a:endParaRPr>
          </a:p>
        </p:txBody>
      </p:sp>
      <p:sp>
        <p:nvSpPr>
          <p:cNvPr id="22" name="TextBox 21"/>
          <p:cNvSpPr txBox="1"/>
          <p:nvPr/>
        </p:nvSpPr>
        <p:spPr>
          <a:xfrm>
            <a:off x="4857366" y="5274917"/>
            <a:ext cx="1403593"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TIEGCM</a:t>
            </a:r>
            <a:endParaRPr lang="en-US" sz="2400" i="1" dirty="0">
              <a:solidFill>
                <a:schemeClr val="tx1">
                  <a:lumMod val="50000"/>
                  <a:lumOff val="50000"/>
                </a:schemeClr>
              </a:solidFill>
              <a:latin typeface="Chalkboard"/>
              <a:cs typeface="Chalkboard"/>
            </a:endParaRPr>
          </a:p>
        </p:txBody>
      </p:sp>
      <p:sp>
        <p:nvSpPr>
          <p:cNvPr id="23" name="TextBox 22"/>
          <p:cNvSpPr txBox="1"/>
          <p:nvPr/>
        </p:nvSpPr>
        <p:spPr>
          <a:xfrm>
            <a:off x="1175636" y="1327396"/>
            <a:ext cx="1060794"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GITM</a:t>
            </a:r>
            <a:endParaRPr lang="en-US" sz="2400" i="1" dirty="0">
              <a:solidFill>
                <a:schemeClr val="tx1">
                  <a:lumMod val="50000"/>
                  <a:lumOff val="50000"/>
                </a:schemeClr>
              </a:solidFill>
              <a:latin typeface="Chalkboard"/>
              <a:cs typeface="Chalkboard"/>
            </a:endParaRPr>
          </a:p>
        </p:txBody>
      </p:sp>
      <p:sp>
        <p:nvSpPr>
          <p:cNvPr id="5" name="Rectangle 4"/>
          <p:cNvSpPr/>
          <p:nvPr/>
        </p:nvSpPr>
        <p:spPr>
          <a:xfrm>
            <a:off x="710560" y="6114649"/>
            <a:ext cx="1166897" cy="461665"/>
          </a:xfrm>
          <a:prstGeom prst="rect">
            <a:avLst/>
          </a:prstGeom>
        </p:spPr>
        <p:txBody>
          <a:bodyPr wrap="none">
            <a:spAutoFit/>
          </a:bodyPr>
          <a:lstStyle/>
          <a:p>
            <a:r>
              <a:rPr lang="en-US" sz="2400" i="1" dirty="0" smtClean="0">
                <a:solidFill>
                  <a:schemeClr val="tx1">
                    <a:lumMod val="50000"/>
                    <a:lumOff val="50000"/>
                  </a:schemeClr>
                </a:solidFill>
                <a:latin typeface="Chalkboard"/>
                <a:cs typeface="Chalkboard"/>
              </a:rPr>
              <a:t>CABLE</a:t>
            </a:r>
            <a:endParaRPr lang="en-US" sz="2400" i="1" dirty="0">
              <a:solidFill>
                <a:schemeClr val="tx1">
                  <a:lumMod val="50000"/>
                  <a:lumOff val="50000"/>
                </a:schemeClr>
              </a:solidFill>
              <a:latin typeface="Chalkboard"/>
              <a:cs typeface="Chalkboard"/>
            </a:endParaRPr>
          </a:p>
        </p:txBody>
      </p:sp>
      <p:sp>
        <p:nvSpPr>
          <p:cNvPr id="26" name="TextBox 25"/>
          <p:cNvSpPr txBox="1"/>
          <p:nvPr/>
        </p:nvSpPr>
        <p:spPr>
          <a:xfrm>
            <a:off x="6072386" y="1296442"/>
            <a:ext cx="1390676"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WACCM</a:t>
            </a:r>
            <a:endParaRPr lang="en-US" sz="2400" i="1" dirty="0">
              <a:solidFill>
                <a:schemeClr val="tx1">
                  <a:lumMod val="50000"/>
                  <a:lumOff val="50000"/>
                </a:schemeClr>
              </a:solidFill>
              <a:latin typeface="Chalkboard"/>
              <a:cs typeface="Chalkboard"/>
            </a:endParaRPr>
          </a:p>
        </p:txBody>
      </p:sp>
      <p:sp>
        <p:nvSpPr>
          <p:cNvPr id="27" name="TextBox 26"/>
          <p:cNvSpPr txBox="1"/>
          <p:nvPr/>
        </p:nvSpPr>
        <p:spPr>
          <a:xfrm>
            <a:off x="2917102" y="1126196"/>
            <a:ext cx="1129153" cy="461665"/>
          </a:xfrm>
          <a:prstGeom prst="rect">
            <a:avLst/>
          </a:prstGeom>
          <a:noFill/>
        </p:spPr>
        <p:txBody>
          <a:bodyPr wrap="none" rtlCol="0">
            <a:spAutoFit/>
          </a:bodyPr>
          <a:lstStyle/>
          <a:p>
            <a:r>
              <a:rPr lang="en-US" sz="2400" i="1" dirty="0" smtClean="0">
                <a:solidFill>
                  <a:schemeClr val="tx1">
                    <a:lumMod val="50000"/>
                    <a:lumOff val="50000"/>
                  </a:schemeClr>
                </a:solidFill>
                <a:latin typeface="Chalkboard"/>
                <a:cs typeface="Chalkboard"/>
              </a:rPr>
              <a:t>ROMS</a:t>
            </a:r>
            <a:endParaRPr lang="en-US" sz="2400" i="1" dirty="0">
              <a:solidFill>
                <a:schemeClr val="tx1">
                  <a:lumMod val="50000"/>
                  <a:lumOff val="50000"/>
                </a:schemeClr>
              </a:solidFill>
              <a:latin typeface="Chalkboard"/>
              <a:cs typeface="Chalkboard"/>
            </a:endParaRPr>
          </a:p>
        </p:txBody>
      </p:sp>
      <p:sp>
        <p:nvSpPr>
          <p:cNvPr id="28" name="TextBox 27"/>
          <p:cNvSpPr txBox="1"/>
          <p:nvPr/>
        </p:nvSpPr>
        <p:spPr>
          <a:xfrm>
            <a:off x="4394724" y="1231899"/>
            <a:ext cx="1568192" cy="461665"/>
          </a:xfrm>
          <a:prstGeom prst="rect">
            <a:avLst/>
          </a:prstGeom>
          <a:noFill/>
        </p:spPr>
        <p:txBody>
          <a:bodyPr wrap="none" rtlCol="0">
            <a:spAutoFit/>
          </a:bodyPr>
          <a:lstStyle/>
          <a:p>
            <a:r>
              <a:rPr lang="en-US" sz="2400" i="1" dirty="0" err="1" smtClean="0">
                <a:solidFill>
                  <a:schemeClr val="tx1">
                    <a:lumMod val="50000"/>
                    <a:lumOff val="50000"/>
                  </a:schemeClr>
                </a:solidFill>
                <a:latin typeface="Chalkboard"/>
                <a:cs typeface="Chalkboard"/>
              </a:rPr>
              <a:t>wrfHydro</a:t>
            </a:r>
            <a:endParaRPr lang="en-US" sz="2400" i="1" dirty="0">
              <a:solidFill>
                <a:schemeClr val="tx1">
                  <a:lumMod val="50000"/>
                  <a:lumOff val="50000"/>
                </a:schemeClr>
              </a:solidFill>
              <a:latin typeface="Chalkboard"/>
              <a:cs typeface="Chalkboard"/>
            </a:endParaRPr>
          </a:p>
        </p:txBody>
      </p:sp>
    </p:spTree>
    <p:extLst>
      <p:ext uri="{BB962C8B-B14F-4D97-AF65-F5344CB8AC3E}">
        <p14:creationId xmlns:p14="http://schemas.microsoft.com/office/powerpoint/2010/main" val="32180141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halkboard"/>
                <a:cs typeface="Chalkboard"/>
              </a:rPr>
              <a:t>Who is the instructor?</a:t>
            </a:r>
          </a:p>
        </p:txBody>
      </p:sp>
      <p:sp>
        <p:nvSpPr>
          <p:cNvPr id="4" name="TextBox 3"/>
          <p:cNvSpPr txBox="1"/>
          <p:nvPr/>
        </p:nvSpPr>
        <p:spPr>
          <a:xfrm>
            <a:off x="0" y="1870082"/>
            <a:ext cx="9144000" cy="4801314"/>
          </a:xfrm>
          <a:prstGeom prst="rect">
            <a:avLst/>
          </a:prstGeom>
          <a:noFill/>
        </p:spPr>
        <p:txBody>
          <a:bodyPr wrap="square" rtlCol="0">
            <a:spAutoFit/>
          </a:bodyPr>
          <a:lstStyle/>
          <a:p>
            <a:pPr marL="342900" indent="-342900">
              <a:buFont typeface="Arial"/>
              <a:buChar char="•"/>
            </a:pPr>
            <a:r>
              <a:rPr lang="en-US" sz="2400" dirty="0" smtClean="0">
                <a:latin typeface="Chalkboard"/>
                <a:cs typeface="Chalkboard"/>
              </a:rPr>
              <a:t>I got my Bachelors degree from a school in New York in 1983.</a:t>
            </a:r>
          </a:p>
          <a:p>
            <a:pPr marL="342900" indent="-342900">
              <a:buFont typeface="Arial"/>
              <a:buChar char="•"/>
            </a:pPr>
            <a:endParaRPr lang="en-US" sz="2400" dirty="0" smtClean="0">
              <a:latin typeface="Chalkboard"/>
              <a:cs typeface="Chalkboard"/>
            </a:endParaRPr>
          </a:p>
          <a:p>
            <a:pPr marL="342900" indent="-342900">
              <a:buFont typeface="Arial"/>
              <a:buChar char="•"/>
            </a:pPr>
            <a:r>
              <a:rPr lang="en-US" sz="2400" dirty="0" smtClean="0">
                <a:latin typeface="Chalkboard"/>
                <a:cs typeface="Chalkboard"/>
              </a:rPr>
              <a:t>Several jobs and 10 years later, I  graduated from University of Texas in Austin.</a:t>
            </a:r>
          </a:p>
          <a:p>
            <a:pPr marL="342900" indent="-342900">
              <a:buFont typeface="Arial"/>
              <a:buChar char="•"/>
            </a:pPr>
            <a:endParaRPr lang="en-US" sz="2400" dirty="0" smtClean="0">
              <a:latin typeface="Chalkboard"/>
              <a:cs typeface="Chalkboard"/>
            </a:endParaRPr>
          </a:p>
          <a:p>
            <a:pPr marL="342900" indent="-342900">
              <a:buFont typeface="Arial"/>
              <a:buChar char="•"/>
            </a:pPr>
            <a:r>
              <a:rPr lang="en-US" sz="2400" dirty="0" smtClean="0">
                <a:latin typeface="Chalkboard"/>
                <a:cs typeface="Chalkboard"/>
              </a:rPr>
              <a:t>I worked </a:t>
            </a:r>
            <a:r>
              <a:rPr lang="en-US" sz="2400" dirty="0">
                <a:latin typeface="Chalkboard"/>
                <a:cs typeface="Chalkboard"/>
              </a:rPr>
              <a:t>in the Geophysical Statistics </a:t>
            </a:r>
            <a:r>
              <a:rPr lang="en-US" sz="2400" dirty="0" smtClean="0">
                <a:latin typeface="Chalkboard"/>
                <a:cs typeface="Chalkboard"/>
              </a:rPr>
              <a:t>Project at the U.S. National Center for Atmospheric Research (NCAR) for about 10 years.</a:t>
            </a:r>
          </a:p>
          <a:p>
            <a:pPr marL="342900" indent="-342900">
              <a:buFont typeface="Arial"/>
              <a:buChar char="•"/>
            </a:pPr>
            <a:endParaRPr lang="en-US" sz="2400" dirty="0" smtClean="0">
              <a:latin typeface="Chalkboard"/>
              <a:cs typeface="Chalkboard"/>
            </a:endParaRPr>
          </a:p>
          <a:p>
            <a:pPr marL="342900" indent="-342900">
              <a:buFont typeface="Arial"/>
              <a:buChar char="•"/>
            </a:pPr>
            <a:r>
              <a:rPr lang="en-US" sz="2400" dirty="0" smtClean="0">
                <a:latin typeface="Chalkboard"/>
                <a:cs typeface="Chalkboard"/>
              </a:rPr>
              <a:t>I’ve been working with Jeff Anderson and the rest of the Data Assimilation Research Section at NCAR for about 10 years.</a:t>
            </a:r>
          </a:p>
          <a:p>
            <a:endParaRPr lang="en-US" dirty="0">
              <a:latin typeface="Chalkboard"/>
              <a:cs typeface="Chalkboard"/>
            </a:endParaRPr>
          </a:p>
        </p:txBody>
      </p:sp>
      <p:sp>
        <p:nvSpPr>
          <p:cNvPr id="6" name="TextBox 5"/>
          <p:cNvSpPr txBox="1"/>
          <p:nvPr/>
        </p:nvSpPr>
        <p:spPr>
          <a:xfrm>
            <a:off x="452924" y="1062334"/>
            <a:ext cx="8238153" cy="461665"/>
          </a:xfrm>
          <a:prstGeom prst="rect">
            <a:avLst/>
          </a:prstGeom>
          <a:noFill/>
        </p:spPr>
        <p:txBody>
          <a:bodyPr wrap="none" rtlCol="0">
            <a:spAutoFit/>
          </a:bodyPr>
          <a:lstStyle/>
          <a:p>
            <a:pPr algn="ctr"/>
            <a:r>
              <a:rPr lang="en-US" sz="2400" dirty="0" smtClean="0">
                <a:latin typeface="Chalkboard"/>
                <a:cs typeface="Chalkboard"/>
              </a:rPr>
              <a:t>Tim Hoar   </a:t>
            </a:r>
            <a:r>
              <a:rPr lang="en-US" sz="2400" dirty="0" smtClean="0">
                <a:latin typeface="Chalkboard"/>
                <a:cs typeface="Chalkboard"/>
                <a:hlinkClick r:id="rId2"/>
              </a:rPr>
              <a:t>thoar@ucar.edu</a:t>
            </a:r>
            <a:r>
              <a:rPr lang="en-US" sz="2400" dirty="0" smtClean="0">
                <a:latin typeface="Chalkboard"/>
                <a:cs typeface="Chalkboard"/>
              </a:rPr>
              <a:t>    </a:t>
            </a:r>
            <a:r>
              <a:rPr lang="en-US" sz="2400" dirty="0" err="1" smtClean="0">
                <a:latin typeface="Chalkboard"/>
                <a:cs typeface="Chalkboard"/>
              </a:rPr>
              <a:t>www.image.ucar.edu</a:t>
            </a:r>
            <a:r>
              <a:rPr lang="en-US" sz="2400" dirty="0" smtClean="0">
                <a:latin typeface="Chalkboard"/>
                <a:cs typeface="Chalkboard"/>
              </a:rPr>
              <a:t>/~</a:t>
            </a:r>
            <a:r>
              <a:rPr lang="en-US" sz="2400" dirty="0" err="1" smtClean="0">
                <a:latin typeface="Chalkboard"/>
                <a:cs typeface="Chalkboard"/>
              </a:rPr>
              <a:t>thoar</a:t>
            </a:r>
            <a:endParaRPr lang="en-US" sz="2400" dirty="0">
              <a:latin typeface="Chalkboard"/>
              <a:cs typeface="Chalkboard"/>
            </a:endParaRPr>
          </a:p>
        </p:txBody>
      </p:sp>
    </p:spTree>
    <p:extLst>
      <p:ext uri="{BB962C8B-B14F-4D97-AF65-F5344CB8AC3E}">
        <p14:creationId xmlns:p14="http://schemas.microsoft.com/office/powerpoint/2010/main" val="2426117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halkboard"/>
                <a:cs typeface="Chalkboard"/>
              </a:rPr>
              <a:t>But Really … I just love to fish!</a:t>
            </a:r>
            <a:endParaRPr lang="en-US" dirty="0">
              <a:latin typeface="Chalkboard"/>
              <a:cs typeface="Chalkboard"/>
            </a:endParaRPr>
          </a:p>
        </p:txBody>
      </p:sp>
      <p:sp>
        <p:nvSpPr>
          <p:cNvPr id="7" name="TextBox 6"/>
          <p:cNvSpPr txBox="1"/>
          <p:nvPr/>
        </p:nvSpPr>
        <p:spPr>
          <a:xfrm>
            <a:off x="-2573867" y="4758267"/>
            <a:ext cx="184666" cy="369332"/>
          </a:xfrm>
          <a:prstGeom prst="rect">
            <a:avLst/>
          </a:prstGeom>
          <a:noFill/>
        </p:spPr>
        <p:txBody>
          <a:bodyPr wrap="none" rtlCol="0">
            <a:spAutoFit/>
          </a:bodyPr>
          <a:lstStyle/>
          <a:p>
            <a:endParaRPr lang="en-US" dirty="0"/>
          </a:p>
        </p:txBody>
      </p:sp>
      <p:pic>
        <p:nvPicPr>
          <p:cNvPr id="2" name="Picture 1"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1502832"/>
            <a:ext cx="5963985" cy="4472989"/>
          </a:xfrm>
          <a:prstGeom prst="rect">
            <a:avLst/>
          </a:prstGeom>
        </p:spPr>
      </p:pic>
    </p:spTree>
    <p:extLst>
      <p:ext uri="{BB962C8B-B14F-4D97-AF65-F5344CB8AC3E}">
        <p14:creationId xmlns:p14="http://schemas.microsoft.com/office/powerpoint/2010/main" val="353563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halkboard"/>
                <a:cs typeface="Chalkboard"/>
              </a:rPr>
              <a:t>Who is the instructor?</a:t>
            </a:r>
          </a:p>
        </p:txBody>
      </p:sp>
      <p:sp>
        <p:nvSpPr>
          <p:cNvPr id="4" name="TextBox 3"/>
          <p:cNvSpPr txBox="1"/>
          <p:nvPr/>
        </p:nvSpPr>
        <p:spPr>
          <a:xfrm>
            <a:off x="491067" y="2899869"/>
            <a:ext cx="8297334" cy="3108544"/>
          </a:xfrm>
          <a:prstGeom prst="rect">
            <a:avLst/>
          </a:prstGeom>
          <a:noFill/>
        </p:spPr>
        <p:txBody>
          <a:bodyPr wrap="square" rtlCol="0">
            <a:spAutoFit/>
          </a:bodyPr>
          <a:lstStyle/>
          <a:p>
            <a:pPr marL="342900" indent="-342900">
              <a:buFont typeface="Arial"/>
              <a:buChar char="•"/>
            </a:pPr>
            <a:r>
              <a:rPr lang="en-US" sz="2800" dirty="0" smtClean="0"/>
              <a:t>I have been to all 7 continents.</a:t>
            </a:r>
          </a:p>
          <a:p>
            <a:pPr marL="342900" indent="-342900">
              <a:buFont typeface="Arial"/>
              <a:buChar char="•"/>
            </a:pPr>
            <a:endParaRPr lang="en-US" sz="2800" dirty="0" smtClean="0"/>
          </a:p>
          <a:p>
            <a:pPr marL="342900" indent="-342900">
              <a:buFont typeface="Arial"/>
              <a:buChar char="•"/>
            </a:pPr>
            <a:r>
              <a:rPr lang="en-US" sz="2800" dirty="0" smtClean="0"/>
              <a:t>I was the president of the UT Austin dart league. (as in the pub game, not the software)</a:t>
            </a:r>
          </a:p>
          <a:p>
            <a:pPr marL="342900" indent="-342900">
              <a:buFont typeface="Arial"/>
              <a:buChar char="•"/>
            </a:pPr>
            <a:endParaRPr lang="en-US" sz="2800" dirty="0" smtClean="0"/>
          </a:p>
          <a:p>
            <a:pPr marL="342900" indent="-342900">
              <a:buFont typeface="Arial"/>
              <a:buChar char="•"/>
            </a:pPr>
            <a:r>
              <a:rPr lang="en-US" sz="2800" dirty="0" smtClean="0"/>
              <a:t>I can lift a canoe over my head with one hand.</a:t>
            </a:r>
          </a:p>
          <a:p>
            <a:endParaRPr lang="en-US" sz="2800" dirty="0"/>
          </a:p>
        </p:txBody>
      </p:sp>
      <p:sp>
        <p:nvSpPr>
          <p:cNvPr id="7" name="TextBox 6"/>
          <p:cNvSpPr txBox="1"/>
          <p:nvPr/>
        </p:nvSpPr>
        <p:spPr>
          <a:xfrm>
            <a:off x="-2573867" y="4758267"/>
            <a:ext cx="184666" cy="369332"/>
          </a:xfrm>
          <a:prstGeom prst="rect">
            <a:avLst/>
          </a:prstGeom>
          <a:noFill/>
        </p:spPr>
        <p:txBody>
          <a:bodyPr wrap="none" rtlCol="0">
            <a:spAutoFit/>
          </a:bodyPr>
          <a:lstStyle/>
          <a:p>
            <a:endParaRPr lang="en-US" dirty="0"/>
          </a:p>
        </p:txBody>
      </p:sp>
      <p:sp>
        <p:nvSpPr>
          <p:cNvPr id="8" name="TextBox 7"/>
          <p:cNvSpPr txBox="1"/>
          <p:nvPr/>
        </p:nvSpPr>
        <p:spPr>
          <a:xfrm>
            <a:off x="1163210" y="986935"/>
            <a:ext cx="6817581" cy="584776"/>
          </a:xfrm>
          <a:prstGeom prst="rect">
            <a:avLst/>
          </a:prstGeom>
          <a:noFill/>
        </p:spPr>
        <p:txBody>
          <a:bodyPr wrap="none" rtlCol="0">
            <a:spAutoFit/>
          </a:bodyPr>
          <a:lstStyle/>
          <a:p>
            <a:r>
              <a:rPr lang="en-US" sz="3200" dirty="0" smtClean="0">
                <a:latin typeface="Chalkboard"/>
                <a:cs typeface="Chalkboard"/>
              </a:rPr>
              <a:t>Something to think about all day …</a:t>
            </a:r>
            <a:endParaRPr lang="en-US" sz="3200" dirty="0">
              <a:latin typeface="Chalkboard"/>
              <a:cs typeface="Chalkboard"/>
            </a:endParaRPr>
          </a:p>
        </p:txBody>
      </p:sp>
      <p:sp>
        <p:nvSpPr>
          <p:cNvPr id="9" name="TextBox 8"/>
          <p:cNvSpPr txBox="1"/>
          <p:nvPr/>
        </p:nvSpPr>
        <p:spPr>
          <a:xfrm>
            <a:off x="491067" y="2059857"/>
            <a:ext cx="3845550" cy="523220"/>
          </a:xfrm>
          <a:prstGeom prst="rect">
            <a:avLst/>
          </a:prstGeom>
          <a:noFill/>
        </p:spPr>
        <p:txBody>
          <a:bodyPr wrap="none" rtlCol="0">
            <a:spAutoFit/>
          </a:bodyPr>
          <a:lstStyle/>
          <a:p>
            <a:r>
              <a:rPr lang="en-US" sz="2800" dirty="0" smtClean="0">
                <a:latin typeface="Chalkboard"/>
                <a:cs typeface="Chalkboard"/>
              </a:rPr>
              <a:t>One statement is a lie.</a:t>
            </a:r>
            <a:endParaRPr lang="en-US" sz="2800" dirty="0">
              <a:latin typeface="Chalkboard"/>
              <a:cs typeface="Chalkboard"/>
            </a:endParaRPr>
          </a:p>
        </p:txBody>
      </p:sp>
      <p:sp>
        <p:nvSpPr>
          <p:cNvPr id="10" name="TextBox 9"/>
          <p:cNvSpPr txBox="1"/>
          <p:nvPr/>
        </p:nvSpPr>
        <p:spPr>
          <a:xfrm>
            <a:off x="3479330" y="6008413"/>
            <a:ext cx="2185341" cy="461665"/>
          </a:xfrm>
          <a:prstGeom prst="rect">
            <a:avLst/>
          </a:prstGeom>
          <a:noFill/>
        </p:spPr>
        <p:txBody>
          <a:bodyPr wrap="none" rtlCol="0">
            <a:spAutoFit/>
          </a:bodyPr>
          <a:lstStyle/>
          <a:p>
            <a:pPr algn="ctr"/>
            <a:r>
              <a:rPr lang="en-US" sz="2400" dirty="0" smtClean="0">
                <a:latin typeface="Chalkboard"/>
                <a:cs typeface="Chalkboard"/>
              </a:rPr>
              <a:t>Here is a hint:</a:t>
            </a:r>
            <a:endParaRPr lang="en-US" sz="2400" dirty="0">
              <a:latin typeface="Chalkboard"/>
              <a:cs typeface="Chalkboard"/>
            </a:endParaRPr>
          </a:p>
        </p:txBody>
      </p:sp>
    </p:spTree>
    <p:extLst>
      <p:ext uri="{BB962C8B-B14F-4D97-AF65-F5344CB8AC3E}">
        <p14:creationId xmlns:p14="http://schemas.microsoft.com/office/powerpoint/2010/main" val="166466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latin typeface="Chalkboard"/>
                <a:cs typeface="Chalkboard"/>
              </a:rPr>
              <a:t>It’s actually a very light canoe! (10kg)</a:t>
            </a:r>
            <a:endParaRPr lang="en-US" dirty="0">
              <a:latin typeface="Chalkboard"/>
              <a:cs typeface="Chalkboard"/>
            </a:endParaRPr>
          </a:p>
        </p:txBody>
      </p:sp>
      <p:pic>
        <p:nvPicPr>
          <p:cNvPr id="2" name="Picture 1" descr="P6140108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878" y="1313397"/>
            <a:ext cx="4244121" cy="4976272"/>
          </a:xfrm>
          <a:prstGeom prst="rect">
            <a:avLst/>
          </a:prstGeom>
        </p:spPr>
      </p:pic>
      <p:pic>
        <p:nvPicPr>
          <p:cNvPr id="4" name="Picture 3"/>
          <p:cNvPicPr>
            <a:picLocks noChangeAspect="1"/>
          </p:cNvPicPr>
          <p:nvPr/>
        </p:nvPicPr>
        <p:blipFill>
          <a:blip r:embed="rId4"/>
          <a:stretch>
            <a:fillRect/>
          </a:stretch>
        </p:blipFill>
        <p:spPr>
          <a:xfrm>
            <a:off x="684750" y="638425"/>
            <a:ext cx="2667968" cy="2000976"/>
          </a:xfrm>
          <a:prstGeom prst="rect">
            <a:avLst/>
          </a:prstGeom>
        </p:spPr>
      </p:pic>
      <p:pic>
        <p:nvPicPr>
          <p:cNvPr id="5" name="Picture 4"/>
          <p:cNvPicPr>
            <a:picLocks noChangeAspect="1"/>
          </p:cNvPicPr>
          <p:nvPr/>
        </p:nvPicPr>
        <p:blipFill rotWithShape="1">
          <a:blip r:embed="rId5"/>
          <a:srcRect l="20000" r="30000"/>
          <a:stretch/>
        </p:blipFill>
        <p:spPr>
          <a:xfrm>
            <a:off x="515146" y="3545873"/>
            <a:ext cx="2599130" cy="2924022"/>
          </a:xfrm>
          <a:prstGeom prst="rect">
            <a:avLst/>
          </a:prstGeom>
        </p:spPr>
      </p:pic>
      <p:pic>
        <p:nvPicPr>
          <p:cNvPr id="6" name="Picture 5"/>
          <p:cNvPicPr>
            <a:picLocks noChangeAspect="1"/>
          </p:cNvPicPr>
          <p:nvPr/>
        </p:nvPicPr>
        <p:blipFill rotWithShape="1">
          <a:blip r:embed="rId6"/>
          <a:srcRect t="13332" b="-13334"/>
          <a:stretch/>
        </p:blipFill>
        <p:spPr>
          <a:xfrm>
            <a:off x="5922719" y="772379"/>
            <a:ext cx="2887312" cy="5132999"/>
          </a:xfrm>
          <a:prstGeom prst="rect">
            <a:avLst/>
          </a:prstGeom>
        </p:spPr>
      </p:pic>
    </p:spTree>
    <p:extLst>
      <p:ext uri="{BB962C8B-B14F-4D97-AF65-F5344CB8AC3E}">
        <p14:creationId xmlns:p14="http://schemas.microsoft.com/office/powerpoint/2010/main" val="19510364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What to expect for today:</a:t>
            </a:r>
            <a:endParaRPr lang="en-US" dirty="0">
              <a:latin typeface="Chalkboard"/>
              <a:cs typeface="Chalkboard"/>
            </a:endParaRPr>
          </a:p>
        </p:txBody>
      </p:sp>
      <p:sp>
        <p:nvSpPr>
          <p:cNvPr id="3" name="TextBox 2"/>
          <p:cNvSpPr txBox="1"/>
          <p:nvPr/>
        </p:nvSpPr>
        <p:spPr>
          <a:xfrm>
            <a:off x="254001" y="999067"/>
            <a:ext cx="8551333" cy="4401205"/>
          </a:xfrm>
          <a:prstGeom prst="rect">
            <a:avLst/>
          </a:prstGeom>
          <a:noFill/>
        </p:spPr>
        <p:txBody>
          <a:bodyPr wrap="square" rtlCol="0">
            <a:spAutoFit/>
          </a:bodyPr>
          <a:lstStyle/>
          <a:p>
            <a:pPr marL="514350" indent="-514350">
              <a:buFont typeface="+mj-lt"/>
              <a:buAutoNum type="arabicPeriod"/>
            </a:pPr>
            <a:r>
              <a:rPr lang="en-US" sz="2800" dirty="0" smtClean="0">
                <a:latin typeface="Chalkboard"/>
                <a:cs typeface="Chalkboard"/>
              </a:rPr>
              <a:t>I want this to be a fun, engaging, informative, interactive day!</a:t>
            </a:r>
          </a:p>
          <a:p>
            <a:pPr marL="514350" indent="-514350">
              <a:buFont typeface="+mj-lt"/>
              <a:buAutoNum type="arabicPeriod"/>
            </a:pPr>
            <a:endParaRPr lang="en-US" sz="2800" dirty="0" smtClean="0">
              <a:latin typeface="Chalkboard"/>
              <a:cs typeface="Chalkboard"/>
            </a:endParaRPr>
          </a:p>
          <a:p>
            <a:pPr marL="514350" indent="-514350">
              <a:buFont typeface="+mj-lt"/>
              <a:buAutoNum type="arabicPeriod"/>
            </a:pPr>
            <a:r>
              <a:rPr lang="en-US" sz="2800" dirty="0" smtClean="0">
                <a:latin typeface="Chalkboard"/>
                <a:cs typeface="Chalkboard"/>
              </a:rPr>
              <a:t>I expect you to ASK QUESTIONS! </a:t>
            </a:r>
            <a:r>
              <a:rPr lang="en-US" sz="2800" b="1" i="1" dirty="0" smtClean="0">
                <a:latin typeface="Chalkboard"/>
                <a:cs typeface="Chalkboard"/>
              </a:rPr>
              <a:t>Please!    </a:t>
            </a:r>
            <a:r>
              <a:rPr lang="en-US" sz="2800" dirty="0" smtClean="0">
                <a:latin typeface="Chalkboard"/>
                <a:cs typeface="Chalkboard"/>
              </a:rPr>
              <a:t> I’ve heard everything I’m going to say!</a:t>
            </a:r>
          </a:p>
          <a:p>
            <a:pPr marL="514350" indent="-514350">
              <a:buFont typeface="+mj-lt"/>
              <a:buAutoNum type="arabicPeriod"/>
            </a:pPr>
            <a:endParaRPr lang="en-US" sz="2800" dirty="0" smtClean="0">
              <a:latin typeface="Chalkboard"/>
              <a:cs typeface="Chalkboard"/>
            </a:endParaRPr>
          </a:p>
          <a:p>
            <a:pPr marL="514350" indent="-514350">
              <a:buFont typeface="+mj-lt"/>
              <a:buAutoNum type="arabicPeriod"/>
            </a:pPr>
            <a:r>
              <a:rPr lang="en-US" sz="2800" dirty="0" smtClean="0">
                <a:latin typeface="Chalkboard"/>
                <a:cs typeface="Chalkboard"/>
              </a:rPr>
              <a:t>I </a:t>
            </a:r>
            <a:r>
              <a:rPr lang="en-US" sz="2800" b="1" i="1" dirty="0" smtClean="0">
                <a:latin typeface="Chalkboard"/>
                <a:cs typeface="Chalkboard"/>
              </a:rPr>
              <a:t>need you </a:t>
            </a:r>
            <a:r>
              <a:rPr lang="en-US" sz="2800" dirty="0" smtClean="0">
                <a:latin typeface="Chalkboard"/>
                <a:cs typeface="Chalkboard"/>
              </a:rPr>
              <a:t>to help guide the tutorial. This is an audience participation day. I am </a:t>
            </a:r>
            <a:r>
              <a:rPr lang="en-US" sz="2800" b="1" dirty="0" smtClean="0">
                <a:latin typeface="Chalkboard"/>
                <a:cs typeface="Chalkboard"/>
              </a:rPr>
              <a:t>not</a:t>
            </a:r>
            <a:r>
              <a:rPr lang="en-US" sz="2800" dirty="0" smtClean="0">
                <a:latin typeface="Chalkboard"/>
                <a:cs typeface="Chalkboard"/>
              </a:rPr>
              <a:t> going to be a talking head for 8 hours. That is most definitely </a:t>
            </a:r>
            <a:r>
              <a:rPr lang="en-US" sz="2800" i="1" dirty="0" smtClean="0">
                <a:latin typeface="Chalkboard"/>
                <a:cs typeface="Chalkboard"/>
              </a:rPr>
              <a:t>NOT ME</a:t>
            </a:r>
            <a:r>
              <a:rPr lang="en-US" sz="2800" dirty="0" smtClean="0">
                <a:latin typeface="Chalkboard"/>
                <a:cs typeface="Chalkboard"/>
              </a:rPr>
              <a:t>!</a:t>
            </a:r>
            <a:endParaRPr lang="en-US" sz="2800" dirty="0">
              <a:latin typeface="Chalkboard"/>
              <a:cs typeface="Chalkboard"/>
            </a:endParaRPr>
          </a:p>
        </p:txBody>
      </p:sp>
    </p:spTree>
    <p:extLst>
      <p:ext uri="{BB962C8B-B14F-4D97-AF65-F5344CB8AC3E}">
        <p14:creationId xmlns:p14="http://schemas.microsoft.com/office/powerpoint/2010/main" val="115311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Introductions:</a:t>
            </a:r>
            <a:endParaRPr lang="en-US" dirty="0">
              <a:latin typeface="Chalkboard"/>
              <a:cs typeface="Chalkboard"/>
            </a:endParaRPr>
          </a:p>
        </p:txBody>
      </p:sp>
      <p:sp>
        <p:nvSpPr>
          <p:cNvPr id="3" name="TextBox 2"/>
          <p:cNvSpPr txBox="1"/>
          <p:nvPr/>
        </p:nvSpPr>
        <p:spPr>
          <a:xfrm>
            <a:off x="533401" y="3081868"/>
            <a:ext cx="8077199" cy="2677656"/>
          </a:xfrm>
          <a:prstGeom prst="rect">
            <a:avLst/>
          </a:prstGeom>
          <a:noFill/>
        </p:spPr>
        <p:txBody>
          <a:bodyPr wrap="square" rtlCol="0">
            <a:spAutoFit/>
          </a:bodyPr>
          <a:lstStyle/>
          <a:p>
            <a:pPr marL="514350" indent="-514350">
              <a:buFont typeface="+mj-lt"/>
              <a:buAutoNum type="arabicPeriod"/>
            </a:pPr>
            <a:r>
              <a:rPr lang="en-US" sz="2800" dirty="0" smtClean="0">
                <a:latin typeface="Chalkboard"/>
                <a:cs typeface="Chalkboard"/>
              </a:rPr>
              <a:t>Tell us your name and where you’re from.</a:t>
            </a:r>
          </a:p>
          <a:p>
            <a:pPr marL="514350" indent="-514350">
              <a:buFont typeface="+mj-lt"/>
              <a:buAutoNum type="arabicPeriod"/>
            </a:pPr>
            <a:endParaRPr lang="en-US" sz="2800" dirty="0" smtClean="0">
              <a:latin typeface="Chalkboard"/>
              <a:cs typeface="Chalkboard"/>
            </a:endParaRPr>
          </a:p>
          <a:p>
            <a:pPr marL="514350" indent="-514350">
              <a:buFont typeface="+mj-lt"/>
              <a:buAutoNum type="arabicPeriod"/>
            </a:pPr>
            <a:r>
              <a:rPr lang="en-US" sz="2800" dirty="0" smtClean="0">
                <a:latin typeface="Chalkboard"/>
                <a:cs typeface="Chalkboard"/>
              </a:rPr>
              <a:t>What, if any, (land or hydrological) model you are most familiar with.</a:t>
            </a:r>
          </a:p>
          <a:p>
            <a:pPr marL="514350" indent="-514350">
              <a:buFont typeface="+mj-lt"/>
              <a:buAutoNum type="arabicPeriod"/>
            </a:pPr>
            <a:endParaRPr lang="en-US" sz="2800" dirty="0" smtClean="0">
              <a:latin typeface="Chalkboard"/>
              <a:cs typeface="Chalkboard"/>
            </a:endParaRPr>
          </a:p>
          <a:p>
            <a:pPr marL="514350" indent="-514350">
              <a:buFont typeface="+mj-lt"/>
              <a:buAutoNum type="arabicPeriod"/>
            </a:pPr>
            <a:r>
              <a:rPr lang="en-US" sz="2800" dirty="0" smtClean="0">
                <a:latin typeface="Chalkboard"/>
                <a:cs typeface="Chalkboard"/>
              </a:rPr>
              <a:t>What you hope to get out of this tutorial.</a:t>
            </a:r>
            <a:endParaRPr lang="en-US" sz="2800" dirty="0">
              <a:latin typeface="Chalkboard"/>
              <a:cs typeface="Chalkboard"/>
            </a:endParaRPr>
          </a:p>
        </p:txBody>
      </p:sp>
      <p:sp>
        <p:nvSpPr>
          <p:cNvPr id="4" name="TextBox 3"/>
          <p:cNvSpPr txBox="1"/>
          <p:nvPr/>
        </p:nvSpPr>
        <p:spPr>
          <a:xfrm>
            <a:off x="592667" y="882133"/>
            <a:ext cx="7958666" cy="1384995"/>
          </a:xfrm>
          <a:prstGeom prst="rect">
            <a:avLst/>
          </a:prstGeom>
          <a:noFill/>
        </p:spPr>
        <p:txBody>
          <a:bodyPr wrap="square" rtlCol="0">
            <a:spAutoFit/>
          </a:bodyPr>
          <a:lstStyle/>
          <a:p>
            <a:pPr algn="ctr"/>
            <a:r>
              <a:rPr lang="en-US" sz="2800" dirty="0" smtClean="0">
                <a:latin typeface="Chalkboard"/>
                <a:cs typeface="Chalkboard"/>
              </a:rPr>
              <a:t>Yes, we are going to go around the room and introduce ourselves. As you introduce yourself, please:</a:t>
            </a:r>
            <a:endParaRPr lang="en-US" sz="2800" dirty="0">
              <a:latin typeface="Chalkboard"/>
              <a:cs typeface="Chalkboard"/>
            </a:endParaRPr>
          </a:p>
        </p:txBody>
      </p:sp>
    </p:spTree>
    <p:extLst>
      <p:ext uri="{BB962C8B-B14F-4D97-AF65-F5344CB8AC3E}">
        <p14:creationId xmlns:p14="http://schemas.microsoft.com/office/powerpoint/2010/main" val="421300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ea typeface="ＭＳ Ｐゴシック" charset="0"/>
                <a:cs typeface="Chalkboard"/>
              </a:rPr>
              <a:t>DART “home page</a:t>
            </a:r>
            <a:r>
              <a:rPr lang="en-US" dirty="0" smtClean="0">
                <a:latin typeface="Chalkboard"/>
                <a:ea typeface="ＭＳ Ｐゴシック" charset="0"/>
                <a:cs typeface="Chalkboard"/>
              </a:rPr>
              <a:t>”</a:t>
            </a:r>
            <a:r>
              <a:rPr lang="en-US" dirty="0" smtClean="0">
                <a:latin typeface="Chalkboard"/>
                <a:cs typeface="Chalkboard"/>
              </a:rPr>
              <a:t>:</a:t>
            </a:r>
            <a:endParaRPr lang="en-US" dirty="0">
              <a:latin typeface="Chalkboard"/>
              <a:cs typeface="Chalkboard"/>
            </a:endParaRPr>
          </a:p>
        </p:txBody>
      </p:sp>
      <p:sp>
        <p:nvSpPr>
          <p:cNvPr id="5" name="TextBox 2"/>
          <p:cNvSpPr txBox="1">
            <a:spLocks noChangeArrowheads="1"/>
          </p:cNvSpPr>
          <p:nvPr/>
        </p:nvSpPr>
        <p:spPr bwMode="auto">
          <a:xfrm>
            <a:off x="1028700" y="2106612"/>
            <a:ext cx="7086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r>
              <a:rPr lang="en-US" sz="2800" dirty="0" smtClean="0">
                <a:latin typeface="Chalkboard"/>
                <a:cs typeface="Chalkboard"/>
              </a:rPr>
              <a:t>The most useful (to me) pull-down menus:</a:t>
            </a:r>
          </a:p>
          <a:p>
            <a:pPr marL="0" indent="0">
              <a:defRPr/>
            </a:pPr>
            <a:endParaRPr lang="en-US" sz="2800" dirty="0">
              <a:latin typeface="Chalkboard"/>
              <a:cs typeface="Chalkboard"/>
            </a:endParaRPr>
          </a:p>
          <a:p>
            <a:pPr>
              <a:spcAft>
                <a:spcPts val="600"/>
              </a:spcAft>
              <a:buFont typeface="Arial" charset="0"/>
              <a:buChar char="•"/>
              <a:defRPr/>
            </a:pPr>
            <a:r>
              <a:rPr lang="en-US" sz="2800" dirty="0" smtClean="0">
                <a:latin typeface="Chalkboard"/>
                <a:cs typeface="Chalkboard"/>
              </a:rPr>
              <a:t>Getting Started</a:t>
            </a:r>
          </a:p>
          <a:p>
            <a:pPr>
              <a:spcAft>
                <a:spcPts val="600"/>
              </a:spcAft>
              <a:buFont typeface="Arial" charset="0"/>
              <a:buChar char="•"/>
              <a:defRPr/>
            </a:pPr>
            <a:r>
              <a:rPr lang="en-US" sz="2800" dirty="0" smtClean="0">
                <a:latin typeface="Chalkboard"/>
                <a:cs typeface="Chalkboard"/>
              </a:rPr>
              <a:t>Documentation</a:t>
            </a:r>
          </a:p>
          <a:p>
            <a:pPr>
              <a:spcAft>
                <a:spcPts val="600"/>
              </a:spcAft>
              <a:buFont typeface="Arial" charset="0"/>
              <a:buChar char="•"/>
              <a:defRPr/>
            </a:pPr>
            <a:r>
              <a:rPr lang="en-US" sz="2800" dirty="0" smtClean="0">
                <a:latin typeface="Chalkboard"/>
                <a:cs typeface="Chalkboard"/>
              </a:rPr>
              <a:t>Diagnostics</a:t>
            </a:r>
          </a:p>
          <a:p>
            <a:pPr>
              <a:spcAft>
                <a:spcPts val="600"/>
              </a:spcAft>
              <a:buFont typeface="Arial" charset="0"/>
              <a:buChar char="•"/>
              <a:defRPr/>
            </a:pPr>
            <a:r>
              <a:rPr lang="en-US" sz="2800" dirty="0" smtClean="0">
                <a:latin typeface="Chalkboard"/>
                <a:cs typeface="Chalkboard"/>
              </a:rPr>
              <a:t>Miscellany: Platform-specific Notes</a:t>
            </a: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p:txBody>
      </p:sp>
      <p:sp>
        <p:nvSpPr>
          <p:cNvPr id="7" name="TextBox 2"/>
          <p:cNvSpPr txBox="1">
            <a:spLocks noChangeArrowheads="1"/>
          </p:cNvSpPr>
          <p:nvPr/>
        </p:nvSpPr>
        <p:spPr bwMode="auto">
          <a:xfrm>
            <a:off x="750888" y="1049337"/>
            <a:ext cx="7699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latin typeface="Chalkboard" charset="0"/>
                <a:cs typeface="Chalkboard" charset="0"/>
                <a:hlinkClick r:id="rId2"/>
              </a:rPr>
              <a:t>http://www.image.ucar.edu/DAReS/DART</a:t>
            </a:r>
            <a:endParaRPr lang="en-US" sz="3200" dirty="0">
              <a:latin typeface="Chalkboard" charset="0"/>
              <a:cs typeface="Chalkboard" charset="0"/>
            </a:endParaRPr>
          </a:p>
        </p:txBody>
      </p:sp>
      <p:sp>
        <p:nvSpPr>
          <p:cNvPr id="8" name="Slide Number Placeholder 5"/>
          <p:cNvSpPr txBox="1">
            <a:spLocks/>
          </p:cNvSpPr>
          <p:nvPr/>
        </p:nvSpPr>
        <p:spPr bwMode="auto">
          <a:xfrm>
            <a:off x="3505200" y="67310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898989"/>
                </a:solidFill>
              </a:rPr>
              <a:t>CAHMDA-V July 2012 pg </a:t>
            </a:r>
            <a:fld id="{4E54C831-94F7-3B45-96CA-B26BEA02F4C0}" type="slidenum">
              <a:rPr lang="en-US" sz="1200">
                <a:solidFill>
                  <a:srgbClr val="898989"/>
                </a:solidFill>
              </a:rPr>
              <a:pPr algn="ctr"/>
              <a:t>8</a:t>
            </a:fld>
            <a:endParaRPr lang="en-US" sz="1200">
              <a:solidFill>
                <a:srgbClr val="898989"/>
              </a:solidFill>
            </a:endParaRPr>
          </a:p>
        </p:txBody>
      </p:sp>
      <p:sp>
        <p:nvSpPr>
          <p:cNvPr id="9" name="TextBox 2"/>
          <p:cNvSpPr txBox="1">
            <a:spLocks noChangeArrowheads="1"/>
          </p:cNvSpPr>
          <p:nvPr/>
        </p:nvSpPr>
        <p:spPr bwMode="auto">
          <a:xfrm>
            <a:off x="228600" y="5172869"/>
            <a:ext cx="861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Overview article of DART:</a:t>
            </a:r>
          </a:p>
          <a:p>
            <a:endParaRPr lang="en-US" sz="800" dirty="0"/>
          </a:p>
          <a:p>
            <a:r>
              <a:rPr lang="en-US" sz="1800" dirty="0"/>
              <a:t>Anderson, Jeffrey, T. Hoar, K. Raeder, H. Liu, N. Collins, R. Torn, A. Arellano, 2009: The Data Assimilation Research </a:t>
            </a:r>
            <a:r>
              <a:rPr lang="en-US" sz="1800" dirty="0" err="1"/>
              <a:t>Testbed</a:t>
            </a:r>
            <a:r>
              <a:rPr lang="en-US" sz="1800" dirty="0"/>
              <a:t>: A Community Facility.</a:t>
            </a:r>
          </a:p>
          <a:p>
            <a:r>
              <a:rPr lang="en-US" sz="1800" i="1" dirty="0"/>
              <a:t>Bull. Amer. Meteor. Soc.</a:t>
            </a:r>
            <a:r>
              <a:rPr lang="en-US" sz="1800" dirty="0"/>
              <a:t>, </a:t>
            </a:r>
            <a:r>
              <a:rPr lang="en-US" sz="1800" b="1" dirty="0"/>
              <a:t>90</a:t>
            </a:r>
            <a:r>
              <a:rPr lang="en-US" sz="1800" dirty="0"/>
              <a:t>, 1283–1296. </a:t>
            </a:r>
            <a:r>
              <a:rPr lang="en-US" sz="1800" dirty="0">
                <a:hlinkClick r:id="rId3"/>
              </a:rPr>
              <a:t>d</a:t>
            </a:r>
            <a:r>
              <a:rPr lang="fr-FR" sz="1800" dirty="0">
                <a:hlinkClick r:id="rId3"/>
              </a:rPr>
              <a:t>oi:10.1175/2009BAMS2618.1</a:t>
            </a:r>
            <a:endParaRPr lang="en-US" sz="1800" dirty="0"/>
          </a:p>
        </p:txBody>
      </p:sp>
    </p:spTree>
    <p:extLst>
      <p:ext uri="{BB962C8B-B14F-4D97-AF65-F5344CB8AC3E}">
        <p14:creationId xmlns:p14="http://schemas.microsoft.com/office/powerpoint/2010/main" val="1944876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a:t>
            </a:r>
            <a:r>
              <a:rPr lang="en-US" dirty="0" smtClean="0"/>
              <a:t>Research </a:t>
            </a:r>
            <a:r>
              <a:rPr lang="en-US" dirty="0"/>
              <a:t>using </a:t>
            </a:r>
            <a:r>
              <a:rPr lang="en-US" dirty="0" smtClean="0"/>
              <a:t>DART &amp; land models</a:t>
            </a:r>
            <a:endParaRPr lang="en-US" dirty="0"/>
          </a:p>
        </p:txBody>
      </p:sp>
      <p:grpSp>
        <p:nvGrpSpPr>
          <p:cNvPr id="3" name="Group 2"/>
          <p:cNvGrpSpPr/>
          <p:nvPr/>
        </p:nvGrpSpPr>
        <p:grpSpPr>
          <a:xfrm>
            <a:off x="1609738" y="790738"/>
            <a:ext cx="5871682" cy="5737225"/>
            <a:chOff x="1501310" y="546100"/>
            <a:chExt cx="6043597" cy="5792788"/>
          </a:xfrm>
        </p:grpSpPr>
        <p:sp>
          <p:nvSpPr>
            <p:cNvPr id="4" name="Donut 3"/>
            <p:cNvSpPr/>
            <p:nvPr/>
          </p:nvSpPr>
          <p:spPr>
            <a:xfrm>
              <a:off x="1501310" y="546100"/>
              <a:ext cx="6043597" cy="5792788"/>
            </a:xfrm>
            <a:prstGeom prst="donut">
              <a:avLst>
                <a:gd name="adj" fmla="val 8260"/>
              </a:avLst>
            </a:prstGeom>
            <a:ln/>
          </p:spPr>
          <p:style>
            <a:lnRef idx="1">
              <a:schemeClr val="accent5"/>
            </a:lnRef>
            <a:fillRef idx="2">
              <a:schemeClr val="accent5"/>
            </a:fillRef>
            <a:effectRef idx="1">
              <a:schemeClr val="accent5"/>
            </a:effectRef>
            <a:fontRef idx="minor">
              <a:schemeClr val="dk1"/>
            </a:fontRef>
          </p:style>
        </p:sp>
        <p:sp>
          <p:nvSpPr>
            <p:cNvPr id="5" name="TextBox 70"/>
            <p:cNvSpPr txBox="1">
              <a:spLocks noChangeArrowheads="1"/>
            </p:cNvSpPr>
            <p:nvPr/>
          </p:nvSpPr>
          <p:spPr bwMode="auto">
            <a:xfrm>
              <a:off x="3937620" y="593472"/>
              <a:ext cx="1194600" cy="403985"/>
            </a:xfrm>
            <a:prstGeom prst="rect">
              <a:avLst/>
            </a:prstGeom>
            <a:noFill/>
            <a:ln w="9525">
              <a:noFill/>
              <a:miter lim="800000"/>
              <a:headEnd/>
              <a:tailEnd/>
            </a:ln>
          </p:spPr>
          <p:txBody>
            <a:bodyPr wrap="none">
              <a:prstTxWarp prst="textNoShape">
                <a:avLst/>
              </a:prstTxWarp>
              <a:spAutoFit/>
            </a:bodyPr>
            <a:lstStyle/>
            <a:p>
              <a:r>
                <a:rPr lang="en-US" sz="2000" dirty="0" smtClean="0">
                  <a:solidFill>
                    <a:prstClr val="black"/>
                  </a:solidFill>
                  <a:latin typeface="Calibri"/>
                </a:rPr>
                <a:t>COUPLER</a:t>
              </a:r>
              <a:endParaRPr lang="en-US" sz="2000" dirty="0">
                <a:solidFill>
                  <a:prstClr val="black"/>
                </a:solidFill>
                <a:latin typeface="Calibri"/>
              </a:endParaRPr>
            </a:p>
          </p:txBody>
        </p:sp>
      </p:grpSp>
      <p:sp>
        <p:nvSpPr>
          <p:cNvPr id="6" name="Rectangle 5"/>
          <p:cNvSpPr/>
          <p:nvPr/>
        </p:nvSpPr>
        <p:spPr>
          <a:xfrm>
            <a:off x="4250045" y="1551596"/>
            <a:ext cx="808188" cy="723245"/>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7" name="Rectangle 6"/>
          <p:cNvSpPr/>
          <p:nvPr/>
        </p:nvSpPr>
        <p:spPr>
          <a:xfrm>
            <a:off x="4166758" y="1597193"/>
            <a:ext cx="808188" cy="7248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8" name="Rectangle 7"/>
          <p:cNvSpPr/>
          <p:nvPr/>
        </p:nvSpPr>
        <p:spPr>
          <a:xfrm>
            <a:off x="4059048" y="1644361"/>
            <a:ext cx="808188" cy="723245"/>
          </a:xfrm>
          <a:prstGeom prst="rect">
            <a:avLst/>
          </a:prstGeom>
          <a:gradFill>
            <a:gsLst>
              <a:gs pos="0">
                <a:schemeClr val="accent4">
                  <a:tint val="100000"/>
                  <a:shade val="100000"/>
                  <a:satMod val="13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9" name="TextBox 50"/>
          <p:cNvSpPr txBox="1">
            <a:spLocks noChangeArrowheads="1"/>
          </p:cNvSpPr>
          <p:nvPr/>
        </p:nvSpPr>
        <p:spPr bwMode="auto">
          <a:xfrm>
            <a:off x="4062344" y="1773932"/>
            <a:ext cx="840860"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black"/>
                </a:solidFill>
                <a:latin typeface="Calibri"/>
              </a:rPr>
              <a:t>CAM</a:t>
            </a:r>
            <a:endParaRPr lang="en-US" sz="2400" dirty="0">
              <a:solidFill>
                <a:prstClr val="black"/>
              </a:solidFill>
              <a:latin typeface="Calibri"/>
            </a:endParaRPr>
          </a:p>
        </p:txBody>
      </p:sp>
      <p:cxnSp>
        <p:nvCxnSpPr>
          <p:cNvPr id="10" name="Straight Arrow Connector 9"/>
          <p:cNvCxnSpPr/>
          <p:nvPr/>
        </p:nvCxnSpPr>
        <p:spPr>
          <a:xfrm rot="5400000">
            <a:off x="4279628" y="1415609"/>
            <a:ext cx="213829" cy="1542"/>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4604395" y="1405390"/>
            <a:ext cx="202823" cy="154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rot="2081156">
            <a:off x="3088374" y="4746288"/>
            <a:ext cx="893017" cy="748401"/>
            <a:chOff x="3978249" y="4329623"/>
            <a:chExt cx="893017" cy="748401"/>
          </a:xfrm>
        </p:grpSpPr>
        <p:sp>
          <p:nvSpPr>
            <p:cNvPr id="13" name="Rectangle 12"/>
            <p:cNvSpPr/>
            <p:nvPr/>
          </p:nvSpPr>
          <p:spPr>
            <a:xfrm rot="10800000">
              <a:off x="3978249" y="4414525"/>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4" name="Rectangle 13"/>
            <p:cNvSpPr/>
            <p:nvPr/>
          </p:nvSpPr>
          <p:spPr>
            <a:xfrm rot="10800000">
              <a:off x="4053824" y="4372073"/>
              <a:ext cx="741866"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5" name="Rectangle 14"/>
            <p:cNvSpPr/>
            <p:nvPr/>
          </p:nvSpPr>
          <p:spPr>
            <a:xfrm rot="10800000">
              <a:off x="4130941" y="4329623"/>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6" name="TextBox 95"/>
            <p:cNvSpPr txBox="1">
              <a:spLocks noChangeArrowheads="1"/>
            </p:cNvSpPr>
            <p:nvPr/>
          </p:nvSpPr>
          <p:spPr bwMode="auto">
            <a:xfrm rot="19706518">
              <a:off x="4077115" y="4422082"/>
              <a:ext cx="763590"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black"/>
                  </a:solidFill>
                  <a:latin typeface="Calibri"/>
                </a:rPr>
                <a:t>ROF</a:t>
              </a:r>
              <a:endParaRPr lang="en-US" dirty="0" smtClean="0">
                <a:solidFill>
                  <a:prstClr val="black"/>
                </a:solidFill>
                <a:latin typeface="Calibri"/>
              </a:endParaRPr>
            </a:p>
          </p:txBody>
        </p:sp>
      </p:grpSp>
      <p:grpSp>
        <p:nvGrpSpPr>
          <p:cNvPr id="17" name="Group 16"/>
          <p:cNvGrpSpPr/>
          <p:nvPr/>
        </p:nvGrpSpPr>
        <p:grpSpPr>
          <a:xfrm rot="8744348">
            <a:off x="5682149" y="5461150"/>
            <a:ext cx="231353" cy="201251"/>
            <a:chOff x="4379913" y="4878388"/>
            <a:chExt cx="301625" cy="203200"/>
          </a:xfrm>
        </p:grpSpPr>
        <p:cxnSp>
          <p:nvCxnSpPr>
            <p:cNvPr id="18" name="Straight Arrow Connector 17"/>
            <p:cNvCxnSpPr/>
            <p:nvPr/>
          </p:nvCxnSpPr>
          <p:spPr>
            <a:xfrm rot="16200000">
              <a:off x="4581525" y="4976813"/>
              <a:ext cx="198437" cy="1588"/>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flipV="1">
              <a:off x="4287044" y="4987132"/>
              <a:ext cx="187325" cy="158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TextBox 51"/>
          <p:cNvSpPr txBox="1">
            <a:spLocks noChangeArrowheads="1"/>
          </p:cNvSpPr>
          <p:nvPr/>
        </p:nvSpPr>
        <p:spPr bwMode="auto">
          <a:xfrm>
            <a:off x="3973072" y="3400352"/>
            <a:ext cx="957596"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white"/>
                </a:solidFill>
                <a:latin typeface="Calibri"/>
              </a:rPr>
              <a:t>DART</a:t>
            </a:r>
            <a:endParaRPr lang="en-US" sz="2400" dirty="0">
              <a:solidFill>
                <a:prstClr val="white"/>
              </a:solidFill>
              <a:latin typeface="Calibri"/>
            </a:endParaRPr>
          </a:p>
        </p:txBody>
      </p:sp>
      <p:grpSp>
        <p:nvGrpSpPr>
          <p:cNvPr id="21" name="Group 20"/>
          <p:cNvGrpSpPr/>
          <p:nvPr/>
        </p:nvGrpSpPr>
        <p:grpSpPr>
          <a:xfrm rot="20729955">
            <a:off x="5732744" y="2758048"/>
            <a:ext cx="832503" cy="965101"/>
            <a:chOff x="5767042" y="2928962"/>
            <a:chExt cx="832503" cy="965101"/>
          </a:xfrm>
        </p:grpSpPr>
        <p:sp>
          <p:nvSpPr>
            <p:cNvPr id="22" name="Rectangle 21"/>
            <p:cNvSpPr/>
            <p:nvPr/>
          </p:nvSpPr>
          <p:spPr>
            <a:xfrm rot="5400000" flipH="1">
              <a:off x="5821183" y="2987050"/>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3" name="Rectangle 22"/>
            <p:cNvSpPr/>
            <p:nvPr/>
          </p:nvSpPr>
          <p:spPr>
            <a:xfrm rot="5400000" flipH="1">
              <a:off x="5769991" y="3053837"/>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4" name="Rectangle 23"/>
            <p:cNvSpPr/>
            <p:nvPr/>
          </p:nvSpPr>
          <p:spPr>
            <a:xfrm rot="5400000" flipH="1">
              <a:off x="5708939" y="3114145"/>
              <a:ext cx="838021" cy="721816"/>
            </a:xfrm>
            <a:prstGeom prst="rect">
              <a:avLst/>
            </a:prstGeom>
            <a:gradFill>
              <a:gsLst>
                <a:gs pos="0">
                  <a:schemeClr val="accent1"/>
                </a:gs>
                <a:gs pos="100000">
                  <a:schemeClr val="accent1">
                    <a:tint val="50000"/>
                    <a:shade val="100000"/>
                    <a:satMod val="350000"/>
                  </a:schemeClr>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5" name="TextBox 114"/>
            <p:cNvSpPr txBox="1">
              <a:spLocks noChangeArrowheads="1"/>
            </p:cNvSpPr>
            <p:nvPr/>
          </p:nvSpPr>
          <p:spPr bwMode="auto">
            <a:xfrm rot="870045" flipH="1">
              <a:off x="5774009" y="3218902"/>
              <a:ext cx="748916"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black"/>
                  </a:solidFill>
                  <a:latin typeface="Calibri"/>
                </a:rPr>
                <a:t>POP</a:t>
              </a:r>
              <a:endParaRPr lang="en-US" dirty="0">
                <a:solidFill>
                  <a:prstClr val="black"/>
                </a:solidFill>
                <a:latin typeface="Calibri"/>
              </a:endParaRPr>
            </a:p>
          </p:txBody>
        </p:sp>
      </p:grpSp>
      <p:grpSp>
        <p:nvGrpSpPr>
          <p:cNvPr id="26" name="Group 25"/>
          <p:cNvGrpSpPr/>
          <p:nvPr/>
        </p:nvGrpSpPr>
        <p:grpSpPr>
          <a:xfrm rot="20812388">
            <a:off x="6610410" y="2912729"/>
            <a:ext cx="219013" cy="331750"/>
            <a:chOff x="6622384" y="3272469"/>
            <a:chExt cx="219013" cy="331750"/>
          </a:xfrm>
        </p:grpSpPr>
        <p:cxnSp>
          <p:nvCxnSpPr>
            <p:cNvPr id="27" name="Straight Arrow Connector 26"/>
            <p:cNvCxnSpPr/>
            <p:nvPr/>
          </p:nvCxnSpPr>
          <p:spPr>
            <a:xfrm flipH="1">
              <a:off x="6622384" y="3602647"/>
              <a:ext cx="212843"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639351" y="3272469"/>
              <a:ext cx="202046"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rot="3382726">
            <a:off x="5081735" y="4627350"/>
            <a:ext cx="840563" cy="973457"/>
            <a:chOff x="5321727" y="4349311"/>
            <a:chExt cx="840563" cy="973457"/>
          </a:xfrm>
        </p:grpSpPr>
        <p:grpSp>
          <p:nvGrpSpPr>
            <p:cNvPr id="30" name="Group 29"/>
            <p:cNvGrpSpPr/>
            <p:nvPr/>
          </p:nvGrpSpPr>
          <p:grpSpPr>
            <a:xfrm>
              <a:off x="5390824" y="4349311"/>
              <a:ext cx="771466" cy="903236"/>
              <a:chOff x="5390824" y="4349311"/>
              <a:chExt cx="771466" cy="903236"/>
            </a:xfrm>
          </p:grpSpPr>
          <p:sp>
            <p:nvSpPr>
              <p:cNvPr id="32" name="Rectangle 31"/>
              <p:cNvSpPr/>
              <p:nvPr/>
            </p:nvSpPr>
            <p:spPr>
              <a:xfrm rot="5400000" flipH="1">
                <a:off x="5383928" y="4407399"/>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3" name="Rectangle 32"/>
              <p:cNvSpPr/>
              <p:nvPr/>
            </p:nvSpPr>
            <p:spPr>
              <a:xfrm rot="5400000" flipH="1">
                <a:off x="5332736" y="4474186"/>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31" name="Rectangle 30"/>
            <p:cNvSpPr/>
            <p:nvPr/>
          </p:nvSpPr>
          <p:spPr>
            <a:xfrm rot="5400000" flipH="1">
              <a:off x="5263624" y="4542850"/>
              <a:ext cx="838021" cy="721816"/>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34" name="TextBox 114"/>
          <p:cNvSpPr txBox="1">
            <a:spLocks noChangeArrowheads="1"/>
          </p:cNvSpPr>
          <p:nvPr/>
        </p:nvSpPr>
        <p:spPr bwMode="auto">
          <a:xfrm flipH="1">
            <a:off x="5018457" y="4862354"/>
            <a:ext cx="799555"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black"/>
                </a:solidFill>
                <a:latin typeface="Calibri"/>
              </a:rPr>
              <a:t>CICE</a:t>
            </a:r>
            <a:endParaRPr lang="en-US" dirty="0">
              <a:solidFill>
                <a:prstClr val="black"/>
              </a:solidFill>
              <a:latin typeface="Calibri"/>
            </a:endParaRPr>
          </a:p>
        </p:txBody>
      </p:sp>
      <p:grpSp>
        <p:nvGrpSpPr>
          <p:cNvPr id="35" name="Group 34"/>
          <p:cNvGrpSpPr/>
          <p:nvPr/>
        </p:nvGrpSpPr>
        <p:grpSpPr>
          <a:xfrm rot="975234">
            <a:off x="2186565" y="2916699"/>
            <a:ext cx="219013" cy="331750"/>
            <a:chOff x="2024101" y="3494039"/>
            <a:chExt cx="219013" cy="331750"/>
          </a:xfrm>
        </p:grpSpPr>
        <p:cxnSp>
          <p:nvCxnSpPr>
            <p:cNvPr id="36" name="Straight Arrow Connector 35"/>
            <p:cNvCxnSpPr/>
            <p:nvPr/>
          </p:nvCxnSpPr>
          <p:spPr>
            <a:xfrm flipH="1">
              <a:off x="2024101" y="3824217"/>
              <a:ext cx="212843"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041068" y="3494039"/>
              <a:ext cx="202046"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rot="1100742">
            <a:off x="2426523" y="2726794"/>
            <a:ext cx="824551" cy="1009399"/>
            <a:chOff x="2249284" y="3109537"/>
            <a:chExt cx="824551" cy="1009399"/>
          </a:xfrm>
        </p:grpSpPr>
        <p:sp>
          <p:nvSpPr>
            <p:cNvPr id="39" name="Rectangle 38"/>
            <p:cNvSpPr/>
            <p:nvPr/>
          </p:nvSpPr>
          <p:spPr>
            <a:xfrm rot="16200000">
              <a:off x="2191967" y="3166854"/>
              <a:ext cx="836449" cy="721816"/>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0" name="Rectangle 39"/>
            <p:cNvSpPr/>
            <p:nvPr/>
          </p:nvSpPr>
          <p:spPr>
            <a:xfrm rot="16200000">
              <a:off x="2237466" y="3254100"/>
              <a:ext cx="836449"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1" name="Rectangle 40"/>
            <p:cNvSpPr/>
            <p:nvPr/>
          </p:nvSpPr>
          <p:spPr>
            <a:xfrm rot="16200000">
              <a:off x="2282950" y="3339789"/>
              <a:ext cx="838021"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2" name="TextBox 29"/>
            <p:cNvSpPr txBox="1">
              <a:spLocks noChangeArrowheads="1"/>
            </p:cNvSpPr>
            <p:nvPr/>
          </p:nvSpPr>
          <p:spPr bwMode="auto">
            <a:xfrm rot="20357757">
              <a:off x="2298198" y="3420752"/>
              <a:ext cx="775637"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prstClr val="black"/>
                  </a:solidFill>
                  <a:latin typeface="Calibri"/>
                </a:rPr>
                <a:t>CLM</a:t>
              </a:r>
              <a:endParaRPr lang="en-US" dirty="0">
                <a:solidFill>
                  <a:prstClr val="black"/>
                </a:solidFill>
                <a:latin typeface="Calibri"/>
              </a:endParaRPr>
            </a:p>
          </p:txBody>
        </p:sp>
      </p:grpSp>
      <p:grpSp>
        <p:nvGrpSpPr>
          <p:cNvPr id="43" name="Group 42"/>
          <p:cNvGrpSpPr/>
          <p:nvPr/>
        </p:nvGrpSpPr>
        <p:grpSpPr>
          <a:xfrm rot="12756291">
            <a:off x="3110070" y="5438554"/>
            <a:ext cx="231353" cy="201251"/>
            <a:chOff x="4379913" y="4878388"/>
            <a:chExt cx="301625" cy="203200"/>
          </a:xfrm>
        </p:grpSpPr>
        <p:cxnSp>
          <p:nvCxnSpPr>
            <p:cNvPr id="44" name="Straight Arrow Connector 43"/>
            <p:cNvCxnSpPr/>
            <p:nvPr/>
          </p:nvCxnSpPr>
          <p:spPr>
            <a:xfrm rot="16200000">
              <a:off x="4581525" y="4976813"/>
              <a:ext cx="198437"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H="1" flipV="1">
              <a:off x="4287044" y="4987132"/>
              <a:ext cx="187325" cy="1587"/>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63245" y="668992"/>
            <a:ext cx="2793149" cy="1200328"/>
          </a:xfrm>
          <a:prstGeom prst="rect">
            <a:avLst/>
          </a:prstGeom>
        </p:spPr>
        <p:txBody>
          <a:bodyPr wrap="square">
            <a:spAutoFit/>
          </a:bodyPr>
          <a:lstStyle/>
          <a:p>
            <a:r>
              <a:rPr lang="en-US" sz="2400" dirty="0" smtClean="0">
                <a:solidFill>
                  <a:prstClr val="black"/>
                </a:solidFill>
                <a:latin typeface="Calibri"/>
              </a:rPr>
              <a:t>DART Multiple Component Data Assimilation</a:t>
            </a:r>
            <a:endParaRPr lang="en-US" sz="2400" dirty="0">
              <a:solidFill>
                <a:prstClr val="black"/>
              </a:solidFill>
              <a:latin typeface="Calibri"/>
            </a:endParaRPr>
          </a:p>
        </p:txBody>
      </p:sp>
      <p:sp>
        <p:nvSpPr>
          <p:cNvPr id="47" name="Rectangle 46"/>
          <p:cNvSpPr/>
          <p:nvPr/>
        </p:nvSpPr>
        <p:spPr>
          <a:xfrm>
            <a:off x="6690862" y="665097"/>
            <a:ext cx="2453137" cy="1631216"/>
          </a:xfrm>
          <a:prstGeom prst="rect">
            <a:avLst/>
          </a:prstGeom>
        </p:spPr>
        <p:txBody>
          <a:bodyPr wrap="square">
            <a:spAutoFit/>
          </a:bodyPr>
          <a:lstStyle/>
          <a:p>
            <a:pPr algn="r"/>
            <a:r>
              <a:rPr lang="en-US" sz="2000" dirty="0" smtClean="0">
                <a:solidFill>
                  <a:prstClr val="black"/>
                </a:solidFill>
                <a:latin typeface="Calibri"/>
              </a:rPr>
              <a:t>Started with CCSM4 </a:t>
            </a:r>
            <a:r>
              <a:rPr lang="en-US" sz="2000" dirty="0">
                <a:solidFill>
                  <a:prstClr val="black"/>
                </a:solidFill>
                <a:latin typeface="Calibri"/>
              </a:rPr>
              <a:t>20</a:t>
            </a:r>
            <a:r>
              <a:rPr lang="en-US" sz="2000" baseline="30000" dirty="0">
                <a:solidFill>
                  <a:prstClr val="black"/>
                </a:solidFill>
                <a:latin typeface="Calibri"/>
              </a:rPr>
              <a:t>th</a:t>
            </a:r>
            <a:r>
              <a:rPr lang="en-US" sz="2000" dirty="0">
                <a:solidFill>
                  <a:prstClr val="black"/>
                </a:solidFill>
                <a:latin typeface="Calibri"/>
              </a:rPr>
              <a:t> </a:t>
            </a:r>
            <a:r>
              <a:rPr lang="en-US" sz="2000" dirty="0" smtClean="0">
                <a:solidFill>
                  <a:prstClr val="black"/>
                </a:solidFill>
                <a:latin typeface="Calibri"/>
              </a:rPr>
              <a:t>Century 30</a:t>
            </a:r>
            <a:r>
              <a:rPr lang="en-US" sz="2000" dirty="0">
                <a:solidFill>
                  <a:prstClr val="black"/>
                </a:solidFill>
                <a:latin typeface="Calibri"/>
              </a:rPr>
              <a:t>-member </a:t>
            </a:r>
            <a:r>
              <a:rPr lang="en-US" sz="2000" dirty="0" smtClean="0">
                <a:solidFill>
                  <a:prstClr val="black"/>
                </a:solidFill>
                <a:latin typeface="Calibri"/>
              </a:rPr>
              <a:t>ensemble for all model components</a:t>
            </a:r>
            <a:endParaRPr lang="en-US" sz="2000" dirty="0">
              <a:solidFill>
                <a:prstClr val="black"/>
              </a:solidFill>
              <a:latin typeface="Calibri"/>
            </a:endParaRPr>
          </a:p>
        </p:txBody>
      </p:sp>
      <p:sp>
        <p:nvSpPr>
          <p:cNvPr id="48" name="Pie 47"/>
          <p:cNvSpPr/>
          <p:nvPr/>
        </p:nvSpPr>
        <p:spPr>
          <a:xfrm rot="2715383">
            <a:off x="4020009" y="3104131"/>
            <a:ext cx="914400" cy="914400"/>
          </a:xfrm>
          <a:prstGeom prst="pie">
            <a:avLst>
              <a:gd name="adj1" fmla="val 10933271"/>
              <a:gd name="adj2" fmla="val 1620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49" name="Pie 48"/>
          <p:cNvSpPr/>
          <p:nvPr/>
        </p:nvSpPr>
        <p:spPr>
          <a:xfrm rot="8086170">
            <a:off x="4094486" y="3169019"/>
            <a:ext cx="914400" cy="914400"/>
          </a:xfrm>
          <a:prstGeom prst="pie">
            <a:avLst>
              <a:gd name="adj1" fmla="val 10868082"/>
              <a:gd name="adj2" fmla="val 1617242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0" name="Pie 49"/>
          <p:cNvSpPr/>
          <p:nvPr/>
        </p:nvSpPr>
        <p:spPr>
          <a:xfrm rot="18908986">
            <a:off x="3942640" y="3161119"/>
            <a:ext cx="914400" cy="914400"/>
          </a:xfrm>
          <a:prstGeom prst="pie">
            <a:avLst>
              <a:gd name="adj1" fmla="val 10911232"/>
              <a:gd name="adj2" fmla="val 1637031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1" name="Title 1"/>
          <p:cNvSpPr txBox="1">
            <a:spLocks/>
          </p:cNvSpPr>
          <p:nvPr/>
        </p:nvSpPr>
        <p:spPr>
          <a:xfrm>
            <a:off x="18525" y="5007282"/>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prstClr val="black"/>
                </a:solidFill>
                <a:latin typeface="Calibri"/>
              </a:rPr>
              <a:t>DART assimilates </a:t>
            </a:r>
          </a:p>
          <a:p>
            <a:pPr algn="l"/>
            <a:r>
              <a:rPr lang="en-US" sz="2000" dirty="0" smtClean="0">
                <a:solidFill>
                  <a:prstClr val="black"/>
                </a:solidFill>
                <a:latin typeface="Calibri"/>
              </a:rPr>
              <a:t>observations into components separately</a:t>
            </a:r>
          </a:p>
        </p:txBody>
      </p:sp>
      <p:sp>
        <p:nvSpPr>
          <p:cNvPr id="52" name="Left-Right Arrow 51"/>
          <p:cNvSpPr/>
          <p:nvPr/>
        </p:nvSpPr>
        <p:spPr>
          <a:xfrm rot="16200000">
            <a:off x="4142410" y="2602412"/>
            <a:ext cx="685800" cy="288518"/>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Left-Right Arrow 52"/>
          <p:cNvSpPr/>
          <p:nvPr/>
        </p:nvSpPr>
        <p:spPr>
          <a:xfrm rot="20723458">
            <a:off x="5022731" y="3329414"/>
            <a:ext cx="685800" cy="288518"/>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Left-Right Arrow 53"/>
          <p:cNvSpPr/>
          <p:nvPr/>
        </p:nvSpPr>
        <p:spPr>
          <a:xfrm rot="897403">
            <a:off x="3258578" y="3300096"/>
            <a:ext cx="685800" cy="28851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Up Arrow 54"/>
          <p:cNvSpPr/>
          <p:nvPr/>
        </p:nvSpPr>
        <p:spPr>
          <a:xfrm flipH="1">
            <a:off x="4250045" y="3715318"/>
            <a:ext cx="424244" cy="734243"/>
          </a:xfrm>
          <a:prstGeom prst="upArrow">
            <a:avLst/>
          </a:prstGeom>
          <a:gradFill flip="none" rotWithShape="0">
            <a:gsLst>
              <a:gs pos="18000">
                <a:schemeClr val="accent3"/>
              </a:gs>
              <a:gs pos="73000">
                <a:schemeClr val="accent1"/>
              </a:gs>
              <a:gs pos="42000">
                <a:schemeClr val="accent4"/>
              </a:gs>
              <a:gs pos="55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TextBox 55"/>
          <p:cNvSpPr txBox="1"/>
          <p:nvPr/>
        </p:nvSpPr>
        <p:spPr>
          <a:xfrm>
            <a:off x="3753697" y="4117943"/>
            <a:ext cx="1390124" cy="369332"/>
          </a:xfrm>
          <a:prstGeom prst="rect">
            <a:avLst/>
          </a:prstGeom>
          <a:gradFill flip="none" rotWithShape="1">
            <a:gsLst>
              <a:gs pos="18000">
                <a:schemeClr val="accent3"/>
              </a:gs>
              <a:gs pos="65000">
                <a:schemeClr val="accent4"/>
              </a:gs>
              <a:gs pos="47000">
                <a:schemeClr val="accent4"/>
              </a:gs>
              <a:gs pos="91000">
                <a:schemeClr val="accent1"/>
              </a:gs>
            </a:gsLst>
            <a:lin ang="0" scaled="1"/>
            <a:tileRect/>
          </a:gradFill>
          <a:effectLst/>
        </p:spPr>
        <p:txBody>
          <a:bodyPr wrap="none" rtlCol="0">
            <a:spAutoFit/>
          </a:bodyPr>
          <a:lstStyle/>
          <a:p>
            <a:r>
              <a:rPr lang="en-US" dirty="0" smtClean="0">
                <a:solidFill>
                  <a:prstClr val="white"/>
                </a:solidFill>
                <a:latin typeface="Calibri"/>
              </a:rPr>
              <a:t>observations</a:t>
            </a:r>
            <a:endParaRPr lang="en-US" dirty="0">
              <a:solidFill>
                <a:prstClr val="white"/>
              </a:solidFill>
              <a:latin typeface="Calibri"/>
            </a:endParaRPr>
          </a:p>
        </p:txBody>
      </p:sp>
      <p:sp>
        <p:nvSpPr>
          <p:cNvPr id="57" name="Rectangle 56"/>
          <p:cNvSpPr/>
          <p:nvPr/>
        </p:nvSpPr>
        <p:spPr>
          <a:xfrm>
            <a:off x="4212789" y="3123083"/>
            <a:ext cx="543739" cy="276999"/>
          </a:xfrm>
          <a:prstGeom prst="rect">
            <a:avLst/>
          </a:prstGeom>
          <a:noFill/>
        </p:spPr>
        <p:txBody>
          <a:bodyPr wrap="non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sp>
        <p:nvSpPr>
          <p:cNvPr id="58" name="Rectangle 57"/>
          <p:cNvSpPr/>
          <p:nvPr/>
        </p:nvSpPr>
        <p:spPr>
          <a:xfrm rot="16680000">
            <a:off x="3819605" y="3454363"/>
            <a:ext cx="543739" cy="276999"/>
          </a:xfrm>
          <a:prstGeom prst="rect">
            <a:avLst/>
          </a:prstGeom>
          <a:noFill/>
        </p:spPr>
        <p:txBody>
          <a:bodyPr wrap="non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sp>
        <p:nvSpPr>
          <p:cNvPr id="59" name="Rectangle 58"/>
          <p:cNvSpPr/>
          <p:nvPr/>
        </p:nvSpPr>
        <p:spPr>
          <a:xfrm rot="4860000">
            <a:off x="4588789" y="3481195"/>
            <a:ext cx="543739" cy="276999"/>
          </a:xfrm>
          <a:prstGeom prst="rect">
            <a:avLst/>
          </a:prstGeom>
          <a:noFill/>
        </p:spPr>
        <p:txBody>
          <a:bodyPr wrap="non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sp>
        <p:nvSpPr>
          <p:cNvPr id="60" name="Title 1"/>
          <p:cNvSpPr txBox="1">
            <a:spLocks/>
          </p:cNvSpPr>
          <p:nvPr/>
        </p:nvSpPr>
        <p:spPr>
          <a:xfrm>
            <a:off x="117307" y="2026917"/>
            <a:ext cx="1649086" cy="2728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t>Important!</a:t>
            </a:r>
          </a:p>
          <a:p>
            <a:pPr algn="l"/>
            <a:r>
              <a:rPr lang="en-US" sz="2000" dirty="0"/>
              <a:t>T</a:t>
            </a:r>
            <a:r>
              <a:rPr lang="en-US" sz="2000" dirty="0" smtClean="0"/>
              <a:t>here are </a:t>
            </a:r>
            <a:r>
              <a:rPr lang="en-US" sz="2000" i="1" dirty="0" smtClean="0"/>
              <a:t>multiple</a:t>
            </a:r>
            <a:r>
              <a:rPr lang="en-US" sz="2000" dirty="0" smtClean="0"/>
              <a:t> instances of each model component. </a:t>
            </a:r>
            <a:endParaRPr lang="en-US" sz="2000" b="1" dirty="0"/>
          </a:p>
        </p:txBody>
      </p:sp>
      <p:pic>
        <p:nvPicPr>
          <p:cNvPr id="61" name="Picture 60" descr="Chatterjee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023" y="4207903"/>
            <a:ext cx="1393115" cy="1828800"/>
          </a:xfrm>
          <a:prstGeom prst="rect">
            <a:avLst/>
          </a:prstGeom>
          <a:effectLst>
            <a:softEdge rad="63500"/>
          </a:effectLst>
        </p:spPr>
      </p:pic>
      <p:sp>
        <p:nvSpPr>
          <p:cNvPr id="62" name="TextBox 61"/>
          <p:cNvSpPr txBox="1"/>
          <p:nvPr/>
        </p:nvSpPr>
        <p:spPr>
          <a:xfrm>
            <a:off x="7709208" y="2925014"/>
            <a:ext cx="1293930" cy="1200329"/>
          </a:xfrm>
          <a:prstGeom prst="rect">
            <a:avLst/>
          </a:prstGeom>
          <a:noFill/>
        </p:spPr>
        <p:txBody>
          <a:bodyPr wrap="square" rtlCol="0">
            <a:spAutoFit/>
          </a:bodyPr>
          <a:lstStyle/>
          <a:p>
            <a:pPr algn="r"/>
            <a:r>
              <a:rPr lang="en-US" dirty="0" err="1" smtClean="0"/>
              <a:t>Abhishek</a:t>
            </a:r>
            <a:endParaRPr lang="en-US" dirty="0" smtClean="0"/>
          </a:p>
          <a:p>
            <a:pPr algn="r"/>
            <a:r>
              <a:rPr lang="en-US" dirty="0" err="1" smtClean="0"/>
              <a:t>Chatterjee</a:t>
            </a:r>
            <a:r>
              <a:rPr lang="en-US" dirty="0" smtClean="0"/>
              <a:t> is doing</a:t>
            </a:r>
          </a:p>
          <a:p>
            <a:pPr algn="r"/>
            <a:r>
              <a:rPr lang="en-US" dirty="0" smtClean="0"/>
              <a:t>this now!</a:t>
            </a:r>
            <a:endParaRPr lang="en-US" dirty="0"/>
          </a:p>
        </p:txBody>
      </p:sp>
    </p:spTree>
    <p:extLst>
      <p:ext uri="{BB962C8B-B14F-4D97-AF65-F5344CB8AC3E}">
        <p14:creationId xmlns:p14="http://schemas.microsoft.com/office/powerpoint/2010/main" val="2212307923"/>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DART_Tutorial.potx</Template>
  <TotalTime>1339</TotalTime>
  <Words>1751</Words>
  <Application>Microsoft Macintosh PowerPoint</Application>
  <PresentationFormat>On-screen Show (4:3)</PresentationFormat>
  <Paragraphs>190</Paragraphs>
  <Slides>19</Slides>
  <Notes>6</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DART_Tutorial</vt:lpstr>
      <vt:lpstr>1_Office Theme</vt:lpstr>
      <vt:lpstr>Office Theme</vt:lpstr>
      <vt:lpstr>CAHMDA/DAFOH Ensemble Data Assimilation Tutorial</vt:lpstr>
      <vt:lpstr>Who is the instructor?</vt:lpstr>
      <vt:lpstr>But Really … I just love to fish!</vt:lpstr>
      <vt:lpstr>Who is the instructor?</vt:lpstr>
      <vt:lpstr>It’s actually a very light canoe! (10kg)</vt:lpstr>
      <vt:lpstr>What to expect for today:</vt:lpstr>
      <vt:lpstr>Introductions:</vt:lpstr>
      <vt:lpstr>DART “home page”:</vt:lpstr>
      <vt:lpstr>Some Research using DART &amp; land models</vt:lpstr>
      <vt:lpstr>Some of the researchers using CLM/DART</vt:lpstr>
      <vt:lpstr>Improving Estimates of Snowpack Water Storage in the Northern Hemisphere Through a Newly Developed Land Data Assimilation System</vt:lpstr>
      <vt:lpstr>GRACE satellite data</vt:lpstr>
      <vt:lpstr>PowerPoint Presentation</vt:lpstr>
      <vt:lpstr>Total Water Storage change Jan 2003 </vt:lpstr>
      <vt:lpstr>Assimilation Results</vt:lpstr>
      <vt:lpstr>Multi-RTM ensemble approaches in SWE assimilation. Yonghwan Kwon, UT Austin</vt:lpstr>
      <vt:lpstr>PowerPoint Presentation</vt:lpstr>
      <vt:lpstr>NOAH-DART: Integrated Soil Moisture</vt:lpstr>
      <vt:lpstr>For more information:</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(DART) Tutorial</dc:title>
  <dc:creator>Tim Hoar</dc:creator>
  <cp:lastModifiedBy>Tim Hoar</cp:lastModifiedBy>
  <cp:revision>93</cp:revision>
  <dcterms:created xsi:type="dcterms:W3CDTF">2014-06-30T16:52:54Z</dcterms:created>
  <dcterms:modified xsi:type="dcterms:W3CDTF">2014-09-06T03:42:02Z</dcterms:modified>
</cp:coreProperties>
</file>