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6" r:id="rId1"/>
  </p:sldMasterIdLst>
  <p:notesMasterIdLst>
    <p:notesMasterId r:id="rId26"/>
  </p:notesMasterIdLst>
  <p:handoutMasterIdLst>
    <p:handoutMasterId r:id="rId27"/>
  </p:handoutMasterIdLst>
  <p:sldIdLst>
    <p:sldId id="428" r:id="rId2"/>
    <p:sldId id="543" r:id="rId3"/>
    <p:sldId id="508" r:id="rId4"/>
    <p:sldId id="511" r:id="rId5"/>
    <p:sldId id="510" r:id="rId6"/>
    <p:sldId id="436" r:id="rId7"/>
    <p:sldId id="535" r:id="rId8"/>
    <p:sldId id="513" r:id="rId9"/>
    <p:sldId id="514" r:id="rId10"/>
    <p:sldId id="527" r:id="rId11"/>
    <p:sldId id="521" r:id="rId12"/>
    <p:sldId id="515" r:id="rId13"/>
    <p:sldId id="537" r:id="rId14"/>
    <p:sldId id="516" r:id="rId15"/>
    <p:sldId id="538" r:id="rId16"/>
    <p:sldId id="531" r:id="rId17"/>
    <p:sldId id="509" r:id="rId18"/>
    <p:sldId id="532" r:id="rId19"/>
    <p:sldId id="533" r:id="rId20"/>
    <p:sldId id="474" r:id="rId21"/>
    <p:sldId id="530" r:id="rId22"/>
    <p:sldId id="542" r:id="rId23"/>
    <p:sldId id="541" r:id="rId24"/>
    <p:sldId id="540" r:id="rId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8080"/>
    <a:srgbClr val="009051"/>
    <a:srgbClr val="2D3CD5"/>
    <a:srgbClr val="AB7942"/>
    <a:srgbClr val="8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265" autoAdjust="0"/>
    <p:restoredTop sz="80510" autoAdjust="0"/>
  </p:normalViewPr>
  <p:slideViewPr>
    <p:cSldViewPr snapToGrid="0" snapToObjects="1">
      <p:cViewPr>
        <p:scale>
          <a:sx n="130" d="100"/>
          <a:sy n="130" d="100"/>
        </p:scale>
        <p:origin x="856" y="640"/>
      </p:cViewPr>
      <p:guideLst>
        <p:guide orient="horz" pos="2160"/>
        <p:guide pos="2880"/>
      </p:guideLst>
    </p:cSldViewPr>
  </p:slideViewPr>
  <p:outlineViewPr>
    <p:cViewPr>
      <p:scale>
        <a:sx n="33" d="100"/>
        <a:sy n="33" d="100"/>
      </p:scale>
      <p:origin x="0" y="0"/>
    </p:cViewPr>
  </p:outlineViewPr>
  <p:notesTextViewPr>
    <p:cViewPr>
      <p:scale>
        <a:sx n="95" d="100"/>
        <a:sy n="95" d="100"/>
      </p:scale>
      <p:origin x="0" y="0"/>
    </p:cViewPr>
  </p:notesTextViewPr>
  <p:sorterViewPr>
    <p:cViewPr>
      <p:scale>
        <a:sx n="134" d="100"/>
        <a:sy n="134" d="100"/>
      </p:scale>
      <p:origin x="0" y="0"/>
    </p:cViewPr>
  </p:sorterViewPr>
  <p:notesViewPr>
    <p:cSldViewPr snapToGrid="0" snapToObjects="1">
      <p:cViewPr>
        <p:scale>
          <a:sx n="238" d="100"/>
          <a:sy n="238" d="100"/>
        </p:scale>
        <p:origin x="728" y="-322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352A52B-0C85-5947-B3FD-8B55D014CAEE}" type="datetimeFigureOut">
              <a:rPr lang="en-US" smtClean="0"/>
              <a:pPr/>
              <a:t>1/9/20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6C11E5A-FBD5-E045-8E41-38C21C955175}" type="slidenum">
              <a:rPr lang="en-US" smtClean="0"/>
              <a:pPr/>
              <a:t>‹#›</a:t>
            </a:fld>
            <a:endParaRPr lang="en-US"/>
          </a:p>
        </p:txBody>
      </p:sp>
    </p:spTree>
    <p:extLst>
      <p:ext uri="{BB962C8B-B14F-4D97-AF65-F5344CB8AC3E}">
        <p14:creationId xmlns:p14="http://schemas.microsoft.com/office/powerpoint/2010/main" val="226868103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5CD23FD-ADFC-3B4C-8E01-8C3685402FD6}" type="datetimeFigureOut">
              <a:rPr lang="en-US" smtClean="0"/>
              <a:pPr/>
              <a:t>1/9/20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2074D54-BCCE-6445-A115-0B20BFE62C19}" type="slidenum">
              <a:rPr lang="en-US" smtClean="0"/>
              <a:pPr/>
              <a:t>‹#›</a:t>
            </a:fld>
            <a:endParaRPr lang="en-US"/>
          </a:p>
        </p:txBody>
      </p:sp>
    </p:spTree>
    <p:extLst>
      <p:ext uri="{BB962C8B-B14F-4D97-AF65-F5344CB8AC3E}">
        <p14:creationId xmlns:p14="http://schemas.microsoft.com/office/powerpoint/2010/main" val="106622669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collaborative work between DART people in CISL, providing data assimilation capability; and the modeling folks at RAL (</a:t>
            </a:r>
            <a:r>
              <a:rPr lang="en-US" dirty="0" err="1"/>
              <a:t>Gochis</a:t>
            </a:r>
            <a:r>
              <a:rPr lang="en-US" dirty="0"/>
              <a:t> and </a:t>
            </a:r>
            <a:r>
              <a:rPr lang="en-US" dirty="0" err="1"/>
              <a:t>Mccreight</a:t>
            </a:r>
            <a:r>
              <a:rPr lang="en-US" dirty="0"/>
              <a:t>) who support WRF-Hydro</a:t>
            </a:r>
          </a:p>
        </p:txBody>
      </p:sp>
      <p:sp>
        <p:nvSpPr>
          <p:cNvPr id="4" name="Slide Number Placeholder 3"/>
          <p:cNvSpPr>
            <a:spLocks noGrp="1"/>
          </p:cNvSpPr>
          <p:nvPr>
            <p:ph type="sldNum" sz="quarter" idx="10"/>
          </p:nvPr>
        </p:nvSpPr>
        <p:spPr/>
        <p:txBody>
          <a:bodyPr/>
          <a:lstStyle/>
          <a:p>
            <a:fld id="{D2074D54-BCCE-6445-A115-0B20BFE62C19}" type="slidenum">
              <a:rPr lang="en-US" smtClean="0"/>
              <a:pPr/>
              <a:t>1</a:t>
            </a:fld>
            <a:endParaRPr lang="en-US"/>
          </a:p>
        </p:txBody>
      </p:sp>
    </p:spTree>
    <p:extLst>
      <p:ext uri="{BB962C8B-B14F-4D97-AF65-F5344CB8AC3E}">
        <p14:creationId xmlns:p14="http://schemas.microsoft.com/office/powerpoint/2010/main" val="7024975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use an 80 member ensemble. Unstructured grid with more than 50,000 links.</a:t>
            </a:r>
          </a:p>
          <a:p>
            <a:r>
              <a:rPr lang="en-US" dirty="0"/>
              <a:t>Streamflow data available at more than 100 gauges every 15 mins. Gauge locations is given in black circles.</a:t>
            </a:r>
          </a:p>
          <a:p>
            <a:endParaRPr lang="en-US" dirty="0"/>
          </a:p>
          <a:p>
            <a:r>
              <a:rPr lang="en-US" dirty="0"/>
              <a:t>We run an open loop; i.e., 80 member ensemble forward in time with no assimilation of data. The goal is to assess the performance of the model, detect biases, … This is later compared to a DA run, that uses adaptive inflation (both in space and time), a new pattern-based localization and Gaussian </a:t>
            </a:r>
            <a:r>
              <a:rPr lang="en-US" dirty="0" err="1"/>
              <a:t>Anamorphosis</a:t>
            </a:r>
            <a:r>
              <a:rPr lang="en-US" dirty="0"/>
              <a:t> (variable transform). </a:t>
            </a:r>
          </a:p>
          <a:p>
            <a:endParaRPr lang="en-US" dirty="0"/>
          </a:p>
          <a:p>
            <a:r>
              <a:rPr lang="en-US" dirty="0"/>
              <a:t>Prior to this, we spin up the entire 80 members (with perturbed </a:t>
            </a:r>
            <a:r>
              <a:rPr lang="en-US" dirty="0" err="1"/>
              <a:t>forcings</a:t>
            </a:r>
            <a:r>
              <a:rPr lang="en-US" dirty="0"/>
              <a:t>) for around a month. </a:t>
            </a:r>
          </a:p>
          <a:p>
            <a:endParaRPr lang="en-US" dirty="0"/>
          </a:p>
          <a:p>
            <a:r>
              <a:rPr lang="en-US" dirty="0"/>
              <a:t>What you see in figure is the time-averaged ensemble mean over the simulation period (9/7 – 10/7), obtained using the control configuration. Line thickness and color represent flow.  </a:t>
            </a:r>
          </a:p>
          <a:p>
            <a:endParaRPr lang="en-US" dirty="0"/>
          </a:p>
        </p:txBody>
      </p:sp>
      <p:sp>
        <p:nvSpPr>
          <p:cNvPr id="4" name="Slide Number Placeholder 3"/>
          <p:cNvSpPr>
            <a:spLocks noGrp="1"/>
          </p:cNvSpPr>
          <p:nvPr>
            <p:ph type="sldNum" sz="quarter" idx="5"/>
          </p:nvPr>
        </p:nvSpPr>
        <p:spPr/>
        <p:txBody>
          <a:bodyPr/>
          <a:lstStyle/>
          <a:p>
            <a:fld id="{D2074D54-BCCE-6445-A115-0B20BFE62C19}" type="slidenum">
              <a:rPr lang="en-US" smtClean="0"/>
              <a:pPr/>
              <a:t>10</a:t>
            </a:fld>
            <a:endParaRPr lang="en-US"/>
          </a:p>
        </p:txBody>
      </p:sp>
    </p:spTree>
    <p:extLst>
      <p:ext uri="{BB962C8B-B14F-4D97-AF65-F5344CB8AC3E}">
        <p14:creationId xmlns:p14="http://schemas.microsoft.com/office/powerpoint/2010/main" val="20638220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Difference between posterior mean (DA) and Control. On average, DA seems to add water to the channels suggesting that the model underestimates the streamflow compared to the observations. </a:t>
            </a:r>
          </a:p>
          <a:p>
            <a:r>
              <a:rPr lang="en-US" dirty="0"/>
              <a:t>Major update happens along the main stream channels. </a:t>
            </a:r>
          </a:p>
          <a:p>
            <a:endParaRPr lang="en-US" dirty="0"/>
          </a:p>
          <a:p>
            <a:r>
              <a:rPr lang="en-US" dirty="0"/>
              <a:t>I’m going to focus on the two gauges highlighted here. </a:t>
            </a:r>
          </a:p>
        </p:txBody>
      </p:sp>
      <p:sp>
        <p:nvSpPr>
          <p:cNvPr id="4" name="Slide Number Placeholder 3"/>
          <p:cNvSpPr>
            <a:spLocks noGrp="1"/>
          </p:cNvSpPr>
          <p:nvPr>
            <p:ph type="sldNum" sz="quarter" idx="5"/>
          </p:nvPr>
        </p:nvSpPr>
        <p:spPr/>
        <p:txBody>
          <a:bodyPr/>
          <a:lstStyle/>
          <a:p>
            <a:fld id="{D2074D54-BCCE-6445-A115-0B20BFE62C19}" type="slidenum">
              <a:rPr lang="en-US" smtClean="0"/>
              <a:pPr/>
              <a:t>11</a:t>
            </a:fld>
            <a:endParaRPr lang="en-US"/>
          </a:p>
        </p:txBody>
      </p:sp>
    </p:spTree>
    <p:extLst>
      <p:ext uri="{BB962C8B-B14F-4D97-AF65-F5344CB8AC3E}">
        <p14:creationId xmlns:p14="http://schemas.microsoft.com/office/powerpoint/2010/main" val="1946334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CONTROL is biased low relative to the observations and the timing does not match.</a:t>
            </a:r>
          </a:p>
          <a:p>
            <a:r>
              <a:rPr lang="en-US" dirty="0"/>
              <a:t>The model seems to peak too early. </a:t>
            </a:r>
          </a:p>
          <a:p>
            <a:endParaRPr lang="en-US" dirty="0"/>
          </a:p>
          <a:p>
            <a:r>
              <a:rPr lang="en-US" dirty="0"/>
              <a:t>Note how the posterior mean is much closer to the assimilated observations.</a:t>
            </a:r>
          </a:p>
          <a:p>
            <a:r>
              <a:rPr lang="en-US" dirty="0"/>
              <a:t>The real actionable information here is on the rising limbs – the assimilation is much more accurate.</a:t>
            </a:r>
          </a:p>
          <a:p>
            <a:endParaRPr lang="en-US" dirty="0"/>
          </a:p>
          <a:p>
            <a:r>
              <a:rPr lang="en-US" dirty="0"/>
              <a:t>All the observations here are used, thanks to inflation (will be shown later).</a:t>
            </a:r>
          </a:p>
          <a:p>
            <a:endParaRPr lang="en-US" dirty="0"/>
          </a:p>
        </p:txBody>
      </p:sp>
      <p:sp>
        <p:nvSpPr>
          <p:cNvPr id="4" name="Slide Number Placeholder 3"/>
          <p:cNvSpPr>
            <a:spLocks noGrp="1"/>
          </p:cNvSpPr>
          <p:nvPr>
            <p:ph type="sldNum" sz="quarter" idx="5"/>
          </p:nvPr>
        </p:nvSpPr>
        <p:spPr/>
        <p:txBody>
          <a:bodyPr/>
          <a:lstStyle/>
          <a:p>
            <a:fld id="{D2074D54-BCCE-6445-A115-0B20BFE62C19}" type="slidenum">
              <a:rPr lang="en-US" smtClean="0"/>
              <a:pPr/>
              <a:t>12</a:t>
            </a:fld>
            <a:endParaRPr lang="en-US"/>
          </a:p>
        </p:txBody>
      </p:sp>
    </p:spTree>
    <p:extLst>
      <p:ext uri="{BB962C8B-B14F-4D97-AF65-F5344CB8AC3E}">
        <p14:creationId xmlns:p14="http://schemas.microsoft.com/office/powerpoint/2010/main" val="27920545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downstream gauge – here 12% of the observations are rejected. This happens before the flood when the flow is very small. The open loop is very biased compared to the observations. The open loop also shows a small event (around Sep 12). This event is not reflected in the observations. </a:t>
            </a:r>
          </a:p>
          <a:p>
            <a:endParaRPr lang="en-US" dirty="0"/>
          </a:p>
          <a:p>
            <a:r>
              <a:rPr lang="en-US" dirty="0"/>
              <a:t>The prior spread increases to cover the observations, strongly reducing the bias in the model. The posterior comes very close to the observations. Notice how the prior spread gets constrained after assimilating the streamflow. The improvements suggested by the DA system here are very important. </a:t>
            </a:r>
          </a:p>
          <a:p>
            <a:endParaRPr lang="en-US" dirty="0"/>
          </a:p>
          <a:p>
            <a:r>
              <a:rPr lang="en-US" dirty="0"/>
              <a:t>The use of pattern-based localization is quite important. The results strongly degrade when localization is not used. </a:t>
            </a:r>
          </a:p>
        </p:txBody>
      </p:sp>
      <p:sp>
        <p:nvSpPr>
          <p:cNvPr id="4" name="Slide Number Placeholder 3"/>
          <p:cNvSpPr>
            <a:spLocks noGrp="1"/>
          </p:cNvSpPr>
          <p:nvPr>
            <p:ph type="sldNum" sz="quarter" idx="5"/>
          </p:nvPr>
        </p:nvSpPr>
        <p:spPr/>
        <p:txBody>
          <a:bodyPr/>
          <a:lstStyle/>
          <a:p>
            <a:fld id="{D2074D54-BCCE-6445-A115-0B20BFE62C19}" type="slidenum">
              <a:rPr lang="en-US" smtClean="0"/>
              <a:pPr/>
              <a:t>13</a:t>
            </a:fld>
            <a:endParaRPr lang="en-US"/>
          </a:p>
        </p:txBody>
      </p:sp>
    </p:spTree>
    <p:extLst>
      <p:ext uri="{BB962C8B-B14F-4D97-AF65-F5344CB8AC3E}">
        <p14:creationId xmlns:p14="http://schemas.microsoft.com/office/powerpoint/2010/main" val="9858120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standard diagram called a Taylor diagram.</a:t>
            </a:r>
          </a:p>
          <a:p>
            <a:r>
              <a:rPr lang="en-US" dirty="0"/>
              <a:t>You can see that all of the gauges exhibit improvement. </a:t>
            </a:r>
          </a:p>
          <a:p>
            <a:r>
              <a:rPr lang="en-US" dirty="0"/>
              <a:t>A higher correlation coefficient, lower centered </a:t>
            </a:r>
            <a:r>
              <a:rPr lang="en-US" dirty="0" err="1"/>
              <a:t>rmse</a:t>
            </a:r>
            <a:r>
              <a:rPr lang="en-US" dirty="0"/>
              <a:t> and target standard deviation</a:t>
            </a:r>
          </a:p>
        </p:txBody>
      </p:sp>
      <p:sp>
        <p:nvSpPr>
          <p:cNvPr id="4" name="Slide Number Placeholder 3"/>
          <p:cNvSpPr>
            <a:spLocks noGrp="1"/>
          </p:cNvSpPr>
          <p:nvPr>
            <p:ph type="sldNum" sz="quarter" idx="5"/>
          </p:nvPr>
        </p:nvSpPr>
        <p:spPr/>
        <p:txBody>
          <a:bodyPr/>
          <a:lstStyle/>
          <a:p>
            <a:fld id="{D2074D54-BCCE-6445-A115-0B20BFE62C19}" type="slidenum">
              <a:rPr lang="en-US" smtClean="0"/>
              <a:pPr/>
              <a:t>14</a:t>
            </a:fld>
            <a:endParaRPr lang="en-US"/>
          </a:p>
        </p:txBody>
      </p:sp>
    </p:spTree>
    <p:extLst>
      <p:ext uri="{BB962C8B-B14F-4D97-AF65-F5344CB8AC3E}">
        <p14:creationId xmlns:p14="http://schemas.microsoft.com/office/powerpoint/2010/main" val="18780217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Details included in the notes on the next 3 slides.</a:t>
            </a:r>
          </a:p>
        </p:txBody>
      </p:sp>
      <p:sp>
        <p:nvSpPr>
          <p:cNvPr id="4" name="Slide Number Placeholder 3"/>
          <p:cNvSpPr>
            <a:spLocks noGrp="1"/>
          </p:cNvSpPr>
          <p:nvPr>
            <p:ph type="sldNum" sz="quarter" idx="5"/>
          </p:nvPr>
        </p:nvSpPr>
        <p:spPr/>
        <p:txBody>
          <a:bodyPr/>
          <a:lstStyle/>
          <a:p>
            <a:fld id="{D2074D54-BCCE-6445-A115-0B20BFE62C19}" type="slidenum">
              <a:rPr lang="en-US" smtClean="0"/>
              <a:pPr/>
              <a:t>15</a:t>
            </a:fld>
            <a:endParaRPr lang="en-US"/>
          </a:p>
        </p:txBody>
      </p:sp>
    </p:spTree>
    <p:extLst>
      <p:ext uri="{BB962C8B-B14F-4D97-AF65-F5344CB8AC3E}">
        <p14:creationId xmlns:p14="http://schemas.microsoft.com/office/powerpoint/2010/main" val="26277291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Big discrepancies between the model and the observations cause the filter to impose large corrections on the prior ensemble. Large corrections may strongly decrease the spread in the ensemble and can eventually lead to ensemble collapse. If ensemble collapse happens, the filter would longer be able to utilize the observations. Inflation is a way to inject variability in the ensemble, by inflating the members around the mean (without actually changing the mean). The inflation scheme we use here is both spatially and temporally varying (El Gharamti, 2018). </a:t>
            </a:r>
          </a:p>
          <a:p>
            <a:endParaRPr lang="en-US" dirty="0"/>
          </a:p>
          <a:p>
            <a:r>
              <a:rPr lang="en-US" dirty="0"/>
              <a:t>As can be seen in the figure, inflation is larger than one in the northern part suggesting that there might be a mismatch between the model and the observations. </a:t>
            </a:r>
          </a:p>
        </p:txBody>
      </p:sp>
      <p:sp>
        <p:nvSpPr>
          <p:cNvPr id="4" name="Slide Number Placeholder 3"/>
          <p:cNvSpPr>
            <a:spLocks noGrp="1"/>
          </p:cNvSpPr>
          <p:nvPr>
            <p:ph type="sldNum" sz="quarter" idx="5"/>
          </p:nvPr>
        </p:nvSpPr>
        <p:spPr/>
        <p:txBody>
          <a:bodyPr/>
          <a:lstStyle/>
          <a:p>
            <a:fld id="{D2074D54-BCCE-6445-A115-0B20BFE62C19}" type="slidenum">
              <a:rPr lang="en-US" smtClean="0"/>
              <a:pPr/>
              <a:t>16</a:t>
            </a:fld>
            <a:endParaRPr lang="en-US"/>
          </a:p>
        </p:txBody>
      </p:sp>
    </p:spTree>
    <p:extLst>
      <p:ext uri="{BB962C8B-B14F-4D97-AF65-F5344CB8AC3E}">
        <p14:creationId xmlns:p14="http://schemas.microsoft.com/office/powerpoint/2010/main" val="5215928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more interesting DA aspects is the localization – in this context watersheds are more logical than simple geographic distance. We are using a </a:t>
            </a:r>
            <a:r>
              <a:rPr lang="en-US" dirty="0" err="1"/>
              <a:t>gaspari-cohn</a:t>
            </a:r>
            <a:r>
              <a:rPr lang="en-US" dirty="0"/>
              <a:t> window based on the </a:t>
            </a:r>
            <a:r>
              <a:rPr lang="en-US" b="1" i="1" dirty="0"/>
              <a:t>along-stream</a:t>
            </a:r>
            <a:r>
              <a:rPr lang="en-US" dirty="0"/>
              <a:t> distance. </a:t>
            </a:r>
            <a:r>
              <a:rPr lang="en-US" sz="1200" kern="1200" dirty="0">
                <a:solidFill>
                  <a:schemeClr val="tx1"/>
                </a:solidFill>
                <a:effectLst/>
                <a:latin typeface="+mn-lt"/>
                <a:ea typeface="+mn-ea"/>
                <a:cs typeface="+mn-cs"/>
              </a:rPr>
              <a:t>For visualization purposes, we used a half-width of 100km.</a:t>
            </a:r>
            <a:endParaRPr lang="en-US" dirty="0"/>
          </a:p>
          <a:p>
            <a:endParaRPr lang="en-US" dirty="0"/>
          </a:p>
        </p:txBody>
      </p:sp>
      <p:sp>
        <p:nvSpPr>
          <p:cNvPr id="4" name="Slide Number Placeholder 3"/>
          <p:cNvSpPr>
            <a:spLocks noGrp="1"/>
          </p:cNvSpPr>
          <p:nvPr>
            <p:ph type="sldNum" sz="quarter" idx="5"/>
          </p:nvPr>
        </p:nvSpPr>
        <p:spPr/>
        <p:txBody>
          <a:bodyPr/>
          <a:lstStyle/>
          <a:p>
            <a:fld id="{D2074D54-BCCE-6445-A115-0B20BFE62C19}" type="slidenum">
              <a:rPr lang="en-US" smtClean="0"/>
              <a:pPr/>
              <a:t>17</a:t>
            </a:fld>
            <a:endParaRPr lang="en-US"/>
          </a:p>
        </p:txBody>
      </p:sp>
    </p:spTree>
    <p:extLst>
      <p:ext uri="{BB962C8B-B14F-4D97-AF65-F5344CB8AC3E}">
        <p14:creationId xmlns:p14="http://schemas.microsoft.com/office/powerpoint/2010/main" val="12764563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Streamflow is a positive quantity. Negative flow is not physical. The Kalman update does not respect this positiveness constraint. Hence, the distributions are not Gaussian.</a:t>
            </a:r>
          </a:p>
          <a:p>
            <a:endParaRPr lang="en-US" dirty="0"/>
          </a:p>
          <a:p>
            <a:r>
              <a:rPr lang="en-US" dirty="0"/>
              <a:t>GA aims at transforming the variables into Gaussian space before performing the update. The update happens in a Gaussian space (which fits the context of the KF), and then an inverse transform to the physical space is performed. </a:t>
            </a:r>
          </a:p>
          <a:p>
            <a:endParaRPr lang="en-US" dirty="0"/>
          </a:p>
          <a:p>
            <a:r>
              <a:rPr lang="en-US" dirty="0"/>
              <a:t>The transformation can be analytical (e.g., logarithm) or fully empirical by projecting the ensemble into standard normal distributions. This is done by constructing the inverse </a:t>
            </a:r>
            <a:r>
              <a:rPr lang="en-US" dirty="0" err="1"/>
              <a:t>cdf</a:t>
            </a:r>
            <a:r>
              <a:rPr lang="en-US" dirty="0"/>
              <a:t> of the ensemble and then finding its quantiles. A piece-wise linear function is then constructed using these quantiles and interpolation is used to find a smooth function. </a:t>
            </a:r>
          </a:p>
          <a:p>
            <a:endParaRPr lang="en-US" dirty="0"/>
          </a:p>
        </p:txBody>
      </p:sp>
      <p:sp>
        <p:nvSpPr>
          <p:cNvPr id="4" name="Slide Number Placeholder 3"/>
          <p:cNvSpPr>
            <a:spLocks noGrp="1"/>
          </p:cNvSpPr>
          <p:nvPr>
            <p:ph type="sldNum" sz="quarter" idx="5"/>
          </p:nvPr>
        </p:nvSpPr>
        <p:spPr/>
        <p:txBody>
          <a:bodyPr/>
          <a:lstStyle/>
          <a:p>
            <a:fld id="{D2074D54-BCCE-6445-A115-0B20BFE62C19}" type="slidenum">
              <a:rPr lang="en-US" smtClean="0"/>
              <a:pPr/>
              <a:t>18</a:t>
            </a:fld>
            <a:endParaRPr lang="en-US"/>
          </a:p>
        </p:txBody>
      </p:sp>
    </p:spTree>
    <p:extLst>
      <p:ext uri="{BB962C8B-B14F-4D97-AF65-F5344CB8AC3E}">
        <p14:creationId xmlns:p14="http://schemas.microsoft.com/office/powerpoint/2010/main" val="42633761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074D54-BCCE-6445-A115-0B20BFE62C19}" type="slidenum">
              <a:rPr lang="en-US" smtClean="0"/>
              <a:pPr/>
              <a:t>20</a:t>
            </a:fld>
            <a:endParaRPr lang="en-US"/>
          </a:p>
        </p:txBody>
      </p:sp>
    </p:spTree>
    <p:extLst>
      <p:ext uri="{BB962C8B-B14F-4D97-AF65-F5344CB8AC3E}">
        <p14:creationId xmlns:p14="http://schemas.microsoft.com/office/powerpoint/2010/main" val="15697656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074D54-BCCE-6445-A115-0B20BFE62C19}" type="slidenum">
              <a:rPr lang="en-US" smtClean="0"/>
              <a:pPr/>
              <a:t>2</a:t>
            </a:fld>
            <a:endParaRPr lang="en-US"/>
          </a:p>
        </p:txBody>
      </p:sp>
    </p:spTree>
    <p:extLst>
      <p:ext uri="{BB962C8B-B14F-4D97-AF65-F5344CB8AC3E}">
        <p14:creationId xmlns:p14="http://schemas.microsoft.com/office/powerpoint/2010/main" val="351669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National Water Model (NWM) is a hydrologic modelling framework that simulates observed and forecast streamflow over the entire continental United States (CONUS). The NWM simulates the water cycle with mathematical representations of the different processes and how they fit together. </a:t>
            </a:r>
          </a:p>
          <a:p>
            <a:r>
              <a:rPr lang="en-US" sz="1200" b="0" i="0" kern="1200" dirty="0">
                <a:solidFill>
                  <a:schemeClr val="tx1"/>
                </a:solidFill>
                <a:effectLst/>
                <a:latin typeface="+mn-lt"/>
                <a:ea typeface="+mn-ea"/>
                <a:cs typeface="+mn-cs"/>
              </a:rPr>
              <a:t>The image, retrieved from the NOAA website, shows the streamflow distribution over CONUS on Sep. 4th at midnight. </a:t>
            </a:r>
            <a:endParaRPr lang="en-US" dirty="0"/>
          </a:p>
        </p:txBody>
      </p:sp>
      <p:sp>
        <p:nvSpPr>
          <p:cNvPr id="4" name="Slide Number Placeholder 3"/>
          <p:cNvSpPr>
            <a:spLocks noGrp="1"/>
          </p:cNvSpPr>
          <p:nvPr>
            <p:ph type="sldNum" sz="quarter" idx="5"/>
          </p:nvPr>
        </p:nvSpPr>
        <p:spPr/>
        <p:txBody>
          <a:bodyPr/>
          <a:lstStyle/>
          <a:p>
            <a:fld id="{D2074D54-BCCE-6445-A115-0B20BFE62C19}" type="slidenum">
              <a:rPr lang="en-US" smtClean="0"/>
              <a:pPr/>
              <a:t>21</a:t>
            </a:fld>
            <a:endParaRPr lang="en-US"/>
          </a:p>
        </p:txBody>
      </p:sp>
    </p:spTree>
    <p:extLst>
      <p:ext uri="{BB962C8B-B14F-4D97-AF65-F5344CB8AC3E}">
        <p14:creationId xmlns:p14="http://schemas.microsoft.com/office/powerpoint/2010/main" val="34596751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074D54-BCCE-6445-A115-0B20BFE62C19}" type="slidenum">
              <a:rPr lang="en-US" smtClean="0"/>
              <a:pPr/>
              <a:t>22</a:t>
            </a:fld>
            <a:endParaRPr lang="en-US"/>
          </a:p>
        </p:txBody>
      </p:sp>
    </p:spTree>
    <p:extLst>
      <p:ext uri="{BB962C8B-B14F-4D97-AF65-F5344CB8AC3E}">
        <p14:creationId xmlns:p14="http://schemas.microsoft.com/office/powerpoint/2010/main" val="12724609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074D54-BCCE-6445-A115-0B20BFE62C19}" type="slidenum">
              <a:rPr lang="en-US" smtClean="0"/>
              <a:pPr/>
              <a:t>3</a:t>
            </a:fld>
            <a:endParaRPr lang="en-US"/>
          </a:p>
        </p:txBody>
      </p:sp>
    </p:spTree>
    <p:extLst>
      <p:ext uri="{BB962C8B-B14F-4D97-AF65-F5344CB8AC3E}">
        <p14:creationId xmlns:p14="http://schemas.microsoft.com/office/powerpoint/2010/main" val="31406455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core of the National Water Model system is the NCAR-supported community</a:t>
            </a:r>
            <a:r>
              <a:rPr lang="en-US" sz="1200" b="0" i="0" u="none" strike="noStrike" kern="1200" dirty="0">
                <a:solidFill>
                  <a:schemeClr val="tx1"/>
                </a:solidFill>
                <a:effectLst/>
                <a:latin typeface="+mn-lt"/>
                <a:ea typeface="+mn-ea"/>
                <a:cs typeface="+mn-cs"/>
              </a:rPr>
              <a:t> </a:t>
            </a:r>
            <a:r>
              <a:rPr lang="en-US" dirty="0"/>
              <a:t>Weather Research and Forecasting Hydrologic model (WRF-Hydro).</a:t>
            </a:r>
          </a:p>
          <a:p>
            <a:endParaRPr lang="en-US" dirty="0"/>
          </a:p>
          <a:p>
            <a:r>
              <a:rPr lang="en-US" dirty="0"/>
              <a:t>Weather Forcing Engine is on a 1km grid.</a:t>
            </a:r>
          </a:p>
          <a:p>
            <a:r>
              <a:rPr lang="en-US" dirty="0"/>
              <a:t>Land Surface Model is on a 1km grid.</a:t>
            </a:r>
          </a:p>
          <a:p>
            <a:r>
              <a:rPr lang="en-US" dirty="0"/>
              <a:t>Terrain Routing is on a 250m grid.</a:t>
            </a:r>
          </a:p>
          <a:p>
            <a:r>
              <a:rPr lang="en-US" dirty="0"/>
              <a:t>National Hydrologic Dataset Plus (</a:t>
            </a:r>
            <a:r>
              <a:rPr lang="en-US" dirty="0" err="1"/>
              <a:t>NHDPlus</a:t>
            </a:r>
            <a:r>
              <a:rPr lang="en-US" dirty="0"/>
              <a:t>) Aggregation results in more than 2.7 million unique catchments and river reaches for the continental United States.</a:t>
            </a:r>
          </a:p>
          <a:p>
            <a:endParaRPr lang="en-US" dirty="0"/>
          </a:p>
          <a:p>
            <a:r>
              <a:rPr lang="en-US" dirty="0"/>
              <a:t>There is no capacity for uncertainty quantification in this configuration – each model has a single deterministic state that ultimately responds to whatever forcing is provided by the single estimate of weather provided by the Weather Forcing Engine.</a:t>
            </a:r>
          </a:p>
          <a:p>
            <a:endParaRPr lang="en-US" dirty="0"/>
          </a:p>
        </p:txBody>
      </p:sp>
      <p:sp>
        <p:nvSpPr>
          <p:cNvPr id="4" name="Slide Number Placeholder 3"/>
          <p:cNvSpPr>
            <a:spLocks noGrp="1"/>
          </p:cNvSpPr>
          <p:nvPr>
            <p:ph type="sldNum" sz="quarter" idx="5"/>
          </p:nvPr>
        </p:nvSpPr>
        <p:spPr/>
        <p:txBody>
          <a:bodyPr/>
          <a:lstStyle/>
          <a:p>
            <a:fld id="{D2074D54-BCCE-6445-A115-0B20BFE62C19}" type="slidenum">
              <a:rPr lang="en-US" smtClean="0"/>
              <a:pPr/>
              <a:t>4</a:t>
            </a:fld>
            <a:endParaRPr lang="en-US"/>
          </a:p>
        </p:txBody>
      </p:sp>
    </p:spTree>
    <p:extLst>
      <p:ext uri="{BB962C8B-B14F-4D97-AF65-F5344CB8AC3E}">
        <p14:creationId xmlns:p14="http://schemas.microsoft.com/office/powerpoint/2010/main" val="26653956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Ideally, we would like to have ensembles of all the components, with an ensemble of weather realizations (precipitation, temperature, wind) to faithfully represent the uncertainty of the entire system.</a:t>
            </a:r>
          </a:p>
          <a:p>
            <a:endParaRPr lang="en-US" dirty="0"/>
          </a:p>
          <a:p>
            <a:r>
              <a:rPr lang="en-US" dirty="0"/>
              <a:t>Here, we just focus on the Channel-Only configuration that also has a groundwater bucket contribution.  To overcome the limitations of having a single deterministic state, we generate an ensemble of streamflow states for the Channel Module by perturbing a single state with various noise distributions. Then, in the course of an assimilation experiment, it is necessary to sustain some sort of ensemble spread - so we have parametric noise models for both the overland flux and groundwater flux contributions to the Channel Model. The overland flux is intermittent and generally quite small or zero, so the noise is only added for periods when the overland flux is greater than zero. However, since the groundwater flux is uncertain, the noise model is invoked at every step.</a:t>
            </a:r>
          </a:p>
          <a:p>
            <a:r>
              <a:rPr lang="en-US" dirty="0"/>
              <a:t>The whole thing can be run in docker and comes with a python workflow manager.</a:t>
            </a:r>
          </a:p>
          <a:p>
            <a:endParaRPr lang="en-US" dirty="0"/>
          </a:p>
          <a:p>
            <a:r>
              <a:rPr lang="en-US" dirty="0"/>
              <a:t>The WRF-Hydro team at RAL has configured a test case that encompasses the landfall region of Hurricane Florence </a:t>
            </a:r>
          </a:p>
        </p:txBody>
      </p:sp>
      <p:sp>
        <p:nvSpPr>
          <p:cNvPr id="4" name="Slide Number Placeholder 3"/>
          <p:cNvSpPr>
            <a:spLocks noGrp="1"/>
          </p:cNvSpPr>
          <p:nvPr>
            <p:ph type="sldNum" sz="quarter" idx="5"/>
          </p:nvPr>
        </p:nvSpPr>
        <p:spPr/>
        <p:txBody>
          <a:bodyPr/>
          <a:lstStyle/>
          <a:p>
            <a:fld id="{D2074D54-BCCE-6445-A115-0B20BFE62C19}" type="slidenum">
              <a:rPr lang="en-US" smtClean="0"/>
              <a:pPr/>
              <a:t>5</a:t>
            </a:fld>
            <a:endParaRPr lang="en-US"/>
          </a:p>
        </p:txBody>
      </p:sp>
    </p:spTree>
    <p:extLst>
      <p:ext uri="{BB962C8B-B14F-4D97-AF65-F5344CB8AC3E}">
        <p14:creationId xmlns:p14="http://schemas.microsoft.com/office/powerpoint/2010/main" val="18029452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Ensemble DA has been around for almost 20 years now, and the first public release of DART was in 2004. ‘Data Assimilation’ refers to confronting a model state with observations and updating the model </a:t>
            </a:r>
            <a:r>
              <a:rPr lang="en-US" sz="1600" b="1" dirty="0"/>
              <a:t>state</a:t>
            </a:r>
            <a:r>
              <a:rPr lang="en-US" sz="1600" dirty="0"/>
              <a:t> to reflect the information in the observations. The DA algorithm we use in this study is ensemble adjustment Kalman filter. </a:t>
            </a:r>
            <a:endParaRPr lang="en-US" dirty="0"/>
          </a:p>
        </p:txBody>
      </p:sp>
      <p:sp>
        <p:nvSpPr>
          <p:cNvPr id="4" name="Slide Number Placeholder 3"/>
          <p:cNvSpPr>
            <a:spLocks noGrp="1"/>
          </p:cNvSpPr>
          <p:nvPr>
            <p:ph type="sldNum" sz="quarter" idx="5"/>
          </p:nvPr>
        </p:nvSpPr>
        <p:spPr/>
        <p:txBody>
          <a:bodyPr/>
          <a:lstStyle/>
          <a:p>
            <a:fld id="{D2074D54-BCCE-6445-A115-0B20BFE62C19}" type="slidenum">
              <a:rPr lang="en-US" smtClean="0"/>
              <a:pPr/>
              <a:t>6</a:t>
            </a:fld>
            <a:endParaRPr lang="en-US"/>
          </a:p>
        </p:txBody>
      </p:sp>
    </p:spTree>
    <p:extLst>
      <p:ext uri="{BB962C8B-B14F-4D97-AF65-F5344CB8AC3E}">
        <p14:creationId xmlns:p14="http://schemas.microsoft.com/office/powerpoint/2010/main" val="24032898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US" dirty="0"/>
              <a:t>We start out with an ensemble of model states that are slightly different – which represents our uncertainty in our knowledge of the state of the system.</a:t>
            </a:r>
          </a:p>
          <a:p>
            <a:pPr marL="228600" indent="-228600">
              <a:buAutoNum type="arabicParenR"/>
            </a:pPr>
            <a:r>
              <a:rPr lang="en-US" dirty="0"/>
              <a:t>The models advance to at time when we have observations.</a:t>
            </a:r>
          </a:p>
          <a:p>
            <a:pPr marL="228600" indent="-228600">
              <a:buAutoNum type="arabicParenR"/>
            </a:pPr>
            <a:r>
              <a:rPr lang="en-US" dirty="0"/>
              <a:t>We estimate what the observation would be from each of the model states and introduce the observation and its uncertainty.</a:t>
            </a:r>
          </a:p>
          <a:p>
            <a:pPr marL="228600" indent="-228600">
              <a:buAutoNum type="arabicParenR"/>
            </a:pPr>
            <a:r>
              <a:rPr lang="en-US" dirty="0"/>
              <a:t>Assimilation is performed with any number of algorithms.</a:t>
            </a:r>
          </a:p>
          <a:p>
            <a:pPr marL="228600" indent="-228600">
              <a:buAutoNum type="arabicParenR"/>
            </a:pPr>
            <a:r>
              <a:rPr lang="en-US" dirty="0"/>
              <a:t>Regression is used to create new model states, the Posteriors.</a:t>
            </a:r>
          </a:p>
          <a:p>
            <a:pPr marL="228600" indent="-228600">
              <a:buAutoNum type="arabicParenR"/>
            </a:pPr>
            <a:r>
              <a:rPr lang="en-US" dirty="0"/>
              <a:t>The whole process is repeated.</a:t>
            </a:r>
          </a:p>
          <a:p>
            <a:pPr marL="228600" indent="-228600">
              <a:buAutoNum type="arabicParenR"/>
            </a:pPr>
            <a:endParaRPr lang="en-US" dirty="0"/>
          </a:p>
          <a:p>
            <a:pPr marL="0" indent="0">
              <a:buFontTx/>
              <a:buNone/>
            </a:pPr>
            <a:r>
              <a:rPr lang="en-US" sz="1200" dirty="0"/>
              <a:t>A set of model states (ensemble) is integrated forward in time, using WRF-Hydro, and once gauge observations become available, a Kalman (linear)-update step is performed. It is a sequential DA procedure. </a:t>
            </a:r>
            <a:endParaRPr lang="en-US" dirty="0"/>
          </a:p>
          <a:p>
            <a:pPr marL="228600" indent="-228600">
              <a:buAutoNum type="arabicParenR"/>
            </a:pPr>
            <a:endParaRPr lang="en-US" dirty="0"/>
          </a:p>
          <a:p>
            <a:pPr marL="0" indent="0">
              <a:buNone/>
            </a:pPr>
            <a:r>
              <a:rPr lang="en-US" dirty="0"/>
              <a:t>In the WRF-Hydro/DART experiments, the forecast cycle is 1 hour. </a:t>
            </a:r>
          </a:p>
        </p:txBody>
      </p:sp>
      <p:sp>
        <p:nvSpPr>
          <p:cNvPr id="4" name="Slide Number Placeholder 3"/>
          <p:cNvSpPr>
            <a:spLocks noGrp="1"/>
          </p:cNvSpPr>
          <p:nvPr>
            <p:ph type="sldNum" sz="quarter" idx="5"/>
          </p:nvPr>
        </p:nvSpPr>
        <p:spPr/>
        <p:txBody>
          <a:bodyPr/>
          <a:lstStyle/>
          <a:p>
            <a:fld id="{D2074D54-BCCE-6445-A115-0B20BFE62C19}" type="slidenum">
              <a:rPr lang="en-US" smtClean="0"/>
              <a:pPr/>
              <a:t>7</a:t>
            </a:fld>
            <a:endParaRPr lang="en-US"/>
          </a:p>
        </p:txBody>
      </p:sp>
    </p:spTree>
    <p:extLst>
      <p:ext uri="{BB962C8B-B14F-4D97-AF65-F5344CB8AC3E}">
        <p14:creationId xmlns:p14="http://schemas.microsoft.com/office/powerpoint/2010/main" val="37278373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That little arc of coastline is your reference point for some of the remaining figures. For scale, the straight-line distance from point-to-point is a bit more than 40 miles.</a:t>
            </a:r>
            <a:endParaRPr lang="en-US" sz="1200" b="1" i="0" kern="1200" dirty="0">
              <a:solidFill>
                <a:schemeClr val="tx1"/>
              </a:solidFill>
              <a:effectLst/>
              <a:latin typeface="+mn-lt"/>
              <a:ea typeface="+mn-ea"/>
              <a:cs typeface="+mn-cs"/>
            </a:endParaRPr>
          </a:p>
          <a:p>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Hurricane Florence</a:t>
            </a:r>
            <a:r>
              <a:rPr lang="en-US" sz="1200" b="0" i="0" kern="1200" dirty="0">
                <a:solidFill>
                  <a:schemeClr val="tx1"/>
                </a:solidFill>
                <a:effectLst/>
                <a:latin typeface="+mn-lt"/>
                <a:ea typeface="+mn-ea"/>
                <a:cs typeface="+mn-cs"/>
              </a:rPr>
              <a:t> was a long-lived Cape Verde hurricane and the wettest tropical cyclone on record in the Carolinas. The sixth named storm, third hurricane, and the first major hurricane of the 2018 Atlantic hurricane season, Florence originated from a strong tropical wave that emerged off the west coast of Africa on August 30, 2018. Florence became a tropical depression near Cape Verde on August 31 and progressed west-northwest, becoming a Tropical Storm on September 1. Florence strengthened rapidly on September 4–5, becoming a Category 4 storm on the Saffir-Simpson wind scale with maximum sustained winds of 130 mph. Florence weakened to a tropical storm by September 7, but the system regained hurricane strength on September 9 and major hurricane status with winds of 140 mph on September 10. However, increasing wind shear caused the storm's winds to gradually weaken over the next few days. However, the storm's wind field continued to grow. By the evening of September 13, Florence had been downgraded to a Category 1 hurricane. Hurricane Florence made landfall near Wrightsville Beach early on Friday September 14, and weakened further as it slowly moved inland.</a:t>
            </a:r>
            <a:endParaRPr lang="en-US" dirty="0"/>
          </a:p>
        </p:txBody>
      </p:sp>
      <p:sp>
        <p:nvSpPr>
          <p:cNvPr id="4" name="Slide Number Placeholder 3"/>
          <p:cNvSpPr>
            <a:spLocks noGrp="1"/>
          </p:cNvSpPr>
          <p:nvPr>
            <p:ph type="sldNum" sz="quarter" idx="5"/>
          </p:nvPr>
        </p:nvSpPr>
        <p:spPr/>
        <p:txBody>
          <a:bodyPr/>
          <a:lstStyle/>
          <a:p>
            <a:fld id="{D2074D54-BCCE-6445-A115-0B20BFE62C19}" type="slidenum">
              <a:rPr lang="en-US" smtClean="0"/>
              <a:pPr/>
              <a:t>8</a:t>
            </a:fld>
            <a:endParaRPr lang="en-US"/>
          </a:p>
        </p:txBody>
      </p:sp>
    </p:spTree>
    <p:extLst>
      <p:ext uri="{BB962C8B-B14F-4D97-AF65-F5344CB8AC3E}">
        <p14:creationId xmlns:p14="http://schemas.microsoft.com/office/powerpoint/2010/main" val="37034779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074D54-BCCE-6445-A115-0B20BFE62C19}" type="slidenum">
              <a:rPr lang="en-US" smtClean="0"/>
              <a:pPr/>
              <a:t>9</a:t>
            </a:fld>
            <a:endParaRPr lang="en-US"/>
          </a:p>
        </p:txBody>
      </p:sp>
    </p:spTree>
    <p:extLst>
      <p:ext uri="{BB962C8B-B14F-4D97-AF65-F5344CB8AC3E}">
        <p14:creationId xmlns:p14="http://schemas.microsoft.com/office/powerpoint/2010/main" val="12716009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14" name="Picture 8" descr="DARTspaghettiSquare"/>
          <p:cNvPicPr>
            <a:picLocks noChangeAspect="1" noChangeArrowheads="1"/>
          </p:cNvPicPr>
          <p:nvPr userDrawn="1"/>
        </p:nvPicPr>
        <p:blipFill>
          <a:blip r:embed="rId2"/>
          <a:srcRect/>
          <a:stretch>
            <a:fillRect/>
          </a:stretch>
        </p:blipFill>
        <p:spPr bwMode="auto">
          <a:xfrm>
            <a:off x="5015517" y="3988206"/>
            <a:ext cx="2989263" cy="1830388"/>
          </a:xfrm>
          <a:prstGeom prst="rect">
            <a:avLst/>
          </a:prstGeom>
          <a:noFill/>
          <a:ln w="9525">
            <a:noFill/>
            <a:miter lim="800000"/>
            <a:headEnd/>
            <a:tailEnd/>
          </a:ln>
        </p:spPr>
      </p:pic>
      <p:pic>
        <p:nvPicPr>
          <p:cNvPr id="15" name="Picture 9" descr="visitus914"/>
          <p:cNvPicPr>
            <a:picLocks noChangeAspect="1" noChangeArrowheads="1"/>
          </p:cNvPicPr>
          <p:nvPr userDrawn="1"/>
        </p:nvPicPr>
        <p:blipFill>
          <a:blip r:embed="rId3"/>
          <a:srcRect/>
          <a:stretch>
            <a:fillRect/>
          </a:stretch>
        </p:blipFill>
        <p:spPr bwMode="auto">
          <a:xfrm>
            <a:off x="1117146" y="3994557"/>
            <a:ext cx="2770188" cy="1824037"/>
          </a:xfrm>
          <a:prstGeom prst="rect">
            <a:avLst/>
          </a:prstGeom>
          <a:noFill/>
          <a:ln w="9525">
            <a:noFill/>
            <a:miter lim="800000"/>
            <a:headEnd/>
            <a:tailEnd/>
          </a:ln>
        </p:spPr>
      </p:pic>
      <p:sp>
        <p:nvSpPr>
          <p:cNvPr id="16" name="Title 5"/>
          <p:cNvSpPr>
            <a:spLocks noGrp="1"/>
          </p:cNvSpPr>
          <p:nvPr>
            <p:ph type="title"/>
          </p:nvPr>
        </p:nvSpPr>
        <p:spPr>
          <a:xfrm>
            <a:off x="0" y="2528662"/>
            <a:ext cx="9144000" cy="1143000"/>
          </a:xfrm>
        </p:spPr>
        <p:txBody>
          <a:bodyPr>
            <a:normAutofit fontScale="90000"/>
          </a:bodyPr>
          <a:lstStyle>
            <a:lvl1pPr>
              <a:defRPr sz="3200"/>
            </a:lvl1pPr>
          </a:lstStyle>
          <a:p>
            <a:r>
              <a:rPr lang="en-US"/>
              <a:t>Click to edit Master title style</a:t>
            </a:r>
            <a:endParaRPr lang="en-US" dirty="0"/>
          </a:p>
        </p:txBody>
      </p:sp>
      <p:sp>
        <p:nvSpPr>
          <p:cNvPr id="17" name="TextBox 16"/>
          <p:cNvSpPr txBox="1"/>
          <p:nvPr userDrawn="1"/>
        </p:nvSpPr>
        <p:spPr>
          <a:xfrm>
            <a:off x="622752" y="6224699"/>
            <a:ext cx="5288874" cy="553998"/>
          </a:xfrm>
          <a:prstGeom prst="rect">
            <a:avLst/>
          </a:prstGeom>
          <a:noFill/>
        </p:spPr>
        <p:txBody>
          <a:bodyPr wrap="square" rtlCol="0">
            <a:spAutoFit/>
          </a:bodyPr>
          <a:lstStyle/>
          <a:p>
            <a:r>
              <a:rPr lang="en-US" sz="1000" dirty="0">
                <a:solidFill>
                  <a:prstClr val="black"/>
                </a:solidFill>
                <a:latin typeface="Calibri"/>
              </a:rPr>
              <a:t>The National Center for Atmospheric Research is sponsored by the National Science Foundation. Any opinions, findings and conclusions or recommendations expressed in this publication are those of the author(s) and do not necessarily reflect the views of the National Science Foundation.</a:t>
            </a:r>
          </a:p>
        </p:txBody>
      </p:sp>
      <p:sp>
        <p:nvSpPr>
          <p:cNvPr id="18" name="TextBox 17"/>
          <p:cNvSpPr txBox="1"/>
          <p:nvPr userDrawn="1"/>
        </p:nvSpPr>
        <p:spPr>
          <a:xfrm>
            <a:off x="8114374" y="6010420"/>
            <a:ext cx="906017" cy="246221"/>
          </a:xfrm>
          <a:prstGeom prst="rect">
            <a:avLst/>
          </a:prstGeom>
          <a:noFill/>
        </p:spPr>
        <p:txBody>
          <a:bodyPr wrap="none" rtlCol="0">
            <a:spAutoFit/>
          </a:bodyPr>
          <a:lstStyle/>
          <a:p>
            <a:r>
              <a:rPr lang="en-US" sz="1000" dirty="0">
                <a:solidFill>
                  <a:prstClr val="black"/>
                </a:solidFill>
                <a:latin typeface="Calibri"/>
              </a:rPr>
              <a:t> ©UCAR 2019</a:t>
            </a:r>
          </a:p>
        </p:txBody>
      </p:sp>
      <p:pic>
        <p:nvPicPr>
          <p:cNvPr id="19" name="Picture 18" descr="DARTYellowWhite.jp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99734" y="332083"/>
            <a:ext cx="6344532" cy="1874520"/>
          </a:xfrm>
          <a:prstGeom prst="rect">
            <a:avLst/>
          </a:prstGeom>
        </p:spPr>
      </p:pic>
      <p:pic>
        <p:nvPicPr>
          <p:cNvPr id="20" name="Picture 7" descr="nsf1"/>
          <p:cNvPicPr>
            <a:picLocks noChangeAspect="1" noChangeArrowheads="1"/>
          </p:cNvPicPr>
          <p:nvPr userDrawn="1"/>
        </p:nvPicPr>
        <p:blipFill>
          <a:blip r:embed="rId5"/>
          <a:srcRect/>
          <a:stretch>
            <a:fillRect/>
          </a:stretch>
        </p:blipFill>
        <p:spPr bwMode="auto">
          <a:xfrm>
            <a:off x="101576" y="6222806"/>
            <a:ext cx="554444" cy="557784"/>
          </a:xfrm>
          <a:prstGeom prst="rect">
            <a:avLst/>
          </a:prstGeom>
          <a:noFill/>
          <a:ln w="9525">
            <a:noFill/>
            <a:miter lim="800000"/>
            <a:headEnd/>
            <a:tailEnd/>
          </a:ln>
        </p:spPr>
      </p:pic>
      <p:pic>
        <p:nvPicPr>
          <p:cNvPr id="21" name="Picture 20" descr="ncar_ucar_logo_text.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767682" y="6244656"/>
            <a:ext cx="2250831" cy="512064"/>
          </a:xfrm>
          <a:prstGeom prst="rect">
            <a:avLst/>
          </a:prstGeom>
        </p:spPr>
      </p:pic>
    </p:spTree>
    <p:extLst>
      <p:ext uri="{BB962C8B-B14F-4D97-AF65-F5344CB8AC3E}">
        <p14:creationId xmlns:p14="http://schemas.microsoft.com/office/powerpoint/2010/main" val="2257703108"/>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Title 1"/>
          <p:cNvSpPr>
            <a:spLocks noGrp="1"/>
          </p:cNvSpPr>
          <p:nvPr>
            <p:ph type="title"/>
          </p:nvPr>
        </p:nvSpPr>
        <p:spPr>
          <a:xfrm>
            <a:off x="0" y="0"/>
            <a:ext cx="9144000" cy="638425"/>
          </a:xfrm>
        </p:spPr>
        <p:txBody>
          <a:bodyPr>
            <a:noAutofit/>
          </a:bodyPr>
          <a:lstStyle>
            <a:lvl1pPr>
              <a:defRPr sz="3600"/>
            </a:lvl1pPr>
          </a:lstStyle>
          <a:p>
            <a:r>
              <a:rPr lang="en-US"/>
              <a:t>Click to edit Master title style</a:t>
            </a:r>
            <a:endParaRPr lang="en-US" dirty="0"/>
          </a:p>
        </p:txBody>
      </p:sp>
      <p:pic>
        <p:nvPicPr>
          <p:cNvPr id="3" name="Picture 2" descr="DARTYellowWhit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933" y="6339163"/>
            <a:ext cx="1528463" cy="451591"/>
          </a:xfrm>
          <a:prstGeom prst="rect">
            <a:avLst/>
          </a:prstGeom>
        </p:spPr>
      </p:pic>
      <p:sp>
        <p:nvSpPr>
          <p:cNvPr id="4" name="Slide Number Placeholder 3"/>
          <p:cNvSpPr>
            <a:spLocks noGrp="1"/>
          </p:cNvSpPr>
          <p:nvPr>
            <p:ph type="sldNum" sz="quarter" idx="12"/>
          </p:nvPr>
        </p:nvSpPr>
        <p:spPr>
          <a:xfrm>
            <a:off x="8246578" y="6492875"/>
            <a:ext cx="897421" cy="365125"/>
          </a:xfrm>
          <a:prstGeom prst="rect">
            <a:avLst/>
          </a:prstGeom>
        </p:spPr>
        <p:txBody>
          <a:bodyPr/>
          <a:lstStyle>
            <a:lvl1pPr>
              <a:defRPr>
                <a:solidFill>
                  <a:schemeClr val="bg1">
                    <a:lumMod val="50000"/>
                  </a:schemeClr>
                </a:solidFill>
              </a:defRPr>
            </a:lvl1pPr>
          </a:lstStyle>
          <a:p>
            <a:pPr algn="r"/>
            <a:fld id="{283B4FF1-25A9-3741-B230-AA79218BFD91}" type="slidenum">
              <a:rPr lang="en-US" sz="1200" smtClean="0"/>
              <a:pPr algn="r"/>
              <a:t>‹#›</a:t>
            </a:fld>
            <a:r>
              <a:rPr lang="en-US" sz="1200" dirty="0"/>
              <a:t> of 45</a:t>
            </a:r>
          </a:p>
        </p:txBody>
      </p:sp>
    </p:spTree>
    <p:extLst>
      <p:ext uri="{BB962C8B-B14F-4D97-AF65-F5344CB8AC3E}">
        <p14:creationId xmlns:p14="http://schemas.microsoft.com/office/powerpoint/2010/main" val="3926659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7" name="Title 1"/>
          <p:cNvSpPr>
            <a:spLocks noGrp="1"/>
          </p:cNvSpPr>
          <p:nvPr>
            <p:ph type="title"/>
          </p:nvPr>
        </p:nvSpPr>
        <p:spPr>
          <a:xfrm>
            <a:off x="0" y="0"/>
            <a:ext cx="9144000" cy="638425"/>
          </a:xfrm>
        </p:spPr>
        <p:txBody>
          <a:bodyPr>
            <a:noAutofit/>
          </a:bodyPr>
          <a:lstStyle>
            <a:lvl1pPr>
              <a:defRPr sz="3600"/>
            </a:lvl1pPr>
          </a:lstStyle>
          <a:p>
            <a:r>
              <a:rPr lang="en-US"/>
              <a:t>Click to edit Master title style</a:t>
            </a:r>
            <a:endParaRPr lang="en-US" dirty="0"/>
          </a:p>
        </p:txBody>
      </p:sp>
    </p:spTree>
    <p:extLst>
      <p:ext uri="{BB962C8B-B14F-4D97-AF65-F5344CB8AC3E}">
        <p14:creationId xmlns:p14="http://schemas.microsoft.com/office/powerpoint/2010/main" val="384067465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21623"/>
            <a:ext cx="9144000" cy="1143000"/>
          </a:xfrm>
          <a:prstGeom prst="rect">
            <a:avLst/>
          </a:prstGeom>
          <a:solidFill>
            <a:srgbClr val="3366FF"/>
          </a:solidFill>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41956348"/>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Lst>
  <p:hf hdr="0" ftr="0" dt="0"/>
  <p:txStyles>
    <p:titleStyle>
      <a:lvl1pPr algn="ctr" defTabSz="457200" rtl="0" eaLnBrk="1" latinLnBrk="0" hangingPunct="1">
        <a:spcBef>
          <a:spcPct val="0"/>
        </a:spcBef>
        <a:buNone/>
        <a:defRPr sz="4400" kern="1200">
          <a:solidFill>
            <a:schemeClr val="bg1"/>
          </a:solidFill>
          <a:effectLst>
            <a:outerShdw blurRad="63500" dir="3600000" algn="tl" rotWithShape="0">
              <a:srgbClr val="000000">
                <a:alpha val="70000"/>
              </a:srgbClr>
            </a:outerShdw>
          </a:effectLst>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5.emf"/></Relationships>
</file>

<file path=ppt/slides/_rels/slide11.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43.emf"/><Relationship Id="rId3" Type="http://schemas.openxmlformats.org/officeDocument/2006/relationships/image" Target="../media/image38.emf"/><Relationship Id="rId7" Type="http://schemas.openxmlformats.org/officeDocument/2006/relationships/image" Target="../media/image42.em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emf"/></Relationships>
</file>

<file path=ppt/slides/_rels/slide14.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8.emf"/></Relationships>
</file>

<file path=ppt/slides/_rels/slide18.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tiff"/><Relationship Id="rId7"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image" Target="../media/image7.jpg"/></Relationships>
</file>

<file path=ppt/slides/_rels/slide20.xml.rels><?xml version="1.0" encoding="UTF-8" standalone="yes"?>
<Relationships xmlns="http://schemas.openxmlformats.org/package/2006/relationships"><Relationship Id="rId3" Type="http://schemas.openxmlformats.org/officeDocument/2006/relationships/hyperlink" Target="https://dart.ucar.edu/"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51.jpg"/><Relationship Id="rId5" Type="http://schemas.openxmlformats.org/officeDocument/2006/relationships/image" Target="../media/image3.jpg"/><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s://water.noaa.gov/about/nwm"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4.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6.tiff"/><Relationship Id="rId2" Type="http://schemas.openxmlformats.org/officeDocument/2006/relationships/image" Target="../media/image55.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20.jpeg"/><Relationship Id="rId3" Type="http://schemas.openxmlformats.org/officeDocument/2006/relationships/hyperlink" Target="https://www.ral.ucar.edu/projects/wrf_hydro" TargetMode="External"/><Relationship Id="rId7" Type="http://schemas.openxmlformats.org/officeDocument/2006/relationships/image" Target="../media/image14.png"/><Relationship Id="rId12"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jpeg"/><Relationship Id="rId4" Type="http://schemas.openxmlformats.org/officeDocument/2006/relationships/image" Target="../media/image11.jpeg"/><Relationship Id="rId9" Type="http://schemas.openxmlformats.org/officeDocument/2006/relationships/image" Target="../media/image16.gif"/></Relationships>
</file>

<file path=ppt/slides/_rels/slide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journals.ametsoc.org/doi/abs/10.1175/2009BAMS2618.1" TargetMode="External"/><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8.tiff"/></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05120"/>
            <a:ext cx="9144000" cy="1600778"/>
          </a:xfrm>
        </p:spPr>
        <p:txBody>
          <a:bodyPr>
            <a:noAutofit/>
          </a:bodyPr>
          <a:lstStyle/>
          <a:p>
            <a:r>
              <a:rPr lang="en-US" sz="2800" dirty="0">
                <a:effectLst/>
              </a:rPr>
              <a:t>Hydro-DART: Ensemble Streamflow Assimilation with WRF-Hydro and the Data Assimilation Research Testbed</a:t>
            </a:r>
            <a:endParaRPr lang="en-US" sz="2800" i="1" dirty="0">
              <a:latin typeface="Chalkboard"/>
              <a:cs typeface="Chalkboard"/>
            </a:endParaRPr>
          </a:p>
        </p:txBody>
      </p:sp>
    </p:spTree>
    <p:extLst>
      <p:ext uri="{BB962C8B-B14F-4D97-AF65-F5344CB8AC3E}">
        <p14:creationId xmlns:p14="http://schemas.microsoft.com/office/powerpoint/2010/main" val="16708364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30AAC-CAE7-4648-B388-340BC1747FBF}"/>
              </a:ext>
            </a:extLst>
          </p:cNvPr>
          <p:cNvSpPr>
            <a:spLocks noGrp="1"/>
          </p:cNvSpPr>
          <p:nvPr>
            <p:ph type="title"/>
          </p:nvPr>
        </p:nvSpPr>
        <p:spPr/>
        <p:txBody>
          <a:bodyPr/>
          <a:lstStyle/>
          <a:p>
            <a:r>
              <a:rPr lang="en-US" dirty="0"/>
              <a:t>Control: No Assimilation</a:t>
            </a:r>
          </a:p>
        </p:txBody>
      </p:sp>
      <p:pic>
        <p:nvPicPr>
          <p:cNvPr id="5" name="Picture 4">
            <a:extLst>
              <a:ext uri="{FF2B5EF4-FFF2-40B4-BE49-F238E27FC236}">
                <a16:creationId xmlns:a16="http://schemas.microsoft.com/office/drawing/2014/main" id="{9258E526-4EC3-4045-A05D-845135C316B3}"/>
              </a:ext>
            </a:extLst>
          </p:cNvPr>
          <p:cNvPicPr>
            <a:picLocks noChangeAspect="1"/>
          </p:cNvPicPr>
          <p:nvPr/>
        </p:nvPicPr>
        <p:blipFill>
          <a:blip r:embed="rId3"/>
          <a:stretch>
            <a:fillRect/>
          </a:stretch>
        </p:blipFill>
        <p:spPr>
          <a:xfrm>
            <a:off x="2685074" y="823277"/>
            <a:ext cx="6309662" cy="5852160"/>
          </a:xfrm>
          <a:prstGeom prst="rect">
            <a:avLst/>
          </a:prstGeom>
        </p:spPr>
      </p:pic>
      <p:sp>
        <p:nvSpPr>
          <p:cNvPr id="7" name="TextBox 6">
            <a:extLst>
              <a:ext uri="{FF2B5EF4-FFF2-40B4-BE49-F238E27FC236}">
                <a16:creationId xmlns:a16="http://schemas.microsoft.com/office/drawing/2014/main" id="{2246AFB0-4662-E249-9D9D-D5DABFEBBEB7}"/>
              </a:ext>
            </a:extLst>
          </p:cNvPr>
          <p:cNvSpPr txBox="1"/>
          <p:nvPr/>
        </p:nvSpPr>
        <p:spPr>
          <a:xfrm>
            <a:off x="6969978" y="5665391"/>
            <a:ext cx="1399593" cy="369332"/>
          </a:xfrm>
          <a:prstGeom prst="rect">
            <a:avLst/>
          </a:prstGeom>
          <a:noFill/>
        </p:spPr>
        <p:txBody>
          <a:bodyPr wrap="square" rtlCol="0">
            <a:spAutoFit/>
          </a:bodyPr>
          <a:lstStyle/>
          <a:p>
            <a:r>
              <a:rPr lang="en-US" dirty="0" err="1"/>
              <a:t>cms</a:t>
            </a:r>
            <a:r>
              <a:rPr lang="en-US" dirty="0"/>
              <a:t> is m</a:t>
            </a:r>
            <a:r>
              <a:rPr lang="en-US" baseline="30000" dirty="0"/>
              <a:t>3</a:t>
            </a:r>
            <a:r>
              <a:rPr lang="en-US" dirty="0"/>
              <a:t>/s</a:t>
            </a:r>
          </a:p>
        </p:txBody>
      </p:sp>
      <p:sp>
        <p:nvSpPr>
          <p:cNvPr id="9" name="TextBox 8">
            <a:extLst>
              <a:ext uri="{FF2B5EF4-FFF2-40B4-BE49-F238E27FC236}">
                <a16:creationId xmlns:a16="http://schemas.microsoft.com/office/drawing/2014/main" id="{972B94AF-4BDF-0849-8C71-A42E004F50B8}"/>
              </a:ext>
            </a:extLst>
          </p:cNvPr>
          <p:cNvSpPr txBox="1"/>
          <p:nvPr/>
        </p:nvSpPr>
        <p:spPr>
          <a:xfrm>
            <a:off x="678993" y="1502229"/>
            <a:ext cx="2006081" cy="1477328"/>
          </a:xfrm>
          <a:prstGeom prst="rect">
            <a:avLst/>
          </a:prstGeom>
          <a:noFill/>
        </p:spPr>
        <p:txBody>
          <a:bodyPr wrap="square" rtlCol="0">
            <a:spAutoFit/>
          </a:bodyPr>
          <a:lstStyle/>
          <a:p>
            <a:r>
              <a:rPr lang="en-US" dirty="0"/>
              <a:t>Monthly mean of the model. The streamflow is driven by the precipitation. </a:t>
            </a:r>
          </a:p>
        </p:txBody>
      </p:sp>
      <p:pic>
        <p:nvPicPr>
          <p:cNvPr id="11" name="Picture 10">
            <a:extLst>
              <a:ext uri="{FF2B5EF4-FFF2-40B4-BE49-F238E27FC236}">
                <a16:creationId xmlns:a16="http://schemas.microsoft.com/office/drawing/2014/main" id="{63CB0AEE-B241-F74F-83AE-161D96325655}"/>
              </a:ext>
            </a:extLst>
          </p:cNvPr>
          <p:cNvPicPr>
            <a:picLocks noChangeAspect="1"/>
          </p:cNvPicPr>
          <p:nvPr/>
        </p:nvPicPr>
        <p:blipFill>
          <a:blip r:embed="rId4"/>
          <a:stretch>
            <a:fillRect/>
          </a:stretch>
        </p:blipFill>
        <p:spPr>
          <a:xfrm>
            <a:off x="2685074" y="823277"/>
            <a:ext cx="6309662" cy="5852160"/>
          </a:xfrm>
          <a:prstGeom prst="rect">
            <a:avLst/>
          </a:prstGeom>
        </p:spPr>
      </p:pic>
      <p:sp>
        <p:nvSpPr>
          <p:cNvPr id="14" name="TextBox 13">
            <a:extLst>
              <a:ext uri="{FF2B5EF4-FFF2-40B4-BE49-F238E27FC236}">
                <a16:creationId xmlns:a16="http://schemas.microsoft.com/office/drawing/2014/main" id="{A51AB57B-1382-AE44-B2B4-C1A832BF73F1}"/>
              </a:ext>
            </a:extLst>
          </p:cNvPr>
          <p:cNvSpPr txBox="1"/>
          <p:nvPr/>
        </p:nvSpPr>
        <p:spPr>
          <a:xfrm>
            <a:off x="6969978" y="5665391"/>
            <a:ext cx="1399593" cy="369332"/>
          </a:xfrm>
          <a:prstGeom prst="rect">
            <a:avLst/>
          </a:prstGeom>
          <a:noFill/>
        </p:spPr>
        <p:txBody>
          <a:bodyPr wrap="square" rtlCol="0">
            <a:spAutoFit/>
          </a:bodyPr>
          <a:lstStyle/>
          <a:p>
            <a:r>
              <a:rPr lang="en-US" dirty="0" err="1"/>
              <a:t>cms</a:t>
            </a:r>
            <a:r>
              <a:rPr lang="en-US" dirty="0"/>
              <a:t> is m</a:t>
            </a:r>
            <a:r>
              <a:rPr lang="en-US" baseline="30000" dirty="0"/>
              <a:t>3</a:t>
            </a:r>
            <a:r>
              <a:rPr lang="en-US" dirty="0"/>
              <a:t>/s</a:t>
            </a:r>
          </a:p>
        </p:txBody>
      </p:sp>
      <p:sp>
        <p:nvSpPr>
          <p:cNvPr id="10" name="TextBox 9">
            <a:extLst>
              <a:ext uri="{FF2B5EF4-FFF2-40B4-BE49-F238E27FC236}">
                <a16:creationId xmlns:a16="http://schemas.microsoft.com/office/drawing/2014/main" id="{F7CBAB14-EFEE-214D-9EA2-6C833C8E08EC}"/>
              </a:ext>
            </a:extLst>
          </p:cNvPr>
          <p:cNvSpPr txBox="1"/>
          <p:nvPr/>
        </p:nvSpPr>
        <p:spPr>
          <a:xfrm>
            <a:off x="678992" y="4280397"/>
            <a:ext cx="2006081" cy="1754326"/>
          </a:xfrm>
          <a:prstGeom prst="rect">
            <a:avLst/>
          </a:prstGeom>
          <a:noFill/>
        </p:spPr>
        <p:txBody>
          <a:bodyPr wrap="square" rtlCol="0">
            <a:spAutoFit/>
          </a:bodyPr>
          <a:lstStyle/>
          <a:p>
            <a:r>
              <a:rPr lang="en-US" dirty="0"/>
              <a:t>Now, what happens when streamflow gauge data is incorporated through DA? </a:t>
            </a:r>
          </a:p>
        </p:txBody>
      </p:sp>
      <p:sp>
        <p:nvSpPr>
          <p:cNvPr id="12" name="TextBox 11">
            <a:extLst>
              <a:ext uri="{FF2B5EF4-FFF2-40B4-BE49-F238E27FC236}">
                <a16:creationId xmlns:a16="http://schemas.microsoft.com/office/drawing/2014/main" id="{84666727-00E2-A64F-8434-3F3176D74A5A}"/>
              </a:ext>
            </a:extLst>
          </p:cNvPr>
          <p:cNvSpPr txBox="1"/>
          <p:nvPr/>
        </p:nvSpPr>
        <p:spPr>
          <a:xfrm>
            <a:off x="678991" y="3220671"/>
            <a:ext cx="2006081" cy="923330"/>
          </a:xfrm>
          <a:prstGeom prst="rect">
            <a:avLst/>
          </a:prstGeom>
          <a:noFill/>
        </p:spPr>
        <p:txBody>
          <a:bodyPr wrap="square" rtlCol="0">
            <a:spAutoFit/>
          </a:bodyPr>
          <a:lstStyle/>
          <a:p>
            <a:r>
              <a:rPr lang="en-US" dirty="0"/>
              <a:t>More than 100 gauges, reporting every 15 mins.</a:t>
            </a:r>
          </a:p>
        </p:txBody>
      </p:sp>
      <p:sp>
        <p:nvSpPr>
          <p:cNvPr id="13" name="Slide Number Placeholder 2">
            <a:extLst>
              <a:ext uri="{FF2B5EF4-FFF2-40B4-BE49-F238E27FC236}">
                <a16:creationId xmlns:a16="http://schemas.microsoft.com/office/drawing/2014/main" id="{FF17FC3C-21D8-6743-9D06-8447918A2A53}"/>
              </a:ext>
            </a:extLst>
          </p:cNvPr>
          <p:cNvSpPr>
            <a:spLocks noGrp="1"/>
          </p:cNvSpPr>
          <p:nvPr>
            <p:ph type="sldNum" sz="quarter" idx="12"/>
          </p:nvPr>
        </p:nvSpPr>
        <p:spPr>
          <a:xfrm>
            <a:off x="8722044" y="6586742"/>
            <a:ext cx="421955" cy="271258"/>
          </a:xfrm>
        </p:spPr>
        <p:txBody>
          <a:bodyPr wrap="none"/>
          <a:lstStyle/>
          <a:p>
            <a:pPr algn="ctr"/>
            <a:fld id="{283B4FF1-25A9-3741-B230-AA79218BFD91}" type="slidenum">
              <a:rPr lang="en-US" sz="1200" smtClean="0">
                <a:solidFill>
                  <a:schemeClr val="tx1"/>
                </a:solidFill>
              </a:rPr>
              <a:pPr algn="ctr"/>
              <a:t>10</a:t>
            </a:fld>
            <a:endParaRPr lang="en-US" sz="1200" dirty="0">
              <a:solidFill>
                <a:schemeClr val="tx1"/>
              </a:solidFill>
            </a:endParaRPr>
          </a:p>
        </p:txBody>
      </p:sp>
    </p:spTree>
    <p:extLst>
      <p:ext uri="{BB962C8B-B14F-4D97-AF65-F5344CB8AC3E}">
        <p14:creationId xmlns:p14="http://schemas.microsoft.com/office/powerpoint/2010/main" val="1232042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1"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4" grpId="0"/>
      <p:bldP spid="10" grpId="0"/>
      <p:bldP spid="10" grpId="1"/>
      <p:bldP spid="12" grpId="0"/>
      <p:bldP spid="12"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3FF860D-DCB2-8E44-B40C-4BC725C6485B}"/>
              </a:ext>
            </a:extLst>
          </p:cNvPr>
          <p:cNvSpPr/>
          <p:nvPr/>
        </p:nvSpPr>
        <p:spPr>
          <a:xfrm>
            <a:off x="2553419" y="379568"/>
            <a:ext cx="5322498" cy="2971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FDAD0D-DDE9-E047-910A-74EA389E0F78}"/>
              </a:ext>
            </a:extLst>
          </p:cNvPr>
          <p:cNvSpPr>
            <a:spLocks noGrp="1"/>
          </p:cNvSpPr>
          <p:nvPr>
            <p:ph type="title"/>
          </p:nvPr>
        </p:nvSpPr>
        <p:spPr/>
        <p:txBody>
          <a:bodyPr/>
          <a:lstStyle/>
          <a:p>
            <a:r>
              <a:rPr lang="en-US" dirty="0"/>
              <a:t>Data Assimilation Impact</a:t>
            </a:r>
          </a:p>
        </p:txBody>
      </p:sp>
      <p:sp>
        <p:nvSpPr>
          <p:cNvPr id="10" name="Triangle 9">
            <a:extLst>
              <a:ext uri="{FF2B5EF4-FFF2-40B4-BE49-F238E27FC236}">
                <a16:creationId xmlns:a16="http://schemas.microsoft.com/office/drawing/2014/main" id="{EA5C641F-037B-6149-BD7A-72D1CB74E68A}"/>
              </a:ext>
            </a:extLst>
          </p:cNvPr>
          <p:cNvSpPr/>
          <p:nvPr/>
        </p:nvSpPr>
        <p:spPr>
          <a:xfrm rot="11338096">
            <a:off x="1606051" y="818230"/>
            <a:ext cx="1281139" cy="3780378"/>
          </a:xfrm>
          <a:prstGeom prst="triangle">
            <a:avLst>
              <a:gd name="adj" fmla="val 1907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riangle 10">
            <a:extLst>
              <a:ext uri="{FF2B5EF4-FFF2-40B4-BE49-F238E27FC236}">
                <a16:creationId xmlns:a16="http://schemas.microsoft.com/office/drawing/2014/main" id="{A64A8160-91D8-8B40-A989-A6679430828A}"/>
              </a:ext>
            </a:extLst>
          </p:cNvPr>
          <p:cNvSpPr/>
          <p:nvPr/>
        </p:nvSpPr>
        <p:spPr>
          <a:xfrm rot="16774602">
            <a:off x="5313111" y="-1448787"/>
            <a:ext cx="1250767" cy="4847055"/>
          </a:xfrm>
          <a:prstGeom prst="triangle">
            <a:avLst>
              <a:gd name="adj" fmla="val 1907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riangle 11">
            <a:extLst>
              <a:ext uri="{FF2B5EF4-FFF2-40B4-BE49-F238E27FC236}">
                <a16:creationId xmlns:a16="http://schemas.microsoft.com/office/drawing/2014/main" id="{A237C735-B72D-8741-B4A7-E6EB9A293BFB}"/>
              </a:ext>
            </a:extLst>
          </p:cNvPr>
          <p:cNvSpPr/>
          <p:nvPr/>
        </p:nvSpPr>
        <p:spPr>
          <a:xfrm rot="5835347">
            <a:off x="3347314" y="3554591"/>
            <a:ext cx="1044280" cy="3751226"/>
          </a:xfrm>
          <a:prstGeom prst="triangle">
            <a:avLst>
              <a:gd name="adj" fmla="val 1907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riangle 12">
            <a:extLst>
              <a:ext uri="{FF2B5EF4-FFF2-40B4-BE49-F238E27FC236}">
                <a16:creationId xmlns:a16="http://schemas.microsoft.com/office/drawing/2014/main" id="{00355851-D90F-D247-995E-20F4FFFCCEFE}"/>
              </a:ext>
            </a:extLst>
          </p:cNvPr>
          <p:cNvSpPr/>
          <p:nvPr/>
        </p:nvSpPr>
        <p:spPr>
          <a:xfrm rot="5835347">
            <a:off x="3920306" y="3534598"/>
            <a:ext cx="858417" cy="4251133"/>
          </a:xfrm>
          <a:prstGeom prst="triangle">
            <a:avLst>
              <a:gd name="adj" fmla="val 1907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E4338BA-5EC9-644D-96F8-9EE892C0973E}"/>
              </a:ext>
            </a:extLst>
          </p:cNvPr>
          <p:cNvSpPr/>
          <p:nvPr/>
        </p:nvSpPr>
        <p:spPr>
          <a:xfrm>
            <a:off x="7911612" y="5723792"/>
            <a:ext cx="433229" cy="1538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2CDD9EB2-3383-9547-AF8C-E4E3F30D3737}"/>
              </a:ext>
            </a:extLst>
          </p:cNvPr>
          <p:cNvSpPr/>
          <p:nvPr/>
        </p:nvSpPr>
        <p:spPr>
          <a:xfrm>
            <a:off x="8013466" y="5569926"/>
            <a:ext cx="433229" cy="1538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A9DF37F9-6D26-3E41-A104-5F86487B5216}"/>
              </a:ext>
            </a:extLst>
          </p:cNvPr>
          <p:cNvSpPr txBox="1"/>
          <p:nvPr/>
        </p:nvSpPr>
        <p:spPr>
          <a:xfrm>
            <a:off x="163123" y="2255616"/>
            <a:ext cx="1719289" cy="1754326"/>
          </a:xfrm>
          <a:prstGeom prst="rect">
            <a:avLst/>
          </a:prstGeom>
          <a:noFill/>
        </p:spPr>
        <p:txBody>
          <a:bodyPr wrap="square" rtlCol="0">
            <a:spAutoFit/>
          </a:bodyPr>
          <a:lstStyle/>
          <a:p>
            <a:r>
              <a:rPr lang="en-US" dirty="0"/>
              <a:t>Correction along major reaches. DA is adding water to the stream channels.</a:t>
            </a:r>
          </a:p>
        </p:txBody>
      </p:sp>
      <p:pic>
        <p:nvPicPr>
          <p:cNvPr id="4" name="Picture 3">
            <a:extLst>
              <a:ext uri="{FF2B5EF4-FFF2-40B4-BE49-F238E27FC236}">
                <a16:creationId xmlns:a16="http://schemas.microsoft.com/office/drawing/2014/main" id="{F2A555F0-98AC-F847-B477-D7902F89AC0C}"/>
              </a:ext>
            </a:extLst>
          </p:cNvPr>
          <p:cNvPicPr>
            <a:picLocks noChangeAspect="1"/>
          </p:cNvPicPr>
          <p:nvPr/>
        </p:nvPicPr>
        <p:blipFill>
          <a:blip r:embed="rId3"/>
          <a:stretch>
            <a:fillRect/>
          </a:stretch>
        </p:blipFill>
        <p:spPr>
          <a:xfrm>
            <a:off x="1942914" y="691805"/>
            <a:ext cx="6991858" cy="6126480"/>
          </a:xfrm>
          <a:prstGeom prst="rect">
            <a:avLst/>
          </a:prstGeom>
        </p:spPr>
      </p:pic>
      <p:cxnSp>
        <p:nvCxnSpPr>
          <p:cNvPr id="23" name="Straight Arrow Connector 22">
            <a:extLst>
              <a:ext uri="{FF2B5EF4-FFF2-40B4-BE49-F238E27FC236}">
                <a16:creationId xmlns:a16="http://schemas.microsoft.com/office/drawing/2014/main" id="{5A6CCF4A-32B7-BA4D-B9E5-6B28A4F72273}"/>
              </a:ext>
            </a:extLst>
          </p:cNvPr>
          <p:cNvCxnSpPr/>
          <p:nvPr/>
        </p:nvCxnSpPr>
        <p:spPr>
          <a:xfrm>
            <a:off x="1515229" y="2689331"/>
            <a:ext cx="1719289" cy="1620982"/>
          </a:xfrm>
          <a:prstGeom prst="straightConnector1">
            <a:avLst/>
          </a:prstGeom>
          <a:ln>
            <a:solidFill>
              <a:srgbClr val="AB7942"/>
            </a:solidFill>
            <a:tailEnd type="triangle"/>
          </a:ln>
        </p:spPr>
        <p:style>
          <a:lnRef idx="3">
            <a:schemeClr val="dk1"/>
          </a:lnRef>
          <a:fillRef idx="0">
            <a:schemeClr val="dk1"/>
          </a:fillRef>
          <a:effectRef idx="2">
            <a:schemeClr val="dk1"/>
          </a:effectRef>
          <a:fontRef idx="minor">
            <a:schemeClr val="tx1"/>
          </a:fontRef>
        </p:style>
      </p:cxnSp>
      <p:cxnSp>
        <p:nvCxnSpPr>
          <p:cNvPr id="25" name="Straight Arrow Connector 24">
            <a:extLst>
              <a:ext uri="{FF2B5EF4-FFF2-40B4-BE49-F238E27FC236}">
                <a16:creationId xmlns:a16="http://schemas.microsoft.com/office/drawing/2014/main" id="{2BD667E7-1065-6641-AC11-87314BE31AE8}"/>
              </a:ext>
            </a:extLst>
          </p:cNvPr>
          <p:cNvCxnSpPr>
            <a:cxnSpLocks/>
          </p:cNvCxnSpPr>
          <p:nvPr/>
        </p:nvCxnSpPr>
        <p:spPr>
          <a:xfrm>
            <a:off x="1515229" y="2696378"/>
            <a:ext cx="3297382" cy="1520656"/>
          </a:xfrm>
          <a:prstGeom prst="straightConnector1">
            <a:avLst/>
          </a:prstGeom>
          <a:ln>
            <a:solidFill>
              <a:srgbClr val="AB7942"/>
            </a:solidFill>
            <a:tailEnd type="triangle"/>
          </a:ln>
        </p:spPr>
        <p:style>
          <a:lnRef idx="3">
            <a:schemeClr val="dk1"/>
          </a:lnRef>
          <a:fillRef idx="0">
            <a:schemeClr val="dk1"/>
          </a:fillRef>
          <a:effectRef idx="2">
            <a:schemeClr val="dk1"/>
          </a:effectRef>
          <a:fontRef idx="minor">
            <a:schemeClr val="tx1"/>
          </a:fontRef>
        </p:style>
      </p:cxnSp>
      <p:cxnSp>
        <p:nvCxnSpPr>
          <p:cNvPr id="29" name="Straight Arrow Connector 28">
            <a:extLst>
              <a:ext uri="{FF2B5EF4-FFF2-40B4-BE49-F238E27FC236}">
                <a16:creationId xmlns:a16="http://schemas.microsoft.com/office/drawing/2014/main" id="{B0BB1A78-4CEE-7D49-91D6-7EF1D25FA39B}"/>
              </a:ext>
            </a:extLst>
          </p:cNvPr>
          <p:cNvCxnSpPr>
            <a:cxnSpLocks/>
          </p:cNvCxnSpPr>
          <p:nvPr/>
        </p:nvCxnSpPr>
        <p:spPr>
          <a:xfrm>
            <a:off x="1515229" y="2689332"/>
            <a:ext cx="6012873" cy="1513847"/>
          </a:xfrm>
          <a:prstGeom prst="straightConnector1">
            <a:avLst/>
          </a:prstGeom>
          <a:ln>
            <a:solidFill>
              <a:srgbClr val="AB7942"/>
            </a:solidFill>
            <a:tailEnd type="triangle"/>
          </a:ln>
        </p:spPr>
        <p:style>
          <a:lnRef idx="3">
            <a:schemeClr val="dk1"/>
          </a:lnRef>
          <a:fillRef idx="0">
            <a:schemeClr val="dk1"/>
          </a:fillRef>
          <a:effectRef idx="2">
            <a:schemeClr val="dk1"/>
          </a:effectRef>
          <a:fontRef idx="minor">
            <a:schemeClr val="tx1"/>
          </a:fontRef>
        </p:style>
      </p:cxnSp>
      <p:sp>
        <p:nvSpPr>
          <p:cNvPr id="30" name="Rectangle 29">
            <a:extLst>
              <a:ext uri="{FF2B5EF4-FFF2-40B4-BE49-F238E27FC236}">
                <a16:creationId xmlns:a16="http://schemas.microsoft.com/office/drawing/2014/main" id="{EC7640B7-B0A6-7F4F-A4FE-A22EFE872F0D}"/>
              </a:ext>
            </a:extLst>
          </p:cNvPr>
          <p:cNvSpPr/>
          <p:nvPr/>
        </p:nvSpPr>
        <p:spPr>
          <a:xfrm>
            <a:off x="4758813" y="4273444"/>
            <a:ext cx="228600" cy="228600"/>
          </a:xfrm>
          <a:prstGeom prst="rect">
            <a:avLst/>
          </a:prstGeom>
          <a:noFill/>
          <a:ln w="38100">
            <a:solidFill>
              <a:srgbClr val="AB794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23ED2926-6D78-6544-8892-8CE25CE255CF}"/>
              </a:ext>
            </a:extLst>
          </p:cNvPr>
          <p:cNvSpPr/>
          <p:nvPr/>
        </p:nvSpPr>
        <p:spPr>
          <a:xfrm>
            <a:off x="5408101" y="4981617"/>
            <a:ext cx="228600" cy="228600"/>
          </a:xfrm>
          <a:prstGeom prst="rect">
            <a:avLst/>
          </a:prstGeom>
          <a:noFill/>
          <a:ln w="38100">
            <a:solidFill>
              <a:srgbClr val="AB794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6BD5C898-CADB-4945-9AC5-ACD8A0B0B693}"/>
              </a:ext>
            </a:extLst>
          </p:cNvPr>
          <p:cNvSpPr txBox="1"/>
          <p:nvPr/>
        </p:nvSpPr>
        <p:spPr>
          <a:xfrm>
            <a:off x="4959268" y="4105576"/>
            <a:ext cx="1182664" cy="369332"/>
          </a:xfrm>
          <a:prstGeom prst="rect">
            <a:avLst/>
          </a:prstGeom>
          <a:noFill/>
        </p:spPr>
        <p:txBody>
          <a:bodyPr wrap="square" rtlCol="0">
            <a:spAutoFit/>
          </a:bodyPr>
          <a:lstStyle/>
          <a:p>
            <a:r>
              <a:rPr lang="en-US" b="1" dirty="0">
                <a:solidFill>
                  <a:srgbClr val="AB7942"/>
                </a:solidFill>
              </a:rPr>
              <a:t>Upstream</a:t>
            </a:r>
          </a:p>
        </p:txBody>
      </p:sp>
      <p:sp>
        <p:nvSpPr>
          <p:cNvPr id="34" name="TextBox 33">
            <a:extLst>
              <a:ext uri="{FF2B5EF4-FFF2-40B4-BE49-F238E27FC236}">
                <a16:creationId xmlns:a16="http://schemas.microsoft.com/office/drawing/2014/main" id="{4C9F4C87-31FD-E743-A245-E18023309F2D}"/>
              </a:ext>
            </a:extLst>
          </p:cNvPr>
          <p:cNvSpPr txBox="1"/>
          <p:nvPr/>
        </p:nvSpPr>
        <p:spPr>
          <a:xfrm>
            <a:off x="5636700" y="4868332"/>
            <a:ext cx="1444723" cy="369332"/>
          </a:xfrm>
          <a:prstGeom prst="rect">
            <a:avLst/>
          </a:prstGeom>
          <a:noFill/>
        </p:spPr>
        <p:txBody>
          <a:bodyPr wrap="square" rtlCol="0">
            <a:spAutoFit/>
          </a:bodyPr>
          <a:lstStyle/>
          <a:p>
            <a:r>
              <a:rPr lang="en-US" b="1" dirty="0">
                <a:solidFill>
                  <a:srgbClr val="AB7942"/>
                </a:solidFill>
              </a:rPr>
              <a:t>Downstream</a:t>
            </a:r>
          </a:p>
        </p:txBody>
      </p:sp>
      <p:sp>
        <p:nvSpPr>
          <p:cNvPr id="39" name="TextBox 38">
            <a:extLst>
              <a:ext uri="{FF2B5EF4-FFF2-40B4-BE49-F238E27FC236}">
                <a16:creationId xmlns:a16="http://schemas.microsoft.com/office/drawing/2014/main" id="{68C26B8C-BC81-3541-836C-05515595ABA4}"/>
              </a:ext>
            </a:extLst>
          </p:cNvPr>
          <p:cNvSpPr txBox="1"/>
          <p:nvPr/>
        </p:nvSpPr>
        <p:spPr>
          <a:xfrm>
            <a:off x="6561237" y="5230402"/>
            <a:ext cx="1548955" cy="1015663"/>
          </a:xfrm>
          <a:prstGeom prst="rect">
            <a:avLst/>
          </a:prstGeom>
          <a:noFill/>
        </p:spPr>
        <p:txBody>
          <a:bodyPr wrap="square" rtlCol="0">
            <a:spAutoFit/>
          </a:bodyPr>
          <a:lstStyle/>
          <a:p>
            <a:pPr algn="ctr"/>
            <a:r>
              <a:rPr lang="en-US" sz="2000" dirty="0"/>
              <a:t>720 hourly assimilation cycles </a:t>
            </a:r>
          </a:p>
        </p:txBody>
      </p:sp>
      <p:sp>
        <p:nvSpPr>
          <p:cNvPr id="20" name="TextBox 19">
            <a:extLst>
              <a:ext uri="{FF2B5EF4-FFF2-40B4-BE49-F238E27FC236}">
                <a16:creationId xmlns:a16="http://schemas.microsoft.com/office/drawing/2014/main" id="{3CC789BE-F8CC-0643-AF50-FF6DDD2BFC8B}"/>
              </a:ext>
            </a:extLst>
          </p:cNvPr>
          <p:cNvSpPr txBox="1"/>
          <p:nvPr/>
        </p:nvSpPr>
        <p:spPr>
          <a:xfrm>
            <a:off x="209228" y="785347"/>
            <a:ext cx="1719289" cy="923330"/>
          </a:xfrm>
          <a:prstGeom prst="rect">
            <a:avLst/>
          </a:prstGeom>
          <a:noFill/>
        </p:spPr>
        <p:txBody>
          <a:bodyPr wrap="square" rtlCol="0">
            <a:spAutoFit/>
          </a:bodyPr>
          <a:lstStyle/>
          <a:p>
            <a:r>
              <a:rPr lang="en-US" dirty="0"/>
              <a:t>Assimilation happens every hour</a:t>
            </a:r>
          </a:p>
        </p:txBody>
      </p:sp>
      <p:sp>
        <p:nvSpPr>
          <p:cNvPr id="22" name="Slide Number Placeholder 2">
            <a:extLst>
              <a:ext uri="{FF2B5EF4-FFF2-40B4-BE49-F238E27FC236}">
                <a16:creationId xmlns:a16="http://schemas.microsoft.com/office/drawing/2014/main" id="{A97F001E-526D-374C-8F8F-459D4D4FA897}"/>
              </a:ext>
            </a:extLst>
          </p:cNvPr>
          <p:cNvSpPr>
            <a:spLocks noGrp="1"/>
          </p:cNvSpPr>
          <p:nvPr>
            <p:ph type="sldNum" sz="quarter" idx="12"/>
          </p:nvPr>
        </p:nvSpPr>
        <p:spPr>
          <a:xfrm>
            <a:off x="8722044" y="6586742"/>
            <a:ext cx="421955" cy="271258"/>
          </a:xfrm>
        </p:spPr>
        <p:txBody>
          <a:bodyPr wrap="none"/>
          <a:lstStyle/>
          <a:p>
            <a:pPr algn="ctr"/>
            <a:fld id="{283B4FF1-25A9-3741-B230-AA79218BFD91}" type="slidenum">
              <a:rPr lang="en-US" sz="1200" smtClean="0">
                <a:solidFill>
                  <a:schemeClr val="tx1"/>
                </a:solidFill>
              </a:rPr>
              <a:pPr algn="ctr"/>
              <a:t>11</a:t>
            </a:fld>
            <a:endParaRPr lang="en-US" sz="1200" dirty="0">
              <a:solidFill>
                <a:schemeClr val="tx1"/>
              </a:solidFill>
            </a:endParaRPr>
          </a:p>
        </p:txBody>
      </p:sp>
      <p:sp>
        <p:nvSpPr>
          <p:cNvPr id="3" name="TextBox 2">
            <a:extLst>
              <a:ext uri="{FF2B5EF4-FFF2-40B4-BE49-F238E27FC236}">
                <a16:creationId xmlns:a16="http://schemas.microsoft.com/office/drawing/2014/main" id="{0DE1585B-5517-7E48-BF31-81C170E4E8D9}"/>
              </a:ext>
            </a:extLst>
          </p:cNvPr>
          <p:cNvSpPr txBox="1"/>
          <p:nvPr/>
        </p:nvSpPr>
        <p:spPr>
          <a:xfrm>
            <a:off x="8092058" y="3791512"/>
            <a:ext cx="1077781" cy="523220"/>
          </a:xfrm>
          <a:prstGeom prst="rect">
            <a:avLst/>
          </a:prstGeom>
          <a:noFill/>
        </p:spPr>
        <p:txBody>
          <a:bodyPr wrap="square" rtlCol="0">
            <a:spAutoFit/>
          </a:bodyPr>
          <a:lstStyle/>
          <a:p>
            <a:r>
              <a:rPr lang="en-US" sz="1400" dirty="0"/>
              <a:t>Newport River</a:t>
            </a:r>
          </a:p>
        </p:txBody>
      </p:sp>
      <p:sp>
        <p:nvSpPr>
          <p:cNvPr id="24" name="TextBox 23">
            <a:extLst>
              <a:ext uri="{FF2B5EF4-FFF2-40B4-BE49-F238E27FC236}">
                <a16:creationId xmlns:a16="http://schemas.microsoft.com/office/drawing/2014/main" id="{1EF6E356-9564-7A41-AA86-D2D1ACE7E892}"/>
              </a:ext>
            </a:extLst>
          </p:cNvPr>
          <p:cNvSpPr txBox="1"/>
          <p:nvPr/>
        </p:nvSpPr>
        <p:spPr>
          <a:xfrm>
            <a:off x="5500949" y="5873916"/>
            <a:ext cx="1077781" cy="523220"/>
          </a:xfrm>
          <a:prstGeom prst="rect">
            <a:avLst/>
          </a:prstGeom>
          <a:noFill/>
        </p:spPr>
        <p:txBody>
          <a:bodyPr wrap="square" rtlCol="0">
            <a:spAutoFit/>
          </a:bodyPr>
          <a:lstStyle/>
          <a:p>
            <a:pPr algn="ctr"/>
            <a:r>
              <a:rPr lang="en-US" sz="1400" dirty="0"/>
              <a:t>Cape Fear River</a:t>
            </a:r>
          </a:p>
        </p:txBody>
      </p:sp>
      <p:sp>
        <p:nvSpPr>
          <p:cNvPr id="27" name="TextBox 26">
            <a:extLst>
              <a:ext uri="{FF2B5EF4-FFF2-40B4-BE49-F238E27FC236}">
                <a16:creationId xmlns:a16="http://schemas.microsoft.com/office/drawing/2014/main" id="{5C36EC97-5B34-7549-A654-1B86A0EDF99E}"/>
              </a:ext>
            </a:extLst>
          </p:cNvPr>
          <p:cNvSpPr txBox="1"/>
          <p:nvPr/>
        </p:nvSpPr>
        <p:spPr>
          <a:xfrm rot="4157980">
            <a:off x="2669461" y="4628688"/>
            <a:ext cx="1077781" cy="307777"/>
          </a:xfrm>
          <a:prstGeom prst="rect">
            <a:avLst/>
          </a:prstGeom>
          <a:noFill/>
        </p:spPr>
        <p:txBody>
          <a:bodyPr wrap="square" rtlCol="0">
            <a:spAutoFit/>
          </a:bodyPr>
          <a:lstStyle/>
          <a:p>
            <a:pPr algn="ctr"/>
            <a:r>
              <a:rPr lang="en-US" sz="1400" dirty="0"/>
              <a:t>Ashley River</a:t>
            </a:r>
          </a:p>
        </p:txBody>
      </p:sp>
      <p:sp>
        <p:nvSpPr>
          <p:cNvPr id="28" name="TextBox 27">
            <a:extLst>
              <a:ext uri="{FF2B5EF4-FFF2-40B4-BE49-F238E27FC236}">
                <a16:creationId xmlns:a16="http://schemas.microsoft.com/office/drawing/2014/main" id="{9E5798CD-0E8C-D04A-BE3A-37862EAEE49D}"/>
              </a:ext>
            </a:extLst>
          </p:cNvPr>
          <p:cNvSpPr txBox="1"/>
          <p:nvPr/>
        </p:nvSpPr>
        <p:spPr>
          <a:xfrm rot="19631175">
            <a:off x="4237938" y="5569903"/>
            <a:ext cx="1193139" cy="307777"/>
          </a:xfrm>
          <a:prstGeom prst="rect">
            <a:avLst/>
          </a:prstGeom>
          <a:noFill/>
        </p:spPr>
        <p:txBody>
          <a:bodyPr wrap="square" rtlCol="0">
            <a:spAutoFit/>
          </a:bodyPr>
          <a:lstStyle/>
          <a:p>
            <a:pPr algn="ctr"/>
            <a:r>
              <a:rPr lang="en-US" sz="1400" dirty="0"/>
              <a:t>Wando River</a:t>
            </a:r>
          </a:p>
        </p:txBody>
      </p:sp>
      <p:sp>
        <p:nvSpPr>
          <p:cNvPr id="35" name="TextBox 34">
            <a:extLst>
              <a:ext uri="{FF2B5EF4-FFF2-40B4-BE49-F238E27FC236}">
                <a16:creationId xmlns:a16="http://schemas.microsoft.com/office/drawing/2014/main" id="{FF09E287-462E-3D46-B63B-4138153F5C06}"/>
              </a:ext>
            </a:extLst>
          </p:cNvPr>
          <p:cNvSpPr txBox="1"/>
          <p:nvPr/>
        </p:nvSpPr>
        <p:spPr>
          <a:xfrm rot="18614997">
            <a:off x="3719089" y="5179727"/>
            <a:ext cx="1193139" cy="307777"/>
          </a:xfrm>
          <a:prstGeom prst="rect">
            <a:avLst/>
          </a:prstGeom>
          <a:noFill/>
        </p:spPr>
        <p:txBody>
          <a:bodyPr wrap="square" rtlCol="0">
            <a:spAutoFit/>
          </a:bodyPr>
          <a:lstStyle/>
          <a:p>
            <a:pPr algn="ctr"/>
            <a:r>
              <a:rPr lang="en-US" sz="1400" dirty="0"/>
              <a:t>Cooper River</a:t>
            </a:r>
          </a:p>
        </p:txBody>
      </p:sp>
    </p:spTree>
    <p:extLst>
      <p:ext uri="{BB962C8B-B14F-4D97-AF65-F5344CB8AC3E}">
        <p14:creationId xmlns:p14="http://schemas.microsoft.com/office/powerpoint/2010/main" val="3794628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par>
                                <p:cTn id="29" presetID="1" presetClass="entr" presetSubtype="0" fill="hold" grpId="1" nodeType="with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par>
                                <p:cTn id="31" presetID="1" presetClass="entr" presetSubtype="0" fill="hold" grpId="1" nodeType="with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0" grpId="0" animBg="1"/>
      <p:bldP spid="31" grpId="0" animBg="1"/>
      <p:bldP spid="32" grpId="0"/>
      <p:bldP spid="32" grpId="1"/>
      <p:bldP spid="34" grpId="0"/>
      <p:bldP spid="34" grpId="1"/>
      <p:bldP spid="20"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D214-0F46-FC47-86F5-75BF9E3EBB43}"/>
              </a:ext>
            </a:extLst>
          </p:cNvPr>
          <p:cNvSpPr>
            <a:spLocks noGrp="1"/>
          </p:cNvSpPr>
          <p:nvPr>
            <p:ph type="title"/>
          </p:nvPr>
        </p:nvSpPr>
        <p:spPr/>
        <p:txBody>
          <a:bodyPr/>
          <a:lstStyle/>
          <a:p>
            <a:r>
              <a:rPr lang="en-US" dirty="0"/>
              <a:t>Upstream Gauge</a:t>
            </a:r>
          </a:p>
        </p:txBody>
      </p:sp>
      <p:pic>
        <p:nvPicPr>
          <p:cNvPr id="4" name="Picture 3">
            <a:extLst>
              <a:ext uri="{FF2B5EF4-FFF2-40B4-BE49-F238E27FC236}">
                <a16:creationId xmlns:a16="http://schemas.microsoft.com/office/drawing/2014/main" id="{8920CEDF-245F-1842-B9F7-E9DBE951667A}"/>
              </a:ext>
            </a:extLst>
          </p:cNvPr>
          <p:cNvPicPr>
            <a:picLocks noChangeAspect="1"/>
          </p:cNvPicPr>
          <p:nvPr/>
        </p:nvPicPr>
        <p:blipFill>
          <a:blip r:embed="rId3"/>
          <a:stretch>
            <a:fillRect/>
          </a:stretch>
        </p:blipFill>
        <p:spPr>
          <a:xfrm>
            <a:off x="69850" y="723900"/>
            <a:ext cx="9004300" cy="5410200"/>
          </a:xfrm>
          <a:prstGeom prst="rect">
            <a:avLst/>
          </a:prstGeom>
        </p:spPr>
      </p:pic>
      <p:cxnSp>
        <p:nvCxnSpPr>
          <p:cNvPr id="6" name="Straight Arrow Connector 5">
            <a:extLst>
              <a:ext uri="{FF2B5EF4-FFF2-40B4-BE49-F238E27FC236}">
                <a16:creationId xmlns:a16="http://schemas.microsoft.com/office/drawing/2014/main" id="{31BC66BF-B559-0B42-84D9-7251BFF68D17}"/>
              </a:ext>
            </a:extLst>
          </p:cNvPr>
          <p:cNvCxnSpPr>
            <a:cxnSpLocks/>
          </p:cNvCxnSpPr>
          <p:nvPr/>
        </p:nvCxnSpPr>
        <p:spPr>
          <a:xfrm flipH="1">
            <a:off x="5182977" y="3196090"/>
            <a:ext cx="638073" cy="204652"/>
          </a:xfrm>
          <a:prstGeom prst="straightConnector1">
            <a:avLst/>
          </a:prstGeom>
          <a:ln w="38100">
            <a:solidFill>
              <a:srgbClr val="00B050"/>
            </a:solidFill>
            <a:tailEnd type="triangle"/>
          </a:ln>
          <a:effectLst/>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D3AE9BEE-8A01-BB41-B895-AE5B4BC13066}"/>
              </a:ext>
            </a:extLst>
          </p:cNvPr>
          <p:cNvSpPr txBox="1"/>
          <p:nvPr/>
        </p:nvSpPr>
        <p:spPr>
          <a:xfrm>
            <a:off x="5788058" y="2930372"/>
            <a:ext cx="2243580" cy="369332"/>
          </a:xfrm>
          <a:prstGeom prst="rect">
            <a:avLst/>
          </a:prstGeom>
          <a:noFill/>
          <a:ln>
            <a:noFill/>
          </a:ln>
        </p:spPr>
        <p:txBody>
          <a:bodyPr wrap="square" rtlCol="0">
            <a:spAutoFit/>
          </a:bodyPr>
          <a:lstStyle/>
          <a:p>
            <a:r>
              <a:rPr lang="en-US" dirty="0">
                <a:solidFill>
                  <a:srgbClr val="00B050"/>
                </a:solidFill>
              </a:rPr>
              <a:t>Gauge Observations</a:t>
            </a:r>
          </a:p>
        </p:txBody>
      </p:sp>
      <p:cxnSp>
        <p:nvCxnSpPr>
          <p:cNvPr id="9" name="Straight Arrow Connector 8">
            <a:extLst>
              <a:ext uri="{FF2B5EF4-FFF2-40B4-BE49-F238E27FC236}">
                <a16:creationId xmlns:a16="http://schemas.microsoft.com/office/drawing/2014/main" id="{13E13EC3-88A0-6C4F-88C4-9988C85BAFA9}"/>
              </a:ext>
            </a:extLst>
          </p:cNvPr>
          <p:cNvCxnSpPr>
            <a:cxnSpLocks/>
          </p:cNvCxnSpPr>
          <p:nvPr/>
        </p:nvCxnSpPr>
        <p:spPr>
          <a:xfrm flipV="1">
            <a:off x="5124651" y="5031032"/>
            <a:ext cx="276908" cy="406462"/>
          </a:xfrm>
          <a:prstGeom prst="straightConnector1">
            <a:avLst/>
          </a:prstGeom>
          <a:ln w="38100">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F97310EE-867A-E641-84DA-109458E5960E}"/>
              </a:ext>
            </a:extLst>
          </p:cNvPr>
          <p:cNvSpPr txBox="1"/>
          <p:nvPr/>
        </p:nvSpPr>
        <p:spPr>
          <a:xfrm>
            <a:off x="4826524" y="5432839"/>
            <a:ext cx="2243580" cy="369332"/>
          </a:xfrm>
          <a:prstGeom prst="rect">
            <a:avLst/>
          </a:prstGeom>
          <a:noFill/>
          <a:ln>
            <a:noFill/>
          </a:ln>
        </p:spPr>
        <p:txBody>
          <a:bodyPr wrap="square" rtlCol="0">
            <a:spAutoFit/>
          </a:bodyPr>
          <a:lstStyle/>
          <a:p>
            <a:r>
              <a:rPr lang="en-US" dirty="0">
                <a:solidFill>
                  <a:schemeClr val="accent6"/>
                </a:solidFill>
              </a:rPr>
              <a:t>Control</a:t>
            </a:r>
          </a:p>
        </p:txBody>
      </p:sp>
      <p:cxnSp>
        <p:nvCxnSpPr>
          <p:cNvPr id="13" name="Straight Arrow Connector 12">
            <a:extLst>
              <a:ext uri="{FF2B5EF4-FFF2-40B4-BE49-F238E27FC236}">
                <a16:creationId xmlns:a16="http://schemas.microsoft.com/office/drawing/2014/main" id="{9A56DDC9-FC39-594D-B216-7A410249C5AC}"/>
              </a:ext>
            </a:extLst>
          </p:cNvPr>
          <p:cNvCxnSpPr>
            <a:cxnSpLocks/>
          </p:cNvCxnSpPr>
          <p:nvPr/>
        </p:nvCxnSpPr>
        <p:spPr>
          <a:xfrm flipV="1">
            <a:off x="3476135" y="2788647"/>
            <a:ext cx="442468" cy="225716"/>
          </a:xfrm>
          <a:prstGeom prst="straightConnector1">
            <a:avLst/>
          </a:prstGeom>
          <a:ln>
            <a:solidFill>
              <a:schemeClr val="tx1">
                <a:lumMod val="50000"/>
                <a:lumOff val="50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F6105A49-7B65-3249-A8D9-2FF033B445D7}"/>
              </a:ext>
            </a:extLst>
          </p:cNvPr>
          <p:cNvSpPr txBox="1"/>
          <p:nvPr/>
        </p:nvSpPr>
        <p:spPr>
          <a:xfrm>
            <a:off x="2234152" y="2973313"/>
            <a:ext cx="1654406" cy="369332"/>
          </a:xfrm>
          <a:prstGeom prst="rect">
            <a:avLst/>
          </a:prstGeom>
          <a:noFill/>
          <a:ln>
            <a:noFill/>
          </a:ln>
        </p:spPr>
        <p:txBody>
          <a:bodyPr wrap="square" rtlCol="0">
            <a:spAutoFit/>
          </a:bodyPr>
          <a:lstStyle/>
          <a:p>
            <a:r>
              <a:rPr lang="en-US" dirty="0">
                <a:solidFill>
                  <a:srgbClr val="808080"/>
                </a:solidFill>
              </a:rPr>
              <a:t>Prior members</a:t>
            </a:r>
          </a:p>
        </p:txBody>
      </p:sp>
      <p:cxnSp>
        <p:nvCxnSpPr>
          <p:cNvPr id="16" name="Straight Arrow Connector 15">
            <a:extLst>
              <a:ext uri="{FF2B5EF4-FFF2-40B4-BE49-F238E27FC236}">
                <a16:creationId xmlns:a16="http://schemas.microsoft.com/office/drawing/2014/main" id="{4D966325-68FA-9B49-983F-AF9BE6BDC76F}"/>
              </a:ext>
            </a:extLst>
          </p:cNvPr>
          <p:cNvCxnSpPr>
            <a:cxnSpLocks/>
          </p:cNvCxnSpPr>
          <p:nvPr/>
        </p:nvCxnSpPr>
        <p:spPr>
          <a:xfrm flipV="1">
            <a:off x="3593971" y="3245447"/>
            <a:ext cx="539684" cy="310590"/>
          </a:xfrm>
          <a:prstGeom prst="straightConnector1">
            <a:avLst/>
          </a:prstGeom>
          <a:ln w="381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88A10521-5138-9448-B4F0-802049A23F91}"/>
              </a:ext>
            </a:extLst>
          </p:cNvPr>
          <p:cNvSpPr txBox="1"/>
          <p:nvPr/>
        </p:nvSpPr>
        <p:spPr>
          <a:xfrm>
            <a:off x="2410906" y="3446973"/>
            <a:ext cx="1654406" cy="369332"/>
          </a:xfrm>
          <a:prstGeom prst="rect">
            <a:avLst/>
          </a:prstGeom>
          <a:noFill/>
          <a:ln>
            <a:noFill/>
          </a:ln>
        </p:spPr>
        <p:txBody>
          <a:bodyPr wrap="square" rtlCol="0">
            <a:spAutoFit/>
          </a:bodyPr>
          <a:lstStyle/>
          <a:p>
            <a:r>
              <a:rPr lang="en-US" b="1" dirty="0"/>
              <a:t>Prior mean</a:t>
            </a:r>
          </a:p>
        </p:txBody>
      </p:sp>
      <p:cxnSp>
        <p:nvCxnSpPr>
          <p:cNvPr id="18" name="Straight Arrow Connector 17">
            <a:extLst>
              <a:ext uri="{FF2B5EF4-FFF2-40B4-BE49-F238E27FC236}">
                <a16:creationId xmlns:a16="http://schemas.microsoft.com/office/drawing/2014/main" id="{ABFEE821-D5A1-EE4B-ADC9-39F9BF121605}"/>
              </a:ext>
            </a:extLst>
          </p:cNvPr>
          <p:cNvCxnSpPr>
            <a:cxnSpLocks/>
          </p:cNvCxnSpPr>
          <p:nvPr/>
        </p:nvCxnSpPr>
        <p:spPr>
          <a:xfrm flipH="1">
            <a:off x="4741684" y="2174994"/>
            <a:ext cx="977439" cy="211602"/>
          </a:xfrm>
          <a:prstGeom prst="straightConnector1">
            <a:avLst/>
          </a:prstGeom>
          <a:ln>
            <a:solidFill>
              <a:srgbClr val="00B0F0"/>
            </a:solidFill>
            <a:tailEnd type="triangle"/>
          </a:ln>
          <a:effectLst/>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31F037B9-1D8A-1E44-981C-8AC44AE05717}"/>
              </a:ext>
            </a:extLst>
          </p:cNvPr>
          <p:cNvSpPr txBox="1"/>
          <p:nvPr/>
        </p:nvSpPr>
        <p:spPr>
          <a:xfrm>
            <a:off x="5709110" y="1901449"/>
            <a:ext cx="1989055" cy="369332"/>
          </a:xfrm>
          <a:prstGeom prst="rect">
            <a:avLst/>
          </a:prstGeom>
          <a:noFill/>
          <a:ln>
            <a:noFill/>
          </a:ln>
        </p:spPr>
        <p:txBody>
          <a:bodyPr wrap="square" rtlCol="0">
            <a:spAutoFit/>
          </a:bodyPr>
          <a:lstStyle/>
          <a:p>
            <a:r>
              <a:rPr lang="en-US" dirty="0">
                <a:solidFill>
                  <a:srgbClr val="00B0F0"/>
                </a:solidFill>
              </a:rPr>
              <a:t>Posterior members</a:t>
            </a:r>
          </a:p>
        </p:txBody>
      </p:sp>
      <p:cxnSp>
        <p:nvCxnSpPr>
          <p:cNvPr id="23" name="Straight Arrow Connector 22">
            <a:extLst>
              <a:ext uri="{FF2B5EF4-FFF2-40B4-BE49-F238E27FC236}">
                <a16:creationId xmlns:a16="http://schemas.microsoft.com/office/drawing/2014/main" id="{E221BA0B-BD72-7748-AD92-8B3300569DCF}"/>
              </a:ext>
            </a:extLst>
          </p:cNvPr>
          <p:cNvCxnSpPr>
            <a:cxnSpLocks/>
          </p:cNvCxnSpPr>
          <p:nvPr/>
        </p:nvCxnSpPr>
        <p:spPr>
          <a:xfrm flipH="1">
            <a:off x="4741683" y="2366567"/>
            <a:ext cx="1046375" cy="231876"/>
          </a:xfrm>
          <a:prstGeom prst="straightConnector1">
            <a:avLst/>
          </a:prstGeom>
          <a:ln w="38100">
            <a:solidFill>
              <a:srgbClr val="00B0F0"/>
            </a:solidFill>
            <a:tailEnd type="triangle"/>
          </a:ln>
          <a:effectLst/>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6F7CDD15-175B-5945-A5F7-A6D8D3312BF1}"/>
              </a:ext>
            </a:extLst>
          </p:cNvPr>
          <p:cNvSpPr txBox="1"/>
          <p:nvPr/>
        </p:nvSpPr>
        <p:spPr>
          <a:xfrm>
            <a:off x="5821050" y="2174994"/>
            <a:ext cx="1654406" cy="369332"/>
          </a:xfrm>
          <a:prstGeom prst="rect">
            <a:avLst/>
          </a:prstGeom>
          <a:noFill/>
          <a:ln>
            <a:noFill/>
          </a:ln>
        </p:spPr>
        <p:txBody>
          <a:bodyPr wrap="square" rtlCol="0">
            <a:spAutoFit/>
          </a:bodyPr>
          <a:lstStyle/>
          <a:p>
            <a:r>
              <a:rPr lang="en-US" b="1" dirty="0">
                <a:solidFill>
                  <a:srgbClr val="00B0F0"/>
                </a:solidFill>
              </a:rPr>
              <a:t>Posterior mean</a:t>
            </a:r>
          </a:p>
        </p:txBody>
      </p:sp>
      <p:sp>
        <p:nvSpPr>
          <p:cNvPr id="27" name="TextBox 26">
            <a:extLst>
              <a:ext uri="{FF2B5EF4-FFF2-40B4-BE49-F238E27FC236}">
                <a16:creationId xmlns:a16="http://schemas.microsoft.com/office/drawing/2014/main" id="{20415B76-0FF7-DD46-BF08-148F080F24D4}"/>
              </a:ext>
            </a:extLst>
          </p:cNvPr>
          <p:cNvSpPr txBox="1"/>
          <p:nvPr/>
        </p:nvSpPr>
        <p:spPr>
          <a:xfrm>
            <a:off x="1005132" y="4194804"/>
            <a:ext cx="2137528" cy="1477328"/>
          </a:xfrm>
          <a:prstGeom prst="rect">
            <a:avLst/>
          </a:prstGeom>
          <a:noFill/>
          <a:ln>
            <a:noFill/>
          </a:ln>
        </p:spPr>
        <p:txBody>
          <a:bodyPr wrap="square" rtlCol="0">
            <a:spAutoFit/>
          </a:bodyPr>
          <a:lstStyle/>
          <a:p>
            <a:r>
              <a:rPr lang="en-US" dirty="0"/>
              <a:t>Large improvements to the amplitude and the phase compared to the control </a:t>
            </a:r>
          </a:p>
        </p:txBody>
      </p:sp>
      <p:sp>
        <p:nvSpPr>
          <p:cNvPr id="28" name="Oval 27">
            <a:extLst>
              <a:ext uri="{FF2B5EF4-FFF2-40B4-BE49-F238E27FC236}">
                <a16:creationId xmlns:a16="http://schemas.microsoft.com/office/drawing/2014/main" id="{A4A79205-B316-D048-A2BC-2310B3C81313}"/>
              </a:ext>
            </a:extLst>
          </p:cNvPr>
          <p:cNvSpPr/>
          <p:nvPr/>
        </p:nvSpPr>
        <p:spPr>
          <a:xfrm>
            <a:off x="3061355" y="1325971"/>
            <a:ext cx="2524026" cy="3858772"/>
          </a:xfrm>
          <a:prstGeom prst="ellipse">
            <a:avLst/>
          </a:prstGeom>
          <a:noFill/>
          <a:ln w="571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AAA2BC66-B486-2C43-913C-AB7BCB53F6F6}"/>
              </a:ext>
            </a:extLst>
          </p:cNvPr>
          <p:cNvSpPr txBox="1"/>
          <p:nvPr/>
        </p:nvSpPr>
        <p:spPr>
          <a:xfrm>
            <a:off x="1157508" y="763326"/>
            <a:ext cx="7307762" cy="523220"/>
          </a:xfrm>
          <a:prstGeom prst="rect">
            <a:avLst/>
          </a:prstGeom>
          <a:solidFill>
            <a:schemeClr val="bg1"/>
          </a:solidFill>
        </p:spPr>
        <p:txBody>
          <a:bodyPr wrap="square" rtlCol="0">
            <a:spAutoFit/>
          </a:bodyPr>
          <a:lstStyle/>
          <a:p>
            <a:pPr algn="ctr"/>
            <a:r>
              <a:rPr lang="en-US" sz="2800" dirty="0"/>
              <a:t>STREAM_FLOW_066453 | Gauge ID: 2131000</a:t>
            </a:r>
          </a:p>
        </p:txBody>
      </p:sp>
      <p:sp>
        <p:nvSpPr>
          <p:cNvPr id="20" name="Slide Number Placeholder 2">
            <a:extLst>
              <a:ext uri="{FF2B5EF4-FFF2-40B4-BE49-F238E27FC236}">
                <a16:creationId xmlns:a16="http://schemas.microsoft.com/office/drawing/2014/main" id="{6813132E-B10A-1941-804D-B5408B3D95DD}"/>
              </a:ext>
            </a:extLst>
          </p:cNvPr>
          <p:cNvSpPr>
            <a:spLocks noGrp="1"/>
          </p:cNvSpPr>
          <p:nvPr>
            <p:ph type="sldNum" sz="quarter" idx="12"/>
          </p:nvPr>
        </p:nvSpPr>
        <p:spPr>
          <a:xfrm>
            <a:off x="8722044" y="6586742"/>
            <a:ext cx="421955" cy="271258"/>
          </a:xfrm>
        </p:spPr>
        <p:txBody>
          <a:bodyPr wrap="none"/>
          <a:lstStyle/>
          <a:p>
            <a:pPr algn="ctr"/>
            <a:fld id="{283B4FF1-25A9-3741-B230-AA79218BFD91}" type="slidenum">
              <a:rPr lang="en-US" sz="1200" smtClean="0">
                <a:solidFill>
                  <a:schemeClr val="tx1"/>
                </a:solidFill>
              </a:rPr>
              <a:pPr algn="ctr"/>
              <a:t>12</a:t>
            </a:fld>
            <a:endParaRPr lang="en-US" sz="1200" dirty="0">
              <a:solidFill>
                <a:schemeClr val="tx1"/>
              </a:solidFill>
            </a:endParaRPr>
          </a:p>
        </p:txBody>
      </p:sp>
    </p:spTree>
    <p:extLst>
      <p:ext uri="{BB962C8B-B14F-4D97-AF65-F5344CB8AC3E}">
        <p14:creationId xmlns:p14="http://schemas.microsoft.com/office/powerpoint/2010/main" val="3542239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DCD41-9DA9-CE48-9000-AB713DCB7D47}"/>
              </a:ext>
            </a:extLst>
          </p:cNvPr>
          <p:cNvSpPr>
            <a:spLocks noGrp="1"/>
          </p:cNvSpPr>
          <p:nvPr>
            <p:ph type="title"/>
          </p:nvPr>
        </p:nvSpPr>
        <p:spPr/>
        <p:txBody>
          <a:bodyPr/>
          <a:lstStyle/>
          <a:p>
            <a:r>
              <a:rPr lang="en-US" dirty="0"/>
              <a:t>Downstream Gauge</a:t>
            </a:r>
          </a:p>
        </p:txBody>
      </p:sp>
      <p:sp>
        <p:nvSpPr>
          <p:cNvPr id="8" name="Rectangle 7">
            <a:extLst>
              <a:ext uri="{FF2B5EF4-FFF2-40B4-BE49-F238E27FC236}">
                <a16:creationId xmlns:a16="http://schemas.microsoft.com/office/drawing/2014/main" id="{AEAD3EAC-3880-A648-A4B1-4EF70906B4A2}"/>
              </a:ext>
            </a:extLst>
          </p:cNvPr>
          <p:cNvSpPr/>
          <p:nvPr/>
        </p:nvSpPr>
        <p:spPr>
          <a:xfrm>
            <a:off x="962025" y="819150"/>
            <a:ext cx="7429500" cy="2571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C929BCB-896D-E04F-9F8C-226AF5FD09E0}"/>
              </a:ext>
            </a:extLst>
          </p:cNvPr>
          <p:cNvPicPr>
            <a:picLocks noChangeAspect="1"/>
          </p:cNvPicPr>
          <p:nvPr/>
        </p:nvPicPr>
        <p:blipFill>
          <a:blip r:embed="rId3"/>
          <a:stretch>
            <a:fillRect/>
          </a:stretch>
        </p:blipFill>
        <p:spPr>
          <a:xfrm>
            <a:off x="69850" y="723900"/>
            <a:ext cx="9004300" cy="5410200"/>
          </a:xfrm>
          <a:prstGeom prst="rect">
            <a:avLst/>
          </a:prstGeom>
        </p:spPr>
      </p:pic>
      <p:pic>
        <p:nvPicPr>
          <p:cNvPr id="18" name="Picture 17">
            <a:extLst>
              <a:ext uri="{FF2B5EF4-FFF2-40B4-BE49-F238E27FC236}">
                <a16:creationId xmlns:a16="http://schemas.microsoft.com/office/drawing/2014/main" id="{45404D2B-90E4-B74B-A7F5-F234536140A4}"/>
              </a:ext>
            </a:extLst>
          </p:cNvPr>
          <p:cNvPicPr>
            <a:picLocks noChangeAspect="1"/>
          </p:cNvPicPr>
          <p:nvPr/>
        </p:nvPicPr>
        <p:blipFill>
          <a:blip r:embed="rId4"/>
          <a:stretch>
            <a:fillRect/>
          </a:stretch>
        </p:blipFill>
        <p:spPr>
          <a:xfrm>
            <a:off x="69850" y="723900"/>
            <a:ext cx="9004300" cy="5410200"/>
          </a:xfrm>
          <a:prstGeom prst="rect">
            <a:avLst/>
          </a:prstGeom>
        </p:spPr>
      </p:pic>
      <p:pic>
        <p:nvPicPr>
          <p:cNvPr id="20" name="Picture 19">
            <a:extLst>
              <a:ext uri="{FF2B5EF4-FFF2-40B4-BE49-F238E27FC236}">
                <a16:creationId xmlns:a16="http://schemas.microsoft.com/office/drawing/2014/main" id="{09668B8B-054F-2D4F-86E9-35B1C99BF661}"/>
              </a:ext>
            </a:extLst>
          </p:cNvPr>
          <p:cNvPicPr>
            <a:picLocks noChangeAspect="1"/>
          </p:cNvPicPr>
          <p:nvPr/>
        </p:nvPicPr>
        <p:blipFill>
          <a:blip r:embed="rId5"/>
          <a:stretch>
            <a:fillRect/>
          </a:stretch>
        </p:blipFill>
        <p:spPr>
          <a:xfrm>
            <a:off x="5057193" y="723900"/>
            <a:ext cx="4016958" cy="2668091"/>
          </a:xfrm>
          <a:prstGeom prst="rect">
            <a:avLst/>
          </a:prstGeom>
        </p:spPr>
      </p:pic>
      <p:pic>
        <p:nvPicPr>
          <p:cNvPr id="24" name="Picture 23">
            <a:extLst>
              <a:ext uri="{FF2B5EF4-FFF2-40B4-BE49-F238E27FC236}">
                <a16:creationId xmlns:a16="http://schemas.microsoft.com/office/drawing/2014/main" id="{45E32CFC-7978-9B4A-93DD-1041BFD16A48}"/>
              </a:ext>
            </a:extLst>
          </p:cNvPr>
          <p:cNvPicPr>
            <a:picLocks noChangeAspect="1"/>
          </p:cNvPicPr>
          <p:nvPr/>
        </p:nvPicPr>
        <p:blipFill>
          <a:blip r:embed="rId6"/>
          <a:stretch>
            <a:fillRect/>
          </a:stretch>
        </p:blipFill>
        <p:spPr>
          <a:xfrm>
            <a:off x="69848" y="723899"/>
            <a:ext cx="3279841" cy="2495161"/>
          </a:xfrm>
          <a:prstGeom prst="rect">
            <a:avLst/>
          </a:prstGeom>
        </p:spPr>
      </p:pic>
      <p:pic>
        <p:nvPicPr>
          <p:cNvPr id="26" name="Picture 25">
            <a:extLst>
              <a:ext uri="{FF2B5EF4-FFF2-40B4-BE49-F238E27FC236}">
                <a16:creationId xmlns:a16="http://schemas.microsoft.com/office/drawing/2014/main" id="{7A426714-BCF8-5C4F-AE83-8D60AEAC6835}"/>
              </a:ext>
            </a:extLst>
          </p:cNvPr>
          <p:cNvPicPr>
            <a:picLocks noChangeAspect="1"/>
          </p:cNvPicPr>
          <p:nvPr/>
        </p:nvPicPr>
        <p:blipFill>
          <a:blip r:embed="rId7"/>
          <a:stretch>
            <a:fillRect/>
          </a:stretch>
        </p:blipFill>
        <p:spPr>
          <a:xfrm>
            <a:off x="69850" y="723900"/>
            <a:ext cx="9004300" cy="5410200"/>
          </a:xfrm>
          <a:prstGeom prst="rect">
            <a:avLst/>
          </a:prstGeom>
        </p:spPr>
      </p:pic>
      <p:pic>
        <p:nvPicPr>
          <p:cNvPr id="4" name="Picture 3">
            <a:extLst>
              <a:ext uri="{FF2B5EF4-FFF2-40B4-BE49-F238E27FC236}">
                <a16:creationId xmlns:a16="http://schemas.microsoft.com/office/drawing/2014/main" id="{0C8A6F60-57A7-F848-9B38-AA3C0C9BEBE1}"/>
              </a:ext>
            </a:extLst>
          </p:cNvPr>
          <p:cNvPicPr>
            <a:picLocks noChangeAspect="1"/>
          </p:cNvPicPr>
          <p:nvPr/>
        </p:nvPicPr>
        <p:blipFill>
          <a:blip r:embed="rId8"/>
          <a:stretch>
            <a:fillRect/>
          </a:stretch>
        </p:blipFill>
        <p:spPr>
          <a:xfrm>
            <a:off x="69850" y="723900"/>
            <a:ext cx="9004300" cy="5410200"/>
          </a:xfrm>
          <a:prstGeom prst="rect">
            <a:avLst/>
          </a:prstGeom>
        </p:spPr>
      </p:pic>
      <p:sp>
        <p:nvSpPr>
          <p:cNvPr id="6" name="TextBox 5">
            <a:extLst>
              <a:ext uri="{FF2B5EF4-FFF2-40B4-BE49-F238E27FC236}">
                <a16:creationId xmlns:a16="http://schemas.microsoft.com/office/drawing/2014/main" id="{696F8760-5A7F-5542-BDDE-B8FE25FB41B5}"/>
              </a:ext>
            </a:extLst>
          </p:cNvPr>
          <p:cNvSpPr txBox="1"/>
          <p:nvPr/>
        </p:nvSpPr>
        <p:spPr>
          <a:xfrm>
            <a:off x="5213023" y="2187019"/>
            <a:ext cx="2507530" cy="646331"/>
          </a:xfrm>
          <a:prstGeom prst="rect">
            <a:avLst/>
          </a:prstGeom>
          <a:noFill/>
        </p:spPr>
        <p:txBody>
          <a:bodyPr wrap="square" rtlCol="0">
            <a:spAutoFit/>
          </a:bodyPr>
          <a:lstStyle/>
          <a:p>
            <a:r>
              <a:rPr lang="en-US" dirty="0"/>
              <a:t>Prior greatly improves the model’s estimate</a:t>
            </a:r>
          </a:p>
        </p:txBody>
      </p:sp>
      <p:sp>
        <p:nvSpPr>
          <p:cNvPr id="13" name="TextBox 12">
            <a:extLst>
              <a:ext uri="{FF2B5EF4-FFF2-40B4-BE49-F238E27FC236}">
                <a16:creationId xmlns:a16="http://schemas.microsoft.com/office/drawing/2014/main" id="{91BF4460-3481-AB43-B8D0-E541A751E1E8}"/>
              </a:ext>
            </a:extLst>
          </p:cNvPr>
          <p:cNvSpPr txBox="1"/>
          <p:nvPr/>
        </p:nvSpPr>
        <p:spPr>
          <a:xfrm>
            <a:off x="5213023" y="3487241"/>
            <a:ext cx="2507530" cy="1200329"/>
          </a:xfrm>
          <a:prstGeom prst="rect">
            <a:avLst/>
          </a:prstGeom>
          <a:noFill/>
        </p:spPr>
        <p:txBody>
          <a:bodyPr wrap="square" rtlCol="0">
            <a:spAutoFit/>
          </a:bodyPr>
          <a:lstStyle/>
          <a:p>
            <a:r>
              <a:rPr lang="en-US" dirty="0"/>
              <a:t>Posteriors provide almost a perfect match with the gauge streamflow data </a:t>
            </a:r>
          </a:p>
        </p:txBody>
      </p:sp>
      <p:cxnSp>
        <p:nvCxnSpPr>
          <p:cNvPr id="9" name="Straight Arrow Connector 8">
            <a:extLst>
              <a:ext uri="{FF2B5EF4-FFF2-40B4-BE49-F238E27FC236}">
                <a16:creationId xmlns:a16="http://schemas.microsoft.com/office/drawing/2014/main" id="{343E0A0E-98A9-694C-82CC-B5F9721162D3}"/>
              </a:ext>
            </a:extLst>
          </p:cNvPr>
          <p:cNvCxnSpPr/>
          <p:nvPr/>
        </p:nvCxnSpPr>
        <p:spPr>
          <a:xfrm>
            <a:off x="3139125" y="3115365"/>
            <a:ext cx="0" cy="2474730"/>
          </a:xfrm>
          <a:prstGeom prst="straightConnector1">
            <a:avLst/>
          </a:prstGeom>
          <a:ln>
            <a:solidFill>
              <a:srgbClr val="FF0000"/>
            </a:solidFill>
            <a:headEnd type="triangle"/>
            <a:tailEnd type="triangle"/>
          </a:ln>
        </p:spPr>
        <p:style>
          <a:lnRef idx="3">
            <a:schemeClr val="accent2"/>
          </a:lnRef>
          <a:fillRef idx="0">
            <a:schemeClr val="accent2"/>
          </a:fillRef>
          <a:effectRef idx="2">
            <a:schemeClr val="accent2"/>
          </a:effectRef>
          <a:fontRef idx="minor">
            <a:schemeClr val="tx1"/>
          </a:fontRef>
        </p:style>
      </p:cxnSp>
      <p:sp>
        <p:nvSpPr>
          <p:cNvPr id="10" name="TextBox 9">
            <a:extLst>
              <a:ext uri="{FF2B5EF4-FFF2-40B4-BE49-F238E27FC236}">
                <a16:creationId xmlns:a16="http://schemas.microsoft.com/office/drawing/2014/main" id="{CE134969-B291-794F-8241-26FBD35652B8}"/>
              </a:ext>
            </a:extLst>
          </p:cNvPr>
          <p:cNvSpPr txBox="1"/>
          <p:nvPr/>
        </p:nvSpPr>
        <p:spPr>
          <a:xfrm>
            <a:off x="1221058" y="3413264"/>
            <a:ext cx="1913641" cy="1754326"/>
          </a:xfrm>
          <a:prstGeom prst="rect">
            <a:avLst/>
          </a:prstGeom>
          <a:noFill/>
        </p:spPr>
        <p:txBody>
          <a:bodyPr wrap="square" rtlCol="0">
            <a:spAutoFit/>
          </a:bodyPr>
          <a:lstStyle/>
          <a:p>
            <a:pPr algn="ctr"/>
            <a:r>
              <a:rPr lang="en-US" dirty="0">
                <a:solidFill>
                  <a:srgbClr val="FF0000"/>
                </a:solidFill>
              </a:rPr>
              <a:t>Difference between knowing what to do (like evacuating people) and not doing anything!</a:t>
            </a:r>
          </a:p>
        </p:txBody>
      </p:sp>
      <p:sp>
        <p:nvSpPr>
          <p:cNvPr id="16" name="Slide Number Placeholder 2">
            <a:extLst>
              <a:ext uri="{FF2B5EF4-FFF2-40B4-BE49-F238E27FC236}">
                <a16:creationId xmlns:a16="http://schemas.microsoft.com/office/drawing/2014/main" id="{573D052F-5D94-674B-935F-93CCD66A64CD}"/>
              </a:ext>
            </a:extLst>
          </p:cNvPr>
          <p:cNvSpPr>
            <a:spLocks noGrp="1"/>
          </p:cNvSpPr>
          <p:nvPr>
            <p:ph type="sldNum" sz="quarter" idx="12"/>
          </p:nvPr>
        </p:nvSpPr>
        <p:spPr>
          <a:xfrm>
            <a:off x="8722044" y="6586742"/>
            <a:ext cx="421955" cy="271258"/>
          </a:xfrm>
        </p:spPr>
        <p:txBody>
          <a:bodyPr wrap="none"/>
          <a:lstStyle/>
          <a:p>
            <a:pPr algn="ctr"/>
            <a:fld id="{283B4FF1-25A9-3741-B230-AA79218BFD91}" type="slidenum">
              <a:rPr lang="en-US" sz="1200" smtClean="0">
                <a:solidFill>
                  <a:schemeClr val="tx1"/>
                </a:solidFill>
              </a:rPr>
              <a:pPr algn="ctr"/>
              <a:t>13</a:t>
            </a:fld>
            <a:endParaRPr lang="en-US" sz="1200" dirty="0">
              <a:solidFill>
                <a:schemeClr val="tx1"/>
              </a:solidFill>
            </a:endParaRPr>
          </a:p>
        </p:txBody>
      </p:sp>
    </p:spTree>
    <p:extLst>
      <p:ext uri="{BB962C8B-B14F-4D97-AF65-F5344CB8AC3E}">
        <p14:creationId xmlns:p14="http://schemas.microsoft.com/office/powerpoint/2010/main" val="1990515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subTnLst>
                                    <p:set>
                                      <p:cBhvr override="childStyle">
                                        <p:cTn dur="1" fill="hold" display="0" masterRel="nextClick" afterEffect="1"/>
                                        <p:tgtEl>
                                          <p:spTgt spid="24"/>
                                        </p:tgtEl>
                                        <p:attrNameLst>
                                          <p:attrName>style.visibility</p:attrName>
                                        </p:attrNameLst>
                                      </p:cBhvr>
                                      <p:to>
                                        <p:strVal val="hidden"/>
                                      </p:to>
                                    </p:set>
                                  </p:sub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subTnLst>
                                    <p:set>
                                      <p:cBhvr override="childStyle">
                                        <p:cTn dur="1" fill="hold" display="0" masterRel="nextClick" afterEffect="1"/>
                                        <p:tgtEl>
                                          <p:spTgt spid="20"/>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1"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P spid="13" grpId="1"/>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D214-0F46-FC47-86F5-75BF9E3EBB43}"/>
              </a:ext>
            </a:extLst>
          </p:cNvPr>
          <p:cNvSpPr>
            <a:spLocks noGrp="1"/>
          </p:cNvSpPr>
          <p:nvPr>
            <p:ph type="title"/>
          </p:nvPr>
        </p:nvSpPr>
        <p:spPr/>
        <p:txBody>
          <a:bodyPr/>
          <a:lstStyle/>
          <a:p>
            <a:r>
              <a:rPr lang="en-US" dirty="0"/>
              <a:t>Improvements: control-&gt;prior-&gt;posterior</a:t>
            </a:r>
          </a:p>
        </p:txBody>
      </p:sp>
      <p:pic>
        <p:nvPicPr>
          <p:cNvPr id="7" name="Picture 6">
            <a:extLst>
              <a:ext uri="{FF2B5EF4-FFF2-40B4-BE49-F238E27FC236}">
                <a16:creationId xmlns:a16="http://schemas.microsoft.com/office/drawing/2014/main" id="{3BA2E637-BD0E-4448-A80E-2104B13ADB42}"/>
              </a:ext>
            </a:extLst>
          </p:cNvPr>
          <p:cNvPicPr>
            <a:picLocks noChangeAspect="1"/>
          </p:cNvPicPr>
          <p:nvPr/>
        </p:nvPicPr>
        <p:blipFill>
          <a:blip r:embed="rId3"/>
          <a:stretch>
            <a:fillRect/>
          </a:stretch>
        </p:blipFill>
        <p:spPr>
          <a:xfrm>
            <a:off x="1682173" y="794905"/>
            <a:ext cx="6832600" cy="5905500"/>
          </a:xfrm>
          <a:prstGeom prst="rect">
            <a:avLst/>
          </a:prstGeom>
        </p:spPr>
      </p:pic>
      <p:cxnSp>
        <p:nvCxnSpPr>
          <p:cNvPr id="4" name="Straight Arrow Connector 3">
            <a:extLst>
              <a:ext uri="{FF2B5EF4-FFF2-40B4-BE49-F238E27FC236}">
                <a16:creationId xmlns:a16="http://schemas.microsoft.com/office/drawing/2014/main" id="{202DC23D-4D0F-4C46-AC54-AE104868BD81}"/>
              </a:ext>
            </a:extLst>
          </p:cNvPr>
          <p:cNvCxnSpPr/>
          <p:nvPr/>
        </p:nvCxnSpPr>
        <p:spPr>
          <a:xfrm>
            <a:off x="5973635" y="3597530"/>
            <a:ext cx="106791" cy="740864"/>
          </a:xfrm>
          <a:prstGeom prst="straightConnector1">
            <a:avLst/>
          </a:prstGeom>
          <a:ln w="12700">
            <a:solidFill>
              <a:schemeClr val="tx1">
                <a:lumMod val="50000"/>
                <a:lumOff val="50000"/>
              </a:schemeClr>
            </a:solidFill>
            <a:tailEnd type="arrow" w="sm" len="sm"/>
          </a:ln>
          <a:effectLst/>
        </p:spPr>
        <p:style>
          <a:lnRef idx="2">
            <a:schemeClr val="accent1"/>
          </a:lnRef>
          <a:fillRef idx="0">
            <a:schemeClr val="accent1"/>
          </a:fillRef>
          <a:effectRef idx="1">
            <a:schemeClr val="accent1"/>
          </a:effectRef>
          <a:fontRef idx="minor">
            <a:schemeClr val="tx1"/>
          </a:fontRef>
        </p:style>
      </p:cxnSp>
      <p:cxnSp>
        <p:nvCxnSpPr>
          <p:cNvPr id="6" name="Straight Arrow Connector 5">
            <a:extLst>
              <a:ext uri="{FF2B5EF4-FFF2-40B4-BE49-F238E27FC236}">
                <a16:creationId xmlns:a16="http://schemas.microsoft.com/office/drawing/2014/main" id="{08C2AC1A-AFCB-EB47-9CD4-D00E4F20172D}"/>
              </a:ext>
            </a:extLst>
          </p:cNvPr>
          <p:cNvCxnSpPr>
            <a:cxnSpLocks/>
          </p:cNvCxnSpPr>
          <p:nvPr/>
        </p:nvCxnSpPr>
        <p:spPr>
          <a:xfrm flipH="1">
            <a:off x="6027030" y="4494874"/>
            <a:ext cx="53396" cy="302945"/>
          </a:xfrm>
          <a:prstGeom prst="straightConnector1">
            <a:avLst/>
          </a:prstGeom>
          <a:ln w="12700">
            <a:solidFill>
              <a:schemeClr val="tx1">
                <a:lumMod val="50000"/>
                <a:lumOff val="50000"/>
              </a:schemeClr>
            </a:solidFill>
            <a:tailEnd type="arrow" w="sm" len="sm"/>
          </a:ln>
          <a:effectLst/>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F62908B5-C94F-894C-962D-7BEFD386D024}"/>
              </a:ext>
            </a:extLst>
          </p:cNvPr>
          <p:cNvCxnSpPr>
            <a:cxnSpLocks/>
          </p:cNvCxnSpPr>
          <p:nvPr/>
        </p:nvCxnSpPr>
        <p:spPr>
          <a:xfrm>
            <a:off x="6223000" y="3813629"/>
            <a:ext cx="44311" cy="771720"/>
          </a:xfrm>
          <a:prstGeom prst="straightConnector1">
            <a:avLst/>
          </a:prstGeom>
          <a:ln w="12700">
            <a:solidFill>
              <a:schemeClr val="tx1">
                <a:lumMod val="50000"/>
                <a:lumOff val="50000"/>
              </a:schemeClr>
            </a:solidFill>
            <a:tailEnd type="arrow" w="sm" len="sm"/>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28FC5513-6711-7F43-864B-8FC623B50CD9}"/>
              </a:ext>
            </a:extLst>
          </p:cNvPr>
          <p:cNvCxnSpPr>
            <a:cxnSpLocks/>
          </p:cNvCxnSpPr>
          <p:nvPr/>
        </p:nvCxnSpPr>
        <p:spPr>
          <a:xfrm flipH="1">
            <a:off x="6224828" y="4741829"/>
            <a:ext cx="42483" cy="725263"/>
          </a:xfrm>
          <a:prstGeom prst="straightConnector1">
            <a:avLst/>
          </a:prstGeom>
          <a:ln w="12700">
            <a:solidFill>
              <a:schemeClr val="tx1">
                <a:lumMod val="50000"/>
                <a:lumOff val="50000"/>
              </a:schemeClr>
            </a:solidFill>
            <a:tailEnd type="arrow" w="sm" len="sm"/>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9B9FC75A-552F-5743-9AE0-B5FF9F33A61E}"/>
              </a:ext>
            </a:extLst>
          </p:cNvPr>
          <p:cNvCxnSpPr>
            <a:cxnSpLocks/>
          </p:cNvCxnSpPr>
          <p:nvPr/>
        </p:nvCxnSpPr>
        <p:spPr>
          <a:xfrm>
            <a:off x="4991682" y="5132416"/>
            <a:ext cx="226204" cy="136270"/>
          </a:xfrm>
          <a:prstGeom prst="straightConnector1">
            <a:avLst/>
          </a:prstGeom>
          <a:ln w="12700">
            <a:solidFill>
              <a:schemeClr val="tx1">
                <a:lumMod val="50000"/>
                <a:lumOff val="50000"/>
              </a:schemeClr>
            </a:solidFill>
            <a:tailEnd type="arrow" w="sm" len="sm"/>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79160B64-0ACD-4348-B5C1-5AE0DEF899AD}"/>
              </a:ext>
            </a:extLst>
          </p:cNvPr>
          <p:cNvCxnSpPr>
            <a:cxnSpLocks/>
          </p:cNvCxnSpPr>
          <p:nvPr/>
        </p:nvCxnSpPr>
        <p:spPr>
          <a:xfrm>
            <a:off x="5374794" y="5330822"/>
            <a:ext cx="229833" cy="68492"/>
          </a:xfrm>
          <a:prstGeom prst="straightConnector1">
            <a:avLst/>
          </a:prstGeom>
          <a:ln w="12700">
            <a:solidFill>
              <a:schemeClr val="tx1">
                <a:lumMod val="50000"/>
                <a:lumOff val="50000"/>
              </a:schemeClr>
            </a:solidFill>
            <a:tailEnd type="arrow" w="sm" len="sm"/>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F67EE9C6-8C5A-E544-833C-8B65FFA22DE5}"/>
              </a:ext>
            </a:extLst>
          </p:cNvPr>
          <p:cNvCxnSpPr>
            <a:cxnSpLocks/>
          </p:cNvCxnSpPr>
          <p:nvPr/>
        </p:nvCxnSpPr>
        <p:spPr>
          <a:xfrm>
            <a:off x="5321398" y="4338394"/>
            <a:ext cx="244831" cy="204577"/>
          </a:xfrm>
          <a:prstGeom prst="straightConnector1">
            <a:avLst/>
          </a:prstGeom>
          <a:ln w="12700">
            <a:solidFill>
              <a:schemeClr val="tx1">
                <a:lumMod val="50000"/>
                <a:lumOff val="50000"/>
              </a:schemeClr>
            </a:solidFill>
            <a:tailEnd type="arrow" w="sm" len="sm"/>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6DAE315F-976E-4D4A-9DB8-45473A65C600}"/>
              </a:ext>
            </a:extLst>
          </p:cNvPr>
          <p:cNvCxnSpPr>
            <a:cxnSpLocks/>
          </p:cNvCxnSpPr>
          <p:nvPr/>
        </p:nvCxnSpPr>
        <p:spPr>
          <a:xfrm>
            <a:off x="5674214" y="4651749"/>
            <a:ext cx="40786" cy="217794"/>
          </a:xfrm>
          <a:prstGeom prst="straightConnector1">
            <a:avLst/>
          </a:prstGeom>
          <a:ln w="12700">
            <a:solidFill>
              <a:schemeClr val="tx1">
                <a:lumMod val="50000"/>
                <a:lumOff val="50000"/>
              </a:schemeClr>
            </a:solidFill>
            <a:tailEnd type="arrow" w="sm" len="sm"/>
          </a:ln>
          <a:effectLst/>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12C67495-8B64-2249-914B-256B18C3001C}"/>
              </a:ext>
            </a:extLst>
          </p:cNvPr>
          <p:cNvSpPr txBox="1"/>
          <p:nvPr/>
        </p:nvSpPr>
        <p:spPr>
          <a:xfrm>
            <a:off x="6179457" y="6231904"/>
            <a:ext cx="551542" cy="276999"/>
          </a:xfrm>
          <a:prstGeom prst="rect">
            <a:avLst/>
          </a:prstGeom>
          <a:solidFill>
            <a:schemeClr val="bg1"/>
          </a:solidFill>
        </p:spPr>
        <p:txBody>
          <a:bodyPr wrap="square" lIns="0" tIns="0" rIns="0" bIns="0" rtlCol="0">
            <a:spAutoFit/>
          </a:bodyPr>
          <a:lstStyle/>
          <a:p>
            <a:pPr algn="ctr"/>
            <a:r>
              <a:rPr lang="en-US" dirty="0"/>
              <a:t>BEST</a:t>
            </a:r>
          </a:p>
        </p:txBody>
      </p:sp>
      <p:cxnSp>
        <p:nvCxnSpPr>
          <p:cNvPr id="24" name="Straight Arrow Connector 23">
            <a:extLst>
              <a:ext uri="{FF2B5EF4-FFF2-40B4-BE49-F238E27FC236}">
                <a16:creationId xmlns:a16="http://schemas.microsoft.com/office/drawing/2014/main" id="{0A8E452F-0B0C-B04E-A615-7CB16EF0BFBC}"/>
              </a:ext>
            </a:extLst>
          </p:cNvPr>
          <p:cNvCxnSpPr>
            <a:cxnSpLocks/>
          </p:cNvCxnSpPr>
          <p:nvPr/>
        </p:nvCxnSpPr>
        <p:spPr>
          <a:xfrm>
            <a:off x="5216499" y="5132416"/>
            <a:ext cx="511215" cy="34149"/>
          </a:xfrm>
          <a:prstGeom prst="straightConnector1">
            <a:avLst/>
          </a:prstGeom>
          <a:ln w="12700">
            <a:solidFill>
              <a:schemeClr val="tx1">
                <a:lumMod val="50000"/>
                <a:lumOff val="50000"/>
              </a:schemeClr>
            </a:solidFill>
            <a:tailEnd type="arrow" w="sm" len="sm"/>
          </a:ln>
          <a:effectLst/>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E19761DB-449E-CF4E-9B8E-D77D36392F3F}"/>
              </a:ext>
            </a:extLst>
          </p:cNvPr>
          <p:cNvCxnSpPr>
            <a:cxnSpLocks/>
          </p:cNvCxnSpPr>
          <p:nvPr/>
        </p:nvCxnSpPr>
        <p:spPr>
          <a:xfrm>
            <a:off x="5872320" y="5166565"/>
            <a:ext cx="280307" cy="423021"/>
          </a:xfrm>
          <a:prstGeom prst="straightConnector1">
            <a:avLst/>
          </a:prstGeom>
          <a:ln w="12700">
            <a:solidFill>
              <a:schemeClr val="tx1">
                <a:lumMod val="50000"/>
                <a:lumOff val="50000"/>
              </a:schemeClr>
            </a:solidFill>
            <a:tailEnd type="arrow" w="sm" len="sm"/>
          </a:ln>
          <a:effectLst/>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64E838BE-B465-B845-B9AB-D538353C18B3}"/>
              </a:ext>
            </a:extLst>
          </p:cNvPr>
          <p:cNvSpPr txBox="1"/>
          <p:nvPr/>
        </p:nvSpPr>
        <p:spPr>
          <a:xfrm>
            <a:off x="256349" y="839353"/>
            <a:ext cx="1602557" cy="1077218"/>
          </a:xfrm>
          <a:prstGeom prst="rect">
            <a:avLst/>
          </a:prstGeom>
          <a:noFill/>
        </p:spPr>
        <p:txBody>
          <a:bodyPr wrap="square" rtlCol="0">
            <a:spAutoFit/>
          </a:bodyPr>
          <a:lstStyle/>
          <a:p>
            <a:r>
              <a:rPr lang="en-US" sz="3200" b="1" dirty="0"/>
              <a:t>Taylor Diagram</a:t>
            </a:r>
          </a:p>
        </p:txBody>
      </p:sp>
      <p:sp>
        <p:nvSpPr>
          <p:cNvPr id="5" name="TextBox 4">
            <a:extLst>
              <a:ext uri="{FF2B5EF4-FFF2-40B4-BE49-F238E27FC236}">
                <a16:creationId xmlns:a16="http://schemas.microsoft.com/office/drawing/2014/main" id="{9F7B5D20-AF1A-1647-8CCF-9E889ED09BE1}"/>
              </a:ext>
            </a:extLst>
          </p:cNvPr>
          <p:cNvSpPr txBox="1"/>
          <p:nvPr/>
        </p:nvSpPr>
        <p:spPr>
          <a:xfrm>
            <a:off x="7521292" y="2305017"/>
            <a:ext cx="897421" cy="215444"/>
          </a:xfrm>
          <a:prstGeom prst="rect">
            <a:avLst/>
          </a:prstGeom>
          <a:solidFill>
            <a:schemeClr val="bg1"/>
          </a:solidFill>
        </p:spPr>
        <p:txBody>
          <a:bodyPr wrap="square" lIns="0" tIns="0" rIns="0" bIns="0" rtlCol="0">
            <a:spAutoFit/>
          </a:bodyPr>
          <a:lstStyle/>
          <a:p>
            <a:r>
              <a:rPr lang="en-US" sz="1400" dirty="0"/>
              <a:t>Control</a:t>
            </a:r>
          </a:p>
        </p:txBody>
      </p:sp>
      <p:sp>
        <p:nvSpPr>
          <p:cNvPr id="9" name="TextBox 8">
            <a:extLst>
              <a:ext uri="{FF2B5EF4-FFF2-40B4-BE49-F238E27FC236}">
                <a16:creationId xmlns:a16="http://schemas.microsoft.com/office/drawing/2014/main" id="{514CD585-D575-E940-847E-27121843DD37}"/>
              </a:ext>
            </a:extLst>
          </p:cNvPr>
          <p:cNvSpPr txBox="1"/>
          <p:nvPr/>
        </p:nvSpPr>
        <p:spPr>
          <a:xfrm>
            <a:off x="709408" y="5630393"/>
            <a:ext cx="2031475" cy="646331"/>
          </a:xfrm>
          <a:prstGeom prst="rect">
            <a:avLst/>
          </a:prstGeom>
          <a:noFill/>
        </p:spPr>
        <p:txBody>
          <a:bodyPr wrap="square" rtlCol="0">
            <a:spAutoFit/>
          </a:bodyPr>
          <a:lstStyle/>
          <a:p>
            <a:r>
              <a:rPr lang="en-US" dirty="0"/>
              <a:t>ACCURATE, </a:t>
            </a:r>
          </a:p>
          <a:p>
            <a:r>
              <a:rPr lang="en-US" dirty="0"/>
              <a:t>NO PRECISION</a:t>
            </a:r>
          </a:p>
        </p:txBody>
      </p:sp>
      <p:sp>
        <p:nvSpPr>
          <p:cNvPr id="10" name="TextBox 9">
            <a:extLst>
              <a:ext uri="{FF2B5EF4-FFF2-40B4-BE49-F238E27FC236}">
                <a16:creationId xmlns:a16="http://schemas.microsoft.com/office/drawing/2014/main" id="{78796E89-F19B-0F49-A293-983672BDADC4}"/>
              </a:ext>
            </a:extLst>
          </p:cNvPr>
          <p:cNvSpPr txBox="1"/>
          <p:nvPr/>
        </p:nvSpPr>
        <p:spPr>
          <a:xfrm>
            <a:off x="1183478" y="1874007"/>
            <a:ext cx="997389" cy="369332"/>
          </a:xfrm>
          <a:prstGeom prst="rect">
            <a:avLst/>
          </a:prstGeom>
          <a:noFill/>
        </p:spPr>
        <p:txBody>
          <a:bodyPr wrap="none" rtlCol="0">
            <a:spAutoFit/>
          </a:bodyPr>
          <a:lstStyle/>
          <a:p>
            <a:r>
              <a:rPr lang="en-US" dirty="0"/>
              <a:t>NEITHER</a:t>
            </a:r>
          </a:p>
        </p:txBody>
      </p:sp>
      <p:sp>
        <p:nvSpPr>
          <p:cNvPr id="20" name="Slide Number Placeholder 2">
            <a:extLst>
              <a:ext uri="{FF2B5EF4-FFF2-40B4-BE49-F238E27FC236}">
                <a16:creationId xmlns:a16="http://schemas.microsoft.com/office/drawing/2014/main" id="{20C2BF92-8370-F34D-A6D8-4E27C448FA98}"/>
              </a:ext>
            </a:extLst>
          </p:cNvPr>
          <p:cNvSpPr>
            <a:spLocks noGrp="1"/>
          </p:cNvSpPr>
          <p:nvPr>
            <p:ph type="sldNum" sz="quarter" idx="12"/>
          </p:nvPr>
        </p:nvSpPr>
        <p:spPr>
          <a:xfrm>
            <a:off x="8722044" y="6586742"/>
            <a:ext cx="421955" cy="271258"/>
          </a:xfrm>
        </p:spPr>
        <p:txBody>
          <a:bodyPr wrap="none"/>
          <a:lstStyle/>
          <a:p>
            <a:pPr algn="ctr"/>
            <a:fld id="{283B4FF1-25A9-3741-B230-AA79218BFD91}" type="slidenum">
              <a:rPr lang="en-US" sz="1200" smtClean="0">
                <a:solidFill>
                  <a:schemeClr val="tx1"/>
                </a:solidFill>
              </a:rPr>
              <a:pPr algn="ctr"/>
              <a:t>14</a:t>
            </a:fld>
            <a:endParaRPr lang="en-US" sz="1200" dirty="0">
              <a:solidFill>
                <a:schemeClr val="tx1"/>
              </a:solidFill>
            </a:endParaRPr>
          </a:p>
        </p:txBody>
      </p:sp>
    </p:spTree>
    <p:extLst>
      <p:ext uri="{BB962C8B-B14F-4D97-AF65-F5344CB8AC3E}">
        <p14:creationId xmlns:p14="http://schemas.microsoft.com/office/powerpoint/2010/main" val="34424292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88C12-B9D0-8044-928E-8BA6555B9313}"/>
              </a:ext>
            </a:extLst>
          </p:cNvPr>
          <p:cNvSpPr>
            <a:spLocks noGrp="1"/>
          </p:cNvSpPr>
          <p:nvPr>
            <p:ph type="title"/>
          </p:nvPr>
        </p:nvSpPr>
        <p:spPr/>
        <p:txBody>
          <a:bodyPr/>
          <a:lstStyle/>
          <a:p>
            <a:r>
              <a:rPr lang="en-US" dirty="0"/>
              <a:t>Significant Technical Enhancements</a:t>
            </a:r>
          </a:p>
        </p:txBody>
      </p:sp>
      <p:sp>
        <p:nvSpPr>
          <p:cNvPr id="4" name="TextBox 3">
            <a:extLst>
              <a:ext uri="{FF2B5EF4-FFF2-40B4-BE49-F238E27FC236}">
                <a16:creationId xmlns:a16="http://schemas.microsoft.com/office/drawing/2014/main" id="{E17A7D04-D92E-9E44-8B40-FA834FE5F711}"/>
              </a:ext>
            </a:extLst>
          </p:cNvPr>
          <p:cNvSpPr txBox="1"/>
          <p:nvPr/>
        </p:nvSpPr>
        <p:spPr>
          <a:xfrm>
            <a:off x="725864" y="1187777"/>
            <a:ext cx="7520714" cy="4247317"/>
          </a:xfrm>
          <a:prstGeom prst="rect">
            <a:avLst/>
          </a:prstGeom>
          <a:noFill/>
        </p:spPr>
        <p:txBody>
          <a:bodyPr wrap="square" rtlCol="0">
            <a:spAutoFit/>
          </a:bodyPr>
          <a:lstStyle/>
          <a:p>
            <a:pPr marL="342900" indent="-342900">
              <a:buFont typeface="+mj-lt"/>
              <a:buAutoNum type="arabicPeriod"/>
            </a:pPr>
            <a:r>
              <a:rPr lang="en-US" sz="3000" b="1" u="sng" dirty="0"/>
              <a:t>Inflation:</a:t>
            </a:r>
            <a:r>
              <a:rPr lang="en-US" sz="3000" b="1" dirty="0"/>
              <a:t> </a:t>
            </a:r>
            <a:r>
              <a:rPr lang="en-US" sz="3000" dirty="0"/>
              <a:t>As a way to increase ensemble uncertainty, adaptive both in space and time</a:t>
            </a:r>
          </a:p>
          <a:p>
            <a:pPr marL="342900" indent="-342900">
              <a:buFont typeface="+mj-lt"/>
              <a:buAutoNum type="arabicPeriod"/>
            </a:pPr>
            <a:endParaRPr lang="en-US" sz="3000" dirty="0"/>
          </a:p>
          <a:p>
            <a:pPr marL="342900" indent="-342900">
              <a:buFont typeface="+mj-lt"/>
              <a:buAutoNum type="arabicPeriod"/>
            </a:pPr>
            <a:r>
              <a:rPr lang="en-US" sz="3000" b="1" u="sng" dirty="0"/>
              <a:t>Pattern-based (Along-the-stream) localization:</a:t>
            </a:r>
            <a:r>
              <a:rPr lang="en-US" sz="3000" b="1" dirty="0"/>
              <a:t> </a:t>
            </a:r>
            <a:r>
              <a:rPr lang="en-US" sz="3000" dirty="0"/>
              <a:t>To minimize sampling errors</a:t>
            </a:r>
          </a:p>
          <a:p>
            <a:pPr marL="342900" indent="-342900">
              <a:buFont typeface="+mj-lt"/>
              <a:buAutoNum type="arabicPeriod"/>
            </a:pPr>
            <a:endParaRPr lang="en-US" sz="3000" dirty="0"/>
          </a:p>
          <a:p>
            <a:pPr marL="342900" indent="-342900">
              <a:buFont typeface="+mj-lt"/>
              <a:buAutoNum type="arabicPeriod"/>
            </a:pPr>
            <a:r>
              <a:rPr lang="en-US" sz="3000" b="1" u="sng" dirty="0"/>
              <a:t>Gaussian </a:t>
            </a:r>
            <a:r>
              <a:rPr lang="en-US" sz="3000" b="1" u="sng" dirty="0" err="1"/>
              <a:t>Anamorphosis</a:t>
            </a:r>
            <a:r>
              <a:rPr lang="en-US" sz="3000" b="1" u="sng" dirty="0"/>
              <a:t>:</a:t>
            </a:r>
            <a:r>
              <a:rPr lang="en-US" sz="3000" b="1" dirty="0"/>
              <a:t> </a:t>
            </a:r>
            <a:r>
              <a:rPr lang="en-US" sz="3000" dirty="0"/>
              <a:t>Variable transform to accommodate positive definite variables (with non-Gaussian distributions)</a:t>
            </a:r>
          </a:p>
        </p:txBody>
      </p:sp>
      <p:sp>
        <p:nvSpPr>
          <p:cNvPr id="6" name="Slide Number Placeholder 2">
            <a:extLst>
              <a:ext uri="{FF2B5EF4-FFF2-40B4-BE49-F238E27FC236}">
                <a16:creationId xmlns:a16="http://schemas.microsoft.com/office/drawing/2014/main" id="{00DCA523-0984-2E47-B0A2-16102A549BE7}"/>
              </a:ext>
            </a:extLst>
          </p:cNvPr>
          <p:cNvSpPr>
            <a:spLocks noGrp="1"/>
          </p:cNvSpPr>
          <p:nvPr>
            <p:ph type="sldNum" sz="quarter" idx="12"/>
          </p:nvPr>
        </p:nvSpPr>
        <p:spPr>
          <a:xfrm>
            <a:off x="8722044" y="6586742"/>
            <a:ext cx="421955" cy="271258"/>
          </a:xfrm>
        </p:spPr>
        <p:txBody>
          <a:bodyPr wrap="none"/>
          <a:lstStyle/>
          <a:p>
            <a:pPr algn="ctr"/>
            <a:fld id="{283B4FF1-25A9-3741-B230-AA79218BFD91}" type="slidenum">
              <a:rPr lang="en-US" sz="1200" smtClean="0">
                <a:solidFill>
                  <a:schemeClr val="tx1"/>
                </a:solidFill>
              </a:rPr>
              <a:pPr algn="ctr"/>
              <a:t>15</a:t>
            </a:fld>
            <a:endParaRPr lang="en-US" sz="1200" dirty="0">
              <a:solidFill>
                <a:schemeClr val="tx1"/>
              </a:solidFill>
            </a:endParaRPr>
          </a:p>
        </p:txBody>
      </p:sp>
    </p:spTree>
    <p:extLst>
      <p:ext uri="{BB962C8B-B14F-4D97-AF65-F5344CB8AC3E}">
        <p14:creationId xmlns:p14="http://schemas.microsoft.com/office/powerpoint/2010/main" val="24785907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83790-2C91-4E44-854B-1E00DB9EB4DA}"/>
              </a:ext>
            </a:extLst>
          </p:cNvPr>
          <p:cNvSpPr>
            <a:spLocks noGrp="1"/>
          </p:cNvSpPr>
          <p:nvPr>
            <p:ph type="title"/>
          </p:nvPr>
        </p:nvSpPr>
        <p:spPr/>
        <p:txBody>
          <a:bodyPr/>
          <a:lstStyle/>
          <a:p>
            <a:r>
              <a:rPr lang="en-US" dirty="0"/>
              <a:t>Adaptive Inflation</a:t>
            </a:r>
          </a:p>
        </p:txBody>
      </p:sp>
      <p:pic>
        <p:nvPicPr>
          <p:cNvPr id="6" name="Picture 5">
            <a:extLst>
              <a:ext uri="{FF2B5EF4-FFF2-40B4-BE49-F238E27FC236}">
                <a16:creationId xmlns:a16="http://schemas.microsoft.com/office/drawing/2014/main" id="{CA53BCA8-8EE7-4249-88FD-35B2FA5BEF18}"/>
              </a:ext>
            </a:extLst>
          </p:cNvPr>
          <p:cNvPicPr>
            <a:picLocks noChangeAspect="1"/>
          </p:cNvPicPr>
          <p:nvPr/>
        </p:nvPicPr>
        <p:blipFill>
          <a:blip r:embed="rId3"/>
          <a:stretch>
            <a:fillRect/>
          </a:stretch>
        </p:blipFill>
        <p:spPr>
          <a:xfrm>
            <a:off x="1544668" y="638425"/>
            <a:ext cx="6789924" cy="6126480"/>
          </a:xfrm>
          <a:prstGeom prst="rect">
            <a:avLst/>
          </a:prstGeom>
        </p:spPr>
      </p:pic>
      <p:pic>
        <p:nvPicPr>
          <p:cNvPr id="14" name="Picture 13">
            <a:extLst>
              <a:ext uri="{FF2B5EF4-FFF2-40B4-BE49-F238E27FC236}">
                <a16:creationId xmlns:a16="http://schemas.microsoft.com/office/drawing/2014/main" id="{7AE113DD-D91C-F244-A141-982C402FE595}"/>
              </a:ext>
            </a:extLst>
          </p:cNvPr>
          <p:cNvPicPr>
            <a:picLocks noChangeAspect="1"/>
          </p:cNvPicPr>
          <p:nvPr/>
        </p:nvPicPr>
        <p:blipFill>
          <a:blip r:embed="rId4"/>
          <a:stretch>
            <a:fillRect/>
          </a:stretch>
        </p:blipFill>
        <p:spPr>
          <a:xfrm>
            <a:off x="1544668" y="638425"/>
            <a:ext cx="6791047" cy="6126480"/>
          </a:xfrm>
          <a:prstGeom prst="rect">
            <a:avLst/>
          </a:prstGeom>
        </p:spPr>
      </p:pic>
      <p:sp>
        <p:nvSpPr>
          <p:cNvPr id="15" name="TextBox 14">
            <a:extLst>
              <a:ext uri="{FF2B5EF4-FFF2-40B4-BE49-F238E27FC236}">
                <a16:creationId xmlns:a16="http://schemas.microsoft.com/office/drawing/2014/main" id="{89DEAE9A-3B76-1B44-8240-D1BB47ED96F0}"/>
              </a:ext>
            </a:extLst>
          </p:cNvPr>
          <p:cNvSpPr txBox="1"/>
          <p:nvPr/>
        </p:nvSpPr>
        <p:spPr>
          <a:xfrm>
            <a:off x="6727848" y="2316670"/>
            <a:ext cx="2416152" cy="923330"/>
          </a:xfrm>
          <a:prstGeom prst="rect">
            <a:avLst/>
          </a:prstGeom>
          <a:noFill/>
        </p:spPr>
        <p:txBody>
          <a:bodyPr wrap="square" rtlCol="0">
            <a:spAutoFit/>
          </a:bodyPr>
          <a:lstStyle/>
          <a:p>
            <a:r>
              <a:rPr lang="en-US" dirty="0"/>
              <a:t>Inflation aims at making the model consistent with observations</a:t>
            </a:r>
          </a:p>
        </p:txBody>
      </p:sp>
      <p:sp>
        <p:nvSpPr>
          <p:cNvPr id="17" name="TextBox 16">
            <a:extLst>
              <a:ext uri="{FF2B5EF4-FFF2-40B4-BE49-F238E27FC236}">
                <a16:creationId xmlns:a16="http://schemas.microsoft.com/office/drawing/2014/main" id="{49177A20-2693-9248-99D6-B506868E3EFD}"/>
              </a:ext>
            </a:extLst>
          </p:cNvPr>
          <p:cNvSpPr txBox="1"/>
          <p:nvPr/>
        </p:nvSpPr>
        <p:spPr>
          <a:xfrm>
            <a:off x="5972537" y="5388578"/>
            <a:ext cx="1782502" cy="830997"/>
          </a:xfrm>
          <a:prstGeom prst="rect">
            <a:avLst/>
          </a:prstGeom>
          <a:noFill/>
        </p:spPr>
        <p:txBody>
          <a:bodyPr wrap="square" rtlCol="0">
            <a:spAutoFit/>
          </a:bodyPr>
          <a:lstStyle/>
          <a:p>
            <a:r>
              <a:rPr lang="en-US" sz="1600" dirty="0"/>
              <a:t>Ensemble and observations are consistent</a:t>
            </a:r>
          </a:p>
        </p:txBody>
      </p:sp>
      <p:cxnSp>
        <p:nvCxnSpPr>
          <p:cNvPr id="19" name="Straight Arrow Connector 18">
            <a:extLst>
              <a:ext uri="{FF2B5EF4-FFF2-40B4-BE49-F238E27FC236}">
                <a16:creationId xmlns:a16="http://schemas.microsoft.com/office/drawing/2014/main" id="{E1985E28-0062-8341-BAD9-C8DA8C8D2C2D}"/>
              </a:ext>
            </a:extLst>
          </p:cNvPr>
          <p:cNvCxnSpPr>
            <a:cxnSpLocks/>
          </p:cNvCxnSpPr>
          <p:nvPr/>
        </p:nvCxnSpPr>
        <p:spPr>
          <a:xfrm>
            <a:off x="6967959" y="6050404"/>
            <a:ext cx="581692" cy="0"/>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9" name="Slide Number Placeholder 2">
            <a:extLst>
              <a:ext uri="{FF2B5EF4-FFF2-40B4-BE49-F238E27FC236}">
                <a16:creationId xmlns:a16="http://schemas.microsoft.com/office/drawing/2014/main" id="{6516B8D3-1C02-E74D-815B-7AF517CF9DEC}"/>
              </a:ext>
            </a:extLst>
          </p:cNvPr>
          <p:cNvSpPr>
            <a:spLocks noGrp="1"/>
          </p:cNvSpPr>
          <p:nvPr>
            <p:ph type="sldNum" sz="quarter" idx="12"/>
          </p:nvPr>
        </p:nvSpPr>
        <p:spPr>
          <a:xfrm>
            <a:off x="8722044" y="6586742"/>
            <a:ext cx="421955" cy="271258"/>
          </a:xfrm>
        </p:spPr>
        <p:txBody>
          <a:bodyPr wrap="none"/>
          <a:lstStyle/>
          <a:p>
            <a:pPr algn="ctr"/>
            <a:fld id="{283B4FF1-25A9-3741-B230-AA79218BFD91}" type="slidenum">
              <a:rPr lang="en-US" sz="1200" smtClean="0">
                <a:solidFill>
                  <a:schemeClr val="tx1"/>
                </a:solidFill>
              </a:rPr>
              <a:pPr algn="ctr"/>
              <a:t>16</a:t>
            </a:fld>
            <a:endParaRPr lang="en-US" sz="1200" dirty="0">
              <a:solidFill>
                <a:schemeClr val="tx1"/>
              </a:solidFill>
            </a:endParaRPr>
          </a:p>
        </p:txBody>
      </p:sp>
    </p:spTree>
    <p:extLst>
      <p:ext uri="{BB962C8B-B14F-4D97-AF65-F5344CB8AC3E}">
        <p14:creationId xmlns:p14="http://schemas.microsoft.com/office/powerpoint/2010/main" val="1073008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A0CA4E-2286-F249-BC6F-EB4991E35590}"/>
              </a:ext>
            </a:extLst>
          </p:cNvPr>
          <p:cNvPicPr>
            <a:picLocks noChangeAspect="1"/>
          </p:cNvPicPr>
          <p:nvPr/>
        </p:nvPicPr>
        <p:blipFill>
          <a:blip r:embed="rId3"/>
          <a:stretch>
            <a:fillRect/>
          </a:stretch>
        </p:blipFill>
        <p:spPr>
          <a:xfrm>
            <a:off x="529287" y="228600"/>
            <a:ext cx="7546396" cy="6400800"/>
          </a:xfrm>
          <a:prstGeom prst="rect">
            <a:avLst/>
          </a:prstGeom>
        </p:spPr>
      </p:pic>
      <p:pic>
        <p:nvPicPr>
          <p:cNvPr id="9" name="Picture 8">
            <a:extLst>
              <a:ext uri="{FF2B5EF4-FFF2-40B4-BE49-F238E27FC236}">
                <a16:creationId xmlns:a16="http://schemas.microsoft.com/office/drawing/2014/main" id="{177DEB3C-3692-E643-AF8A-1411146C6615}"/>
              </a:ext>
            </a:extLst>
          </p:cNvPr>
          <p:cNvPicPr>
            <a:picLocks noChangeAspect="1"/>
          </p:cNvPicPr>
          <p:nvPr/>
        </p:nvPicPr>
        <p:blipFill>
          <a:blip r:embed="rId4"/>
          <a:stretch>
            <a:fillRect/>
          </a:stretch>
        </p:blipFill>
        <p:spPr>
          <a:xfrm>
            <a:off x="162751" y="228600"/>
            <a:ext cx="8283389" cy="6400800"/>
          </a:xfrm>
          <a:prstGeom prst="rect">
            <a:avLst/>
          </a:prstGeom>
        </p:spPr>
      </p:pic>
      <p:sp>
        <p:nvSpPr>
          <p:cNvPr id="10" name="Rectangle 9">
            <a:extLst>
              <a:ext uri="{FF2B5EF4-FFF2-40B4-BE49-F238E27FC236}">
                <a16:creationId xmlns:a16="http://schemas.microsoft.com/office/drawing/2014/main" id="{8E775616-805F-4C49-9262-DCFD5B38CF91}"/>
              </a:ext>
            </a:extLst>
          </p:cNvPr>
          <p:cNvSpPr/>
          <p:nvPr/>
        </p:nvSpPr>
        <p:spPr>
          <a:xfrm>
            <a:off x="1917917" y="476279"/>
            <a:ext cx="5030546" cy="2764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3EF937-CBAE-F24E-842E-25AE5C337168}"/>
              </a:ext>
            </a:extLst>
          </p:cNvPr>
          <p:cNvSpPr>
            <a:spLocks noGrp="1"/>
          </p:cNvSpPr>
          <p:nvPr>
            <p:ph type="title"/>
          </p:nvPr>
        </p:nvSpPr>
        <p:spPr/>
        <p:txBody>
          <a:bodyPr/>
          <a:lstStyle/>
          <a:p>
            <a:r>
              <a:rPr lang="en-US" dirty="0"/>
              <a:t>Florence Domain: localization</a:t>
            </a:r>
          </a:p>
        </p:txBody>
      </p:sp>
      <p:sp>
        <p:nvSpPr>
          <p:cNvPr id="11" name="TextBox 10">
            <a:extLst>
              <a:ext uri="{FF2B5EF4-FFF2-40B4-BE49-F238E27FC236}">
                <a16:creationId xmlns:a16="http://schemas.microsoft.com/office/drawing/2014/main" id="{93BE412E-312A-FF4E-B528-52DBB4FBC361}"/>
              </a:ext>
            </a:extLst>
          </p:cNvPr>
          <p:cNvSpPr txBox="1"/>
          <p:nvPr/>
        </p:nvSpPr>
        <p:spPr>
          <a:xfrm>
            <a:off x="6514266" y="981325"/>
            <a:ext cx="2416152" cy="1477328"/>
          </a:xfrm>
          <a:prstGeom prst="rect">
            <a:avLst/>
          </a:prstGeom>
          <a:solidFill>
            <a:schemeClr val="bg1">
              <a:alpha val="41000"/>
            </a:schemeClr>
          </a:solidFill>
        </p:spPr>
        <p:txBody>
          <a:bodyPr wrap="square" rtlCol="0">
            <a:spAutoFit/>
          </a:bodyPr>
          <a:lstStyle/>
          <a:p>
            <a:r>
              <a:rPr lang="en-US" dirty="0"/>
              <a:t>Localization occurs along the reaches, not just based on horizontal distance. Upstream &amp; Downstream.</a:t>
            </a:r>
          </a:p>
        </p:txBody>
      </p:sp>
      <p:sp>
        <p:nvSpPr>
          <p:cNvPr id="12" name="TextBox 11">
            <a:extLst>
              <a:ext uri="{FF2B5EF4-FFF2-40B4-BE49-F238E27FC236}">
                <a16:creationId xmlns:a16="http://schemas.microsoft.com/office/drawing/2014/main" id="{6FC8B89C-EA50-8A45-99E4-B884E2F44626}"/>
              </a:ext>
            </a:extLst>
          </p:cNvPr>
          <p:cNvSpPr txBox="1"/>
          <p:nvPr/>
        </p:nvSpPr>
        <p:spPr>
          <a:xfrm>
            <a:off x="2647509" y="6308209"/>
            <a:ext cx="3571362" cy="369332"/>
          </a:xfrm>
          <a:prstGeom prst="rect">
            <a:avLst/>
          </a:prstGeom>
          <a:noFill/>
        </p:spPr>
        <p:txBody>
          <a:bodyPr wrap="none" rtlCol="0">
            <a:spAutoFit/>
          </a:bodyPr>
          <a:lstStyle/>
          <a:p>
            <a:r>
              <a:rPr lang="en-US" dirty="0"/>
              <a:t>100 km localization distance is used</a:t>
            </a:r>
          </a:p>
        </p:txBody>
      </p:sp>
      <p:sp>
        <p:nvSpPr>
          <p:cNvPr id="14" name="Slide Number Placeholder 2">
            <a:extLst>
              <a:ext uri="{FF2B5EF4-FFF2-40B4-BE49-F238E27FC236}">
                <a16:creationId xmlns:a16="http://schemas.microsoft.com/office/drawing/2014/main" id="{7062C599-F1C1-2341-8E86-990121F44C3A}"/>
              </a:ext>
            </a:extLst>
          </p:cNvPr>
          <p:cNvSpPr>
            <a:spLocks noGrp="1"/>
          </p:cNvSpPr>
          <p:nvPr>
            <p:ph type="sldNum" sz="quarter" idx="12"/>
          </p:nvPr>
        </p:nvSpPr>
        <p:spPr>
          <a:xfrm>
            <a:off x="8722044" y="6586742"/>
            <a:ext cx="421955" cy="271258"/>
          </a:xfrm>
        </p:spPr>
        <p:txBody>
          <a:bodyPr wrap="none"/>
          <a:lstStyle/>
          <a:p>
            <a:pPr algn="ctr"/>
            <a:fld id="{283B4FF1-25A9-3741-B230-AA79218BFD91}" type="slidenum">
              <a:rPr lang="en-US" sz="1200" smtClean="0">
                <a:solidFill>
                  <a:schemeClr val="tx1"/>
                </a:solidFill>
              </a:rPr>
              <a:pPr algn="ctr"/>
              <a:t>17</a:t>
            </a:fld>
            <a:endParaRPr lang="en-US" sz="1200" dirty="0">
              <a:solidFill>
                <a:schemeClr val="tx1"/>
              </a:solidFill>
            </a:endParaRPr>
          </a:p>
        </p:txBody>
      </p:sp>
    </p:spTree>
    <p:extLst>
      <p:ext uri="{BB962C8B-B14F-4D97-AF65-F5344CB8AC3E}">
        <p14:creationId xmlns:p14="http://schemas.microsoft.com/office/powerpoint/2010/main" val="1179965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BBFC3-8A5C-244C-A3A0-F3BD5910812C}"/>
              </a:ext>
            </a:extLst>
          </p:cNvPr>
          <p:cNvSpPr>
            <a:spLocks noGrp="1"/>
          </p:cNvSpPr>
          <p:nvPr>
            <p:ph type="title"/>
          </p:nvPr>
        </p:nvSpPr>
        <p:spPr/>
        <p:txBody>
          <a:bodyPr/>
          <a:lstStyle/>
          <a:p>
            <a:r>
              <a:rPr lang="en-US" dirty="0"/>
              <a:t>Gaussian </a:t>
            </a:r>
            <a:r>
              <a:rPr lang="en-US" dirty="0" err="1"/>
              <a:t>Anamorphosis</a:t>
            </a:r>
            <a:r>
              <a:rPr lang="en-US" dirty="0"/>
              <a:t> Capability</a:t>
            </a:r>
          </a:p>
        </p:txBody>
      </p:sp>
      <p:pic>
        <p:nvPicPr>
          <p:cNvPr id="5" name="Picture 4">
            <a:extLst>
              <a:ext uri="{FF2B5EF4-FFF2-40B4-BE49-F238E27FC236}">
                <a16:creationId xmlns:a16="http://schemas.microsoft.com/office/drawing/2014/main" id="{07740A04-BB79-4C44-A952-6CEE3545044A}"/>
              </a:ext>
            </a:extLst>
          </p:cNvPr>
          <p:cNvPicPr>
            <a:picLocks noChangeAspect="1"/>
          </p:cNvPicPr>
          <p:nvPr/>
        </p:nvPicPr>
        <p:blipFill>
          <a:blip r:embed="rId3"/>
          <a:stretch>
            <a:fillRect/>
          </a:stretch>
        </p:blipFill>
        <p:spPr>
          <a:xfrm>
            <a:off x="3323800" y="709672"/>
            <a:ext cx="5147307" cy="6035040"/>
          </a:xfrm>
          <a:prstGeom prst="rect">
            <a:avLst/>
          </a:prstGeom>
        </p:spPr>
      </p:pic>
      <p:sp>
        <p:nvSpPr>
          <p:cNvPr id="6" name="TextBox 5">
            <a:extLst>
              <a:ext uri="{FF2B5EF4-FFF2-40B4-BE49-F238E27FC236}">
                <a16:creationId xmlns:a16="http://schemas.microsoft.com/office/drawing/2014/main" id="{425F7124-D93F-434B-A4CA-29BB401EDEF6}"/>
              </a:ext>
            </a:extLst>
          </p:cNvPr>
          <p:cNvSpPr txBox="1"/>
          <p:nvPr/>
        </p:nvSpPr>
        <p:spPr>
          <a:xfrm>
            <a:off x="176978" y="2296031"/>
            <a:ext cx="2940295" cy="2585323"/>
          </a:xfrm>
          <a:prstGeom prst="rect">
            <a:avLst/>
          </a:prstGeom>
          <a:noFill/>
        </p:spPr>
        <p:txBody>
          <a:bodyPr wrap="square" rtlCol="0">
            <a:spAutoFit/>
          </a:bodyPr>
          <a:lstStyle/>
          <a:p>
            <a:r>
              <a:rPr lang="en-US" dirty="0"/>
              <a:t>Observation rejection is improved with GA. </a:t>
            </a:r>
          </a:p>
          <a:p>
            <a:endParaRPr lang="en-US" dirty="0"/>
          </a:p>
          <a:p>
            <a:r>
              <a:rPr lang="en-US" dirty="0"/>
              <a:t>Better fit to the observations on Sep. 17</a:t>
            </a:r>
            <a:r>
              <a:rPr lang="en-US" baseline="30000" dirty="0"/>
              <a:t>th</a:t>
            </a:r>
            <a:r>
              <a:rPr lang="en-US" dirty="0"/>
              <a:t>. </a:t>
            </a:r>
          </a:p>
          <a:p>
            <a:endParaRPr lang="en-US" dirty="0"/>
          </a:p>
          <a:p>
            <a:r>
              <a:rPr lang="en-US" dirty="0"/>
              <a:t>Higher order moments are almost completely eliminated using GA.  </a:t>
            </a:r>
          </a:p>
        </p:txBody>
      </p:sp>
      <p:sp>
        <p:nvSpPr>
          <p:cNvPr id="4" name="TextBox 3">
            <a:extLst>
              <a:ext uri="{FF2B5EF4-FFF2-40B4-BE49-F238E27FC236}">
                <a16:creationId xmlns:a16="http://schemas.microsoft.com/office/drawing/2014/main" id="{AA05515D-7934-EE47-A629-E7F33550CC6B}"/>
              </a:ext>
            </a:extLst>
          </p:cNvPr>
          <p:cNvSpPr txBox="1"/>
          <p:nvPr/>
        </p:nvSpPr>
        <p:spPr>
          <a:xfrm>
            <a:off x="6441311" y="1811438"/>
            <a:ext cx="671331" cy="184666"/>
          </a:xfrm>
          <a:prstGeom prst="rect">
            <a:avLst/>
          </a:prstGeom>
          <a:solidFill>
            <a:schemeClr val="bg1"/>
          </a:solidFill>
        </p:spPr>
        <p:txBody>
          <a:bodyPr wrap="square" lIns="0" tIns="0" rIns="0" bIns="0" rtlCol="0">
            <a:spAutoFit/>
          </a:bodyPr>
          <a:lstStyle/>
          <a:p>
            <a:r>
              <a:rPr lang="en-US" sz="1100" dirty="0"/>
              <a:t>Control</a:t>
            </a:r>
            <a:r>
              <a:rPr lang="en-US" sz="1200" dirty="0"/>
              <a:t>,</a:t>
            </a:r>
          </a:p>
        </p:txBody>
      </p:sp>
      <p:sp>
        <p:nvSpPr>
          <p:cNvPr id="8" name="TextBox 7">
            <a:extLst>
              <a:ext uri="{FF2B5EF4-FFF2-40B4-BE49-F238E27FC236}">
                <a16:creationId xmlns:a16="http://schemas.microsoft.com/office/drawing/2014/main" id="{24D0B46A-339B-4146-8143-2DEA54A18372}"/>
              </a:ext>
            </a:extLst>
          </p:cNvPr>
          <p:cNvSpPr txBox="1"/>
          <p:nvPr/>
        </p:nvSpPr>
        <p:spPr>
          <a:xfrm>
            <a:off x="6575515" y="5158353"/>
            <a:ext cx="671331" cy="184666"/>
          </a:xfrm>
          <a:prstGeom prst="rect">
            <a:avLst/>
          </a:prstGeom>
          <a:solidFill>
            <a:schemeClr val="bg1"/>
          </a:solidFill>
        </p:spPr>
        <p:txBody>
          <a:bodyPr wrap="square" lIns="0" tIns="0" rIns="0" bIns="0" rtlCol="0">
            <a:spAutoFit/>
          </a:bodyPr>
          <a:lstStyle/>
          <a:p>
            <a:r>
              <a:rPr lang="en-US" sz="1100" dirty="0"/>
              <a:t>Control</a:t>
            </a:r>
            <a:r>
              <a:rPr lang="en-US" sz="1200" dirty="0"/>
              <a:t>,</a:t>
            </a:r>
          </a:p>
        </p:txBody>
      </p:sp>
      <p:sp>
        <p:nvSpPr>
          <p:cNvPr id="9" name="Slide Number Placeholder 2">
            <a:extLst>
              <a:ext uri="{FF2B5EF4-FFF2-40B4-BE49-F238E27FC236}">
                <a16:creationId xmlns:a16="http://schemas.microsoft.com/office/drawing/2014/main" id="{C536B404-282C-4D48-8BE0-710DEE5FB16D}"/>
              </a:ext>
            </a:extLst>
          </p:cNvPr>
          <p:cNvSpPr>
            <a:spLocks noGrp="1"/>
          </p:cNvSpPr>
          <p:nvPr>
            <p:ph type="sldNum" sz="quarter" idx="12"/>
          </p:nvPr>
        </p:nvSpPr>
        <p:spPr>
          <a:xfrm>
            <a:off x="8722044" y="6586742"/>
            <a:ext cx="421955" cy="271258"/>
          </a:xfrm>
        </p:spPr>
        <p:txBody>
          <a:bodyPr wrap="none"/>
          <a:lstStyle/>
          <a:p>
            <a:pPr algn="ctr"/>
            <a:fld id="{283B4FF1-25A9-3741-B230-AA79218BFD91}" type="slidenum">
              <a:rPr lang="en-US" sz="1200" smtClean="0">
                <a:solidFill>
                  <a:schemeClr val="tx1"/>
                </a:solidFill>
              </a:rPr>
              <a:pPr algn="ctr"/>
              <a:t>18</a:t>
            </a:fld>
            <a:endParaRPr lang="en-US" sz="1200" dirty="0">
              <a:solidFill>
                <a:schemeClr val="tx1"/>
              </a:solidFill>
            </a:endParaRPr>
          </a:p>
        </p:txBody>
      </p:sp>
    </p:spTree>
    <p:extLst>
      <p:ext uri="{BB962C8B-B14F-4D97-AF65-F5344CB8AC3E}">
        <p14:creationId xmlns:p14="http://schemas.microsoft.com/office/powerpoint/2010/main" val="2632320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C7A58-49EA-D54A-80B3-4D044843E0C9}"/>
              </a:ext>
            </a:extLst>
          </p:cNvPr>
          <p:cNvSpPr>
            <a:spLocks noGrp="1"/>
          </p:cNvSpPr>
          <p:nvPr>
            <p:ph type="title"/>
          </p:nvPr>
        </p:nvSpPr>
        <p:spPr/>
        <p:txBody>
          <a:bodyPr/>
          <a:lstStyle/>
          <a:p>
            <a:r>
              <a:rPr lang="en-US" dirty="0"/>
              <a:t>Conclusion</a:t>
            </a:r>
          </a:p>
        </p:txBody>
      </p:sp>
      <p:sp>
        <p:nvSpPr>
          <p:cNvPr id="4" name="TextBox 3">
            <a:extLst>
              <a:ext uri="{FF2B5EF4-FFF2-40B4-BE49-F238E27FC236}">
                <a16:creationId xmlns:a16="http://schemas.microsoft.com/office/drawing/2014/main" id="{F91AF0B6-CF92-2C41-9FFF-30EA58E9E134}"/>
              </a:ext>
            </a:extLst>
          </p:cNvPr>
          <p:cNvSpPr txBox="1"/>
          <p:nvPr/>
        </p:nvSpPr>
        <p:spPr>
          <a:xfrm>
            <a:off x="290944" y="955965"/>
            <a:ext cx="8811490" cy="4947188"/>
          </a:xfrm>
          <a:prstGeom prst="rect">
            <a:avLst/>
          </a:prstGeom>
          <a:noFill/>
        </p:spPr>
        <p:txBody>
          <a:bodyPr wrap="square" rtlCol="0">
            <a:spAutoFit/>
          </a:bodyPr>
          <a:lstStyle/>
          <a:p>
            <a:pPr>
              <a:lnSpc>
                <a:spcPct val="110000"/>
              </a:lnSpc>
            </a:pPr>
            <a:r>
              <a:rPr lang="en-US" sz="2400" dirty="0"/>
              <a:t>We use DART to perform streamflow and flood prediction with WRF-Hydro (NWM) during Hurricane Florence.</a:t>
            </a:r>
          </a:p>
          <a:p>
            <a:pPr>
              <a:lnSpc>
                <a:spcPct val="110000"/>
              </a:lnSpc>
            </a:pPr>
            <a:endParaRPr lang="en-US" sz="2400" dirty="0"/>
          </a:p>
          <a:p>
            <a:pPr>
              <a:lnSpc>
                <a:spcPct val="110000"/>
              </a:lnSpc>
            </a:pPr>
            <a:r>
              <a:rPr lang="en-US" sz="2400" dirty="0"/>
              <a:t>DART greatly improved the streamflow estimates</a:t>
            </a:r>
          </a:p>
          <a:p>
            <a:pPr>
              <a:lnSpc>
                <a:spcPct val="110000"/>
              </a:lnSpc>
            </a:pPr>
            <a:endParaRPr lang="en-US" sz="2400" dirty="0"/>
          </a:p>
          <a:p>
            <a:pPr>
              <a:lnSpc>
                <a:spcPct val="110000"/>
              </a:lnSpc>
            </a:pPr>
            <a:r>
              <a:rPr lang="en-US" sz="2400" dirty="0"/>
              <a:t>Novel enhancements to the DA algorithm were required:</a:t>
            </a:r>
          </a:p>
          <a:p>
            <a:pPr>
              <a:lnSpc>
                <a:spcPct val="110000"/>
              </a:lnSpc>
            </a:pPr>
            <a:r>
              <a:rPr lang="en-US" sz="2400" dirty="0"/>
              <a:t>	- Using pattern-based localization </a:t>
            </a:r>
          </a:p>
          <a:p>
            <a:pPr>
              <a:lnSpc>
                <a:spcPct val="110000"/>
              </a:lnSpc>
            </a:pPr>
            <a:r>
              <a:rPr lang="en-US" sz="2400" dirty="0"/>
              <a:t>	- Spatially and temporally varying inflation</a:t>
            </a:r>
          </a:p>
          <a:p>
            <a:pPr>
              <a:lnSpc>
                <a:spcPct val="110000"/>
              </a:lnSpc>
            </a:pPr>
            <a:r>
              <a:rPr lang="en-US" sz="2400" dirty="0"/>
              <a:t>	- Gaussian </a:t>
            </a:r>
            <a:r>
              <a:rPr lang="en-US" sz="2400" dirty="0" err="1"/>
              <a:t>anamorphosis</a:t>
            </a:r>
            <a:endParaRPr lang="en-US" sz="2400" dirty="0"/>
          </a:p>
          <a:p>
            <a:pPr>
              <a:lnSpc>
                <a:spcPct val="110000"/>
              </a:lnSpc>
            </a:pPr>
            <a:endParaRPr lang="en-US" sz="2400" dirty="0"/>
          </a:p>
          <a:p>
            <a:pPr>
              <a:lnSpc>
                <a:spcPct val="110000"/>
              </a:lnSpc>
            </a:pPr>
            <a:r>
              <a:rPr lang="en-US" sz="2400" u="sng" dirty="0"/>
              <a:t>Next Steps</a:t>
            </a:r>
            <a:r>
              <a:rPr lang="en-US" sz="2400" dirty="0"/>
              <a:t>: Update soil moisture, groundwater and ice; force the coupled system with an ensemble of atmospheric forcing, …</a:t>
            </a:r>
          </a:p>
        </p:txBody>
      </p:sp>
      <p:sp>
        <p:nvSpPr>
          <p:cNvPr id="5" name="Slide Number Placeholder 2">
            <a:extLst>
              <a:ext uri="{FF2B5EF4-FFF2-40B4-BE49-F238E27FC236}">
                <a16:creationId xmlns:a16="http://schemas.microsoft.com/office/drawing/2014/main" id="{AC8125EE-4B19-BC4F-AEF7-12B103D31188}"/>
              </a:ext>
            </a:extLst>
          </p:cNvPr>
          <p:cNvSpPr>
            <a:spLocks noGrp="1"/>
          </p:cNvSpPr>
          <p:nvPr>
            <p:ph type="sldNum" sz="quarter" idx="12"/>
          </p:nvPr>
        </p:nvSpPr>
        <p:spPr>
          <a:xfrm>
            <a:off x="8722044" y="6586742"/>
            <a:ext cx="421955" cy="271258"/>
          </a:xfrm>
        </p:spPr>
        <p:txBody>
          <a:bodyPr wrap="none"/>
          <a:lstStyle/>
          <a:p>
            <a:pPr algn="ctr"/>
            <a:fld id="{283B4FF1-25A9-3741-B230-AA79218BFD91}" type="slidenum">
              <a:rPr lang="en-US" sz="1200" smtClean="0">
                <a:solidFill>
                  <a:schemeClr val="tx1"/>
                </a:solidFill>
              </a:rPr>
              <a:pPr algn="ctr"/>
              <a:t>19</a:t>
            </a:fld>
            <a:endParaRPr lang="en-US" sz="1200" dirty="0">
              <a:solidFill>
                <a:schemeClr val="tx1"/>
              </a:solidFill>
            </a:endParaRPr>
          </a:p>
        </p:txBody>
      </p:sp>
    </p:spTree>
    <p:extLst>
      <p:ext uri="{BB962C8B-B14F-4D97-AF65-F5344CB8AC3E}">
        <p14:creationId xmlns:p14="http://schemas.microsoft.com/office/powerpoint/2010/main" val="7440981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2462D-7CFF-8C41-80A1-31F01372AA75}"/>
              </a:ext>
            </a:extLst>
          </p:cNvPr>
          <p:cNvSpPr>
            <a:spLocks noGrp="1"/>
          </p:cNvSpPr>
          <p:nvPr>
            <p:ph type="title"/>
          </p:nvPr>
        </p:nvSpPr>
        <p:spPr/>
        <p:txBody>
          <a:bodyPr/>
          <a:lstStyle/>
          <a:p>
            <a:r>
              <a:rPr lang="en-US" dirty="0"/>
              <a:t>Technical Details: </a:t>
            </a:r>
            <a:r>
              <a:rPr lang="en-US" dirty="0" err="1"/>
              <a:t>gharamti@ucar.edu</a:t>
            </a:r>
            <a:endParaRPr lang="en-US" dirty="0"/>
          </a:p>
        </p:txBody>
      </p:sp>
      <p:sp>
        <p:nvSpPr>
          <p:cNvPr id="3" name="Slide Number Placeholder 2">
            <a:extLst>
              <a:ext uri="{FF2B5EF4-FFF2-40B4-BE49-F238E27FC236}">
                <a16:creationId xmlns:a16="http://schemas.microsoft.com/office/drawing/2014/main" id="{73511C26-7771-1D4C-B247-4CC581C9F5C7}"/>
              </a:ext>
            </a:extLst>
          </p:cNvPr>
          <p:cNvSpPr>
            <a:spLocks noGrp="1"/>
          </p:cNvSpPr>
          <p:nvPr>
            <p:ph type="sldNum" sz="quarter" idx="12"/>
          </p:nvPr>
        </p:nvSpPr>
        <p:spPr>
          <a:xfrm>
            <a:off x="8722044" y="6586742"/>
            <a:ext cx="421955" cy="271258"/>
          </a:xfrm>
        </p:spPr>
        <p:txBody>
          <a:bodyPr wrap="none"/>
          <a:lstStyle/>
          <a:p>
            <a:pPr algn="ctr"/>
            <a:fld id="{283B4FF1-25A9-3741-B230-AA79218BFD91}" type="slidenum">
              <a:rPr lang="en-US" sz="1200" smtClean="0">
                <a:solidFill>
                  <a:schemeClr val="tx1"/>
                </a:solidFill>
              </a:rPr>
              <a:pPr algn="ctr"/>
              <a:t>2</a:t>
            </a:fld>
            <a:endParaRPr lang="en-US" sz="1200" dirty="0">
              <a:solidFill>
                <a:schemeClr val="tx1"/>
              </a:solidFill>
            </a:endParaRPr>
          </a:p>
        </p:txBody>
      </p:sp>
      <p:grpSp>
        <p:nvGrpSpPr>
          <p:cNvPr id="19" name="Group 18">
            <a:extLst>
              <a:ext uri="{FF2B5EF4-FFF2-40B4-BE49-F238E27FC236}">
                <a16:creationId xmlns:a16="http://schemas.microsoft.com/office/drawing/2014/main" id="{07A93869-0817-E84E-AEDD-7EB23E9B374E}"/>
              </a:ext>
            </a:extLst>
          </p:cNvPr>
          <p:cNvGrpSpPr/>
          <p:nvPr/>
        </p:nvGrpSpPr>
        <p:grpSpPr>
          <a:xfrm>
            <a:off x="3848664" y="852466"/>
            <a:ext cx="4184196" cy="2343150"/>
            <a:chOff x="3848664" y="852466"/>
            <a:chExt cx="4184196" cy="2343150"/>
          </a:xfrm>
        </p:grpSpPr>
        <p:pic>
          <p:nvPicPr>
            <p:cNvPr id="4" name="Picture 3">
              <a:extLst>
                <a:ext uri="{FF2B5EF4-FFF2-40B4-BE49-F238E27FC236}">
                  <a16:creationId xmlns:a16="http://schemas.microsoft.com/office/drawing/2014/main" id="{CB6963BD-CA69-374B-8D10-D4297F92EE90}"/>
                </a:ext>
              </a:extLst>
            </p:cNvPr>
            <p:cNvPicPr>
              <a:picLocks noChangeAspect="1"/>
            </p:cNvPicPr>
            <p:nvPr/>
          </p:nvPicPr>
          <p:blipFill>
            <a:blip r:embed="rId3"/>
            <a:stretch>
              <a:fillRect/>
            </a:stretch>
          </p:blipFill>
          <p:spPr>
            <a:xfrm>
              <a:off x="3848664" y="852466"/>
              <a:ext cx="4184196" cy="2343150"/>
            </a:xfrm>
            <a:prstGeom prst="rect">
              <a:avLst/>
            </a:prstGeom>
          </p:spPr>
        </p:pic>
        <p:sp>
          <p:nvSpPr>
            <p:cNvPr id="5" name="TextBox 4">
              <a:extLst>
                <a:ext uri="{FF2B5EF4-FFF2-40B4-BE49-F238E27FC236}">
                  <a16:creationId xmlns:a16="http://schemas.microsoft.com/office/drawing/2014/main" id="{AA75C692-19FF-FC45-BE25-4139471CFB0D}"/>
                </a:ext>
              </a:extLst>
            </p:cNvPr>
            <p:cNvSpPr txBox="1"/>
            <p:nvPr/>
          </p:nvSpPr>
          <p:spPr>
            <a:xfrm>
              <a:off x="4142239" y="2435079"/>
              <a:ext cx="3597047" cy="707886"/>
            </a:xfrm>
            <a:prstGeom prst="rect">
              <a:avLst/>
            </a:prstGeom>
            <a:noFill/>
          </p:spPr>
          <p:txBody>
            <a:bodyPr wrap="square" rtlCol="0">
              <a:spAutoFit/>
            </a:bodyPr>
            <a:lstStyle/>
            <a:p>
              <a:pPr algn="ctr"/>
              <a:r>
                <a:rPr lang="en-US" sz="2000" dirty="0" err="1">
                  <a:solidFill>
                    <a:schemeClr val="bg1"/>
                  </a:solidFill>
                </a:rPr>
                <a:t>Moha</a:t>
              </a:r>
              <a:r>
                <a:rPr lang="en-US" sz="2000" dirty="0">
                  <a:solidFill>
                    <a:schemeClr val="bg1"/>
                  </a:solidFill>
                </a:rPr>
                <a:t> Gharamti</a:t>
              </a:r>
            </a:p>
            <a:p>
              <a:pPr algn="ctr"/>
              <a:r>
                <a:rPr lang="en-US" sz="2000" dirty="0" err="1">
                  <a:solidFill>
                    <a:schemeClr val="bg1"/>
                  </a:solidFill>
                </a:rPr>
                <a:t>gharamti@ucar.edu</a:t>
              </a:r>
              <a:endParaRPr lang="en-US" sz="2000" dirty="0">
                <a:solidFill>
                  <a:schemeClr val="bg1"/>
                </a:solidFill>
              </a:endParaRPr>
            </a:p>
          </p:txBody>
        </p:sp>
      </p:grpSp>
      <p:grpSp>
        <p:nvGrpSpPr>
          <p:cNvPr id="20" name="Group 19">
            <a:extLst>
              <a:ext uri="{FF2B5EF4-FFF2-40B4-BE49-F238E27FC236}">
                <a16:creationId xmlns:a16="http://schemas.microsoft.com/office/drawing/2014/main" id="{0EF37678-741A-3D4F-A7F1-A5B3CBA8C555}"/>
              </a:ext>
            </a:extLst>
          </p:cNvPr>
          <p:cNvGrpSpPr/>
          <p:nvPr/>
        </p:nvGrpSpPr>
        <p:grpSpPr>
          <a:xfrm>
            <a:off x="-265241" y="800148"/>
            <a:ext cx="3597047" cy="2903300"/>
            <a:chOff x="-265241" y="800148"/>
            <a:chExt cx="3597047" cy="2903300"/>
          </a:xfrm>
        </p:grpSpPr>
        <p:pic>
          <p:nvPicPr>
            <p:cNvPr id="8" name="Picture 7">
              <a:extLst>
                <a:ext uri="{FF2B5EF4-FFF2-40B4-BE49-F238E27FC236}">
                  <a16:creationId xmlns:a16="http://schemas.microsoft.com/office/drawing/2014/main" id="{A4484780-80D5-F540-80D8-5BB4CC7BADCE}"/>
                </a:ext>
              </a:extLst>
            </p:cNvPr>
            <p:cNvPicPr>
              <a:picLocks noChangeAspect="1"/>
            </p:cNvPicPr>
            <p:nvPr/>
          </p:nvPicPr>
          <p:blipFill>
            <a:blip r:embed="rId4"/>
            <a:stretch>
              <a:fillRect/>
            </a:stretch>
          </p:blipFill>
          <p:spPr>
            <a:xfrm>
              <a:off x="252397" y="800148"/>
              <a:ext cx="2561771" cy="2561771"/>
            </a:xfrm>
            <a:prstGeom prst="rect">
              <a:avLst/>
            </a:prstGeom>
          </p:spPr>
        </p:pic>
        <p:sp>
          <p:nvSpPr>
            <p:cNvPr id="9" name="TextBox 8">
              <a:extLst>
                <a:ext uri="{FF2B5EF4-FFF2-40B4-BE49-F238E27FC236}">
                  <a16:creationId xmlns:a16="http://schemas.microsoft.com/office/drawing/2014/main" id="{373403B4-69B1-F744-8621-206CAA012A88}"/>
                </a:ext>
              </a:extLst>
            </p:cNvPr>
            <p:cNvSpPr txBox="1"/>
            <p:nvPr/>
          </p:nvSpPr>
          <p:spPr>
            <a:xfrm>
              <a:off x="-265241" y="2687785"/>
              <a:ext cx="3597047" cy="1015663"/>
            </a:xfrm>
            <a:prstGeom prst="rect">
              <a:avLst/>
            </a:prstGeom>
            <a:noFill/>
          </p:spPr>
          <p:txBody>
            <a:bodyPr wrap="square" rtlCol="0">
              <a:spAutoFit/>
            </a:bodyPr>
            <a:lstStyle/>
            <a:p>
              <a:pPr algn="ctr"/>
              <a:r>
                <a:rPr lang="en-US" sz="2000" dirty="0">
                  <a:solidFill>
                    <a:schemeClr val="bg1"/>
                  </a:solidFill>
                </a:rPr>
                <a:t>James McCreight</a:t>
              </a:r>
            </a:p>
            <a:p>
              <a:pPr algn="ctr"/>
              <a:r>
                <a:rPr lang="en-US" sz="2000" dirty="0" err="1">
                  <a:solidFill>
                    <a:schemeClr val="bg1"/>
                  </a:solidFill>
                </a:rPr>
                <a:t>jamesmcc@ucar.edu</a:t>
              </a:r>
              <a:endParaRPr lang="en-US" sz="2000" dirty="0">
                <a:solidFill>
                  <a:schemeClr val="bg1"/>
                </a:solidFill>
              </a:endParaRPr>
            </a:p>
            <a:p>
              <a:pPr algn="ctr"/>
              <a:endParaRPr lang="en-US" sz="2000" dirty="0">
                <a:solidFill>
                  <a:schemeClr val="bg1"/>
                </a:solidFill>
              </a:endParaRPr>
            </a:p>
          </p:txBody>
        </p:sp>
      </p:grpSp>
      <p:grpSp>
        <p:nvGrpSpPr>
          <p:cNvPr id="18" name="Group 17">
            <a:extLst>
              <a:ext uri="{FF2B5EF4-FFF2-40B4-BE49-F238E27FC236}">
                <a16:creationId xmlns:a16="http://schemas.microsoft.com/office/drawing/2014/main" id="{9183C8D6-173B-2645-9CFB-8D97E704648F}"/>
              </a:ext>
            </a:extLst>
          </p:cNvPr>
          <p:cNvGrpSpPr/>
          <p:nvPr/>
        </p:nvGrpSpPr>
        <p:grpSpPr>
          <a:xfrm>
            <a:off x="334540" y="3775807"/>
            <a:ext cx="2880293" cy="2313882"/>
            <a:chOff x="-66904" y="3572641"/>
            <a:chExt cx="2880293" cy="2313882"/>
          </a:xfrm>
        </p:grpSpPr>
        <p:pic>
          <p:nvPicPr>
            <p:cNvPr id="7" name="Picture 6">
              <a:extLst>
                <a:ext uri="{FF2B5EF4-FFF2-40B4-BE49-F238E27FC236}">
                  <a16:creationId xmlns:a16="http://schemas.microsoft.com/office/drawing/2014/main" id="{90E6CDB8-08BC-2E46-9A4D-D4E0F5E6D418}"/>
                </a:ext>
              </a:extLst>
            </p:cNvPr>
            <p:cNvPicPr>
              <a:picLocks noChangeAspect="1"/>
            </p:cNvPicPr>
            <p:nvPr/>
          </p:nvPicPr>
          <p:blipFill rotWithShape="1">
            <a:blip r:embed="rId5"/>
            <a:srcRect l="13049" t="-825" r="26203"/>
            <a:stretch/>
          </p:blipFill>
          <p:spPr>
            <a:xfrm rot="16200000">
              <a:off x="216302" y="3289435"/>
              <a:ext cx="2313882" cy="2880293"/>
            </a:xfrm>
            <a:prstGeom prst="rect">
              <a:avLst/>
            </a:prstGeom>
          </p:spPr>
        </p:pic>
        <p:sp>
          <p:nvSpPr>
            <p:cNvPr id="14" name="TextBox 13">
              <a:extLst>
                <a:ext uri="{FF2B5EF4-FFF2-40B4-BE49-F238E27FC236}">
                  <a16:creationId xmlns:a16="http://schemas.microsoft.com/office/drawing/2014/main" id="{84F59A94-A612-0A49-AA8F-2B0DC1FC0A54}"/>
                </a:ext>
              </a:extLst>
            </p:cNvPr>
            <p:cNvSpPr txBox="1"/>
            <p:nvPr/>
          </p:nvSpPr>
          <p:spPr>
            <a:xfrm>
              <a:off x="316127" y="5240192"/>
              <a:ext cx="2114233" cy="646331"/>
            </a:xfrm>
            <a:prstGeom prst="rect">
              <a:avLst/>
            </a:prstGeom>
            <a:noFill/>
          </p:spPr>
          <p:txBody>
            <a:bodyPr wrap="none" rtlCol="0">
              <a:spAutoFit/>
            </a:bodyPr>
            <a:lstStyle/>
            <a:p>
              <a:pPr algn="ctr"/>
              <a:r>
                <a:rPr lang="en-US" dirty="0">
                  <a:solidFill>
                    <a:schemeClr val="bg1"/>
                  </a:solidFill>
                </a:rPr>
                <a:t>Arezoo </a:t>
              </a:r>
              <a:r>
                <a:rPr lang="en-US" dirty="0" err="1">
                  <a:solidFill>
                    <a:schemeClr val="bg1"/>
                  </a:solidFill>
                </a:rPr>
                <a:t>RafieeiNasab</a:t>
              </a:r>
              <a:endParaRPr lang="en-US" dirty="0">
                <a:solidFill>
                  <a:schemeClr val="bg1"/>
                </a:solidFill>
              </a:endParaRPr>
            </a:p>
            <a:p>
              <a:pPr algn="ctr"/>
              <a:r>
                <a:rPr lang="en-US" dirty="0" err="1">
                  <a:solidFill>
                    <a:schemeClr val="bg1"/>
                  </a:solidFill>
                </a:rPr>
                <a:t>Arezoo@ucar.edu</a:t>
              </a:r>
              <a:endParaRPr lang="en-US" dirty="0">
                <a:solidFill>
                  <a:schemeClr val="bg1"/>
                </a:solidFill>
              </a:endParaRPr>
            </a:p>
          </p:txBody>
        </p:sp>
      </p:grpSp>
      <p:grpSp>
        <p:nvGrpSpPr>
          <p:cNvPr id="17" name="Group 16">
            <a:extLst>
              <a:ext uri="{FF2B5EF4-FFF2-40B4-BE49-F238E27FC236}">
                <a16:creationId xmlns:a16="http://schemas.microsoft.com/office/drawing/2014/main" id="{4D788E58-40AC-2D49-BBB3-5F667FEF4CA9}"/>
              </a:ext>
            </a:extLst>
          </p:cNvPr>
          <p:cNvGrpSpPr/>
          <p:nvPr/>
        </p:nvGrpSpPr>
        <p:grpSpPr>
          <a:xfrm>
            <a:off x="3678344" y="4052141"/>
            <a:ext cx="2571217" cy="2534601"/>
            <a:chOff x="3243784" y="3572640"/>
            <a:chExt cx="2571217" cy="2534601"/>
          </a:xfrm>
        </p:grpSpPr>
        <p:pic>
          <p:nvPicPr>
            <p:cNvPr id="11" name="Picture 10">
              <a:extLst>
                <a:ext uri="{FF2B5EF4-FFF2-40B4-BE49-F238E27FC236}">
                  <a16:creationId xmlns:a16="http://schemas.microsoft.com/office/drawing/2014/main" id="{8BC89A98-FBEB-AF4A-B2ED-DA520C239E43}"/>
                </a:ext>
              </a:extLst>
            </p:cNvPr>
            <p:cNvPicPr>
              <a:picLocks noChangeAspect="1"/>
            </p:cNvPicPr>
            <p:nvPr/>
          </p:nvPicPr>
          <p:blipFill rotWithShape="1">
            <a:blip r:embed="rId6"/>
            <a:srcRect l="13032" t="6625" r="15176" b="27956"/>
            <a:stretch/>
          </p:blipFill>
          <p:spPr>
            <a:xfrm>
              <a:off x="3304756" y="3572640"/>
              <a:ext cx="2449272" cy="2519304"/>
            </a:xfrm>
            <a:prstGeom prst="rect">
              <a:avLst/>
            </a:prstGeom>
          </p:spPr>
        </p:pic>
        <p:sp>
          <p:nvSpPr>
            <p:cNvPr id="15" name="TextBox 14">
              <a:extLst>
                <a:ext uri="{FF2B5EF4-FFF2-40B4-BE49-F238E27FC236}">
                  <a16:creationId xmlns:a16="http://schemas.microsoft.com/office/drawing/2014/main" id="{E9F2DDEF-7BFA-5244-9912-B5792267B0CE}"/>
                </a:ext>
              </a:extLst>
            </p:cNvPr>
            <p:cNvSpPr txBox="1"/>
            <p:nvPr/>
          </p:nvSpPr>
          <p:spPr>
            <a:xfrm>
              <a:off x="3243784" y="5460910"/>
              <a:ext cx="2571217" cy="646331"/>
            </a:xfrm>
            <a:prstGeom prst="rect">
              <a:avLst/>
            </a:prstGeom>
            <a:noFill/>
          </p:spPr>
          <p:txBody>
            <a:bodyPr wrap="none" rtlCol="0">
              <a:spAutoFit/>
            </a:bodyPr>
            <a:lstStyle/>
            <a:p>
              <a:pPr algn="ctr"/>
              <a:r>
                <a:rPr lang="en-US" dirty="0" err="1">
                  <a:solidFill>
                    <a:schemeClr val="bg1"/>
                  </a:solidFill>
                </a:rPr>
                <a:t>Seong</a:t>
              </a:r>
              <a:r>
                <a:rPr lang="en-US" dirty="0">
                  <a:solidFill>
                    <a:schemeClr val="bg1"/>
                  </a:solidFill>
                </a:rPr>
                <a:t> </a:t>
              </a:r>
              <a:r>
                <a:rPr lang="en-US" dirty="0" err="1">
                  <a:solidFill>
                    <a:schemeClr val="bg1"/>
                  </a:solidFill>
                </a:rPr>
                <a:t>Jin</a:t>
              </a:r>
              <a:r>
                <a:rPr lang="en-US" dirty="0">
                  <a:solidFill>
                    <a:schemeClr val="bg1"/>
                  </a:solidFill>
                </a:rPr>
                <a:t> Noh</a:t>
              </a:r>
            </a:p>
            <a:p>
              <a:pPr algn="ctr"/>
              <a:r>
                <a:rPr lang="en-US" dirty="0" err="1">
                  <a:solidFill>
                    <a:schemeClr val="bg1"/>
                  </a:solidFill>
                </a:rPr>
                <a:t>seongjin.noh@gmail.com</a:t>
              </a:r>
              <a:endParaRPr lang="en-US" dirty="0">
                <a:solidFill>
                  <a:schemeClr val="bg1"/>
                </a:solidFill>
              </a:endParaRPr>
            </a:p>
          </p:txBody>
        </p:sp>
      </p:grpSp>
      <p:grpSp>
        <p:nvGrpSpPr>
          <p:cNvPr id="21" name="Group 20">
            <a:extLst>
              <a:ext uri="{FF2B5EF4-FFF2-40B4-BE49-F238E27FC236}">
                <a16:creationId xmlns:a16="http://schemas.microsoft.com/office/drawing/2014/main" id="{307F92F7-E278-5840-B6E6-89A4F3B97190}"/>
              </a:ext>
            </a:extLst>
          </p:cNvPr>
          <p:cNvGrpSpPr/>
          <p:nvPr/>
        </p:nvGrpSpPr>
        <p:grpSpPr>
          <a:xfrm>
            <a:off x="6625657" y="4052141"/>
            <a:ext cx="2183803" cy="2515687"/>
            <a:chOff x="6534656" y="3662291"/>
            <a:chExt cx="2183803" cy="2515687"/>
          </a:xfrm>
        </p:grpSpPr>
        <p:pic>
          <p:nvPicPr>
            <p:cNvPr id="13" name="Picture 12">
              <a:extLst>
                <a:ext uri="{FF2B5EF4-FFF2-40B4-BE49-F238E27FC236}">
                  <a16:creationId xmlns:a16="http://schemas.microsoft.com/office/drawing/2014/main" id="{8F640540-3361-9B4C-AC52-DE3C62B29879}"/>
                </a:ext>
              </a:extLst>
            </p:cNvPr>
            <p:cNvPicPr>
              <a:picLocks noChangeAspect="1"/>
            </p:cNvPicPr>
            <p:nvPr/>
          </p:nvPicPr>
          <p:blipFill rotWithShape="1">
            <a:blip r:embed="rId7"/>
            <a:srcRect l="12493" r="14445" b="31382"/>
            <a:stretch/>
          </p:blipFill>
          <p:spPr>
            <a:xfrm>
              <a:off x="6622071" y="3662291"/>
              <a:ext cx="2008972" cy="2515687"/>
            </a:xfrm>
            <a:prstGeom prst="rect">
              <a:avLst/>
            </a:prstGeom>
          </p:spPr>
        </p:pic>
        <p:sp>
          <p:nvSpPr>
            <p:cNvPr id="16" name="TextBox 15">
              <a:extLst>
                <a:ext uri="{FF2B5EF4-FFF2-40B4-BE49-F238E27FC236}">
                  <a16:creationId xmlns:a16="http://schemas.microsoft.com/office/drawing/2014/main" id="{D2DF4A02-6EEB-494F-A9C9-05F76F5512EC}"/>
                </a:ext>
              </a:extLst>
            </p:cNvPr>
            <p:cNvSpPr txBox="1"/>
            <p:nvPr/>
          </p:nvSpPr>
          <p:spPr>
            <a:xfrm>
              <a:off x="6534656" y="5531647"/>
              <a:ext cx="2183803" cy="646331"/>
            </a:xfrm>
            <a:prstGeom prst="rect">
              <a:avLst/>
            </a:prstGeom>
            <a:noFill/>
          </p:spPr>
          <p:txBody>
            <a:bodyPr wrap="none" rtlCol="0">
              <a:spAutoFit/>
            </a:bodyPr>
            <a:lstStyle/>
            <a:p>
              <a:pPr algn="ctr"/>
              <a:r>
                <a:rPr lang="en-US" dirty="0">
                  <a:solidFill>
                    <a:schemeClr val="bg1"/>
                  </a:solidFill>
                </a:rPr>
                <a:t>The real Ben Johnson</a:t>
              </a:r>
            </a:p>
            <a:p>
              <a:pPr algn="ctr"/>
              <a:r>
                <a:rPr lang="en-US" dirty="0" err="1">
                  <a:solidFill>
                    <a:schemeClr val="bg1"/>
                  </a:solidFill>
                </a:rPr>
                <a:t>johnsonb@ucar.edu</a:t>
              </a:r>
              <a:endParaRPr lang="en-US" dirty="0">
                <a:solidFill>
                  <a:schemeClr val="bg1"/>
                </a:solidFill>
              </a:endParaRPr>
            </a:p>
          </p:txBody>
        </p:sp>
      </p:grpSp>
      <p:sp>
        <p:nvSpPr>
          <p:cNvPr id="22" name="TextBox 21">
            <a:extLst>
              <a:ext uri="{FF2B5EF4-FFF2-40B4-BE49-F238E27FC236}">
                <a16:creationId xmlns:a16="http://schemas.microsoft.com/office/drawing/2014/main" id="{CD18AC07-BCB5-7848-B3FE-9477BCD3C96F}"/>
              </a:ext>
            </a:extLst>
          </p:cNvPr>
          <p:cNvSpPr txBox="1"/>
          <p:nvPr/>
        </p:nvSpPr>
        <p:spPr>
          <a:xfrm>
            <a:off x="3214834" y="3342866"/>
            <a:ext cx="5902257" cy="461665"/>
          </a:xfrm>
          <a:prstGeom prst="rect">
            <a:avLst/>
          </a:prstGeom>
          <a:noFill/>
        </p:spPr>
        <p:txBody>
          <a:bodyPr wrap="none" rtlCol="0">
            <a:spAutoFit/>
          </a:bodyPr>
          <a:lstStyle/>
          <a:p>
            <a:r>
              <a:rPr lang="en-US" sz="2400" dirty="0"/>
              <a:t>These are the researchers! I am the `pit crew’.</a:t>
            </a:r>
          </a:p>
        </p:txBody>
      </p:sp>
    </p:spTree>
    <p:extLst>
      <p:ext uri="{BB962C8B-B14F-4D97-AF65-F5344CB8AC3E}">
        <p14:creationId xmlns:p14="http://schemas.microsoft.com/office/powerpoint/2010/main" val="34537793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 more information:</a:t>
            </a:r>
          </a:p>
        </p:txBody>
      </p:sp>
      <p:sp>
        <p:nvSpPr>
          <p:cNvPr id="3" name="Rectangle 3"/>
          <p:cNvSpPr txBox="1">
            <a:spLocks noChangeArrowheads="1"/>
          </p:cNvSpPr>
          <p:nvPr/>
        </p:nvSpPr>
        <p:spPr bwMode="auto">
          <a:xfrm>
            <a:off x="1401195" y="3602638"/>
            <a:ext cx="6341609" cy="777655"/>
          </a:xfrm>
          <a:prstGeom prst="rect">
            <a:avLst/>
          </a:prstGeom>
          <a:noFill/>
          <a:ln w="9525">
            <a:noFill/>
            <a:miter lim="800000"/>
            <a:headEnd/>
            <a:tailEnd/>
          </a:ln>
        </p:spPr>
        <p:txBody>
          <a:bodyPr>
            <a:prstTxWarp prst="textNoShape">
              <a:avLst/>
            </a:prstTxWarp>
          </a:bodyPr>
          <a:lstStyle/>
          <a:p>
            <a:pPr algn="ctr">
              <a:spcBef>
                <a:spcPct val="20000"/>
              </a:spcBef>
            </a:pPr>
            <a:r>
              <a:rPr lang="en-US" sz="3200" dirty="0">
                <a:hlinkClick r:id="rId3"/>
              </a:rPr>
              <a:t>https://dart.ucar.edu</a:t>
            </a:r>
            <a:endParaRPr lang="en-US" sz="3200" dirty="0"/>
          </a:p>
          <a:p>
            <a:pPr algn="ctr">
              <a:spcBef>
                <a:spcPct val="20000"/>
              </a:spcBef>
            </a:pPr>
            <a:r>
              <a:rPr lang="en-US" sz="3200" dirty="0" err="1"/>
              <a:t>dart@ucar.edu</a:t>
            </a:r>
            <a:endParaRPr lang="en-US" sz="3200" dirty="0"/>
          </a:p>
        </p:txBody>
      </p:sp>
      <p:sp>
        <p:nvSpPr>
          <p:cNvPr id="5" name="TextBox 4"/>
          <p:cNvSpPr txBox="1"/>
          <p:nvPr/>
        </p:nvSpPr>
        <p:spPr>
          <a:xfrm>
            <a:off x="115623" y="4825739"/>
            <a:ext cx="2381031" cy="461665"/>
          </a:xfrm>
          <a:prstGeom prst="rect">
            <a:avLst/>
          </a:prstGeom>
          <a:noFill/>
        </p:spPr>
        <p:txBody>
          <a:bodyPr wrap="square" rtlCol="0">
            <a:spAutoFit/>
          </a:bodyPr>
          <a:lstStyle/>
          <a:p>
            <a:r>
              <a:rPr lang="en-US" sz="2400" i="1" dirty="0" err="1">
                <a:solidFill>
                  <a:schemeClr val="tx1">
                    <a:lumMod val="50000"/>
                    <a:lumOff val="50000"/>
                  </a:schemeClr>
                </a:solidFill>
                <a:latin typeface="Chalkboard"/>
                <a:cs typeface="Chalkboard"/>
              </a:rPr>
              <a:t>MITgcm_ocean</a:t>
            </a:r>
            <a:endParaRPr lang="en-US" sz="2400" i="1" dirty="0">
              <a:solidFill>
                <a:schemeClr val="tx1">
                  <a:lumMod val="50000"/>
                  <a:lumOff val="50000"/>
                </a:schemeClr>
              </a:solidFill>
              <a:latin typeface="Chalkboard"/>
              <a:cs typeface="Chalkboard"/>
            </a:endParaRPr>
          </a:p>
        </p:txBody>
      </p:sp>
      <p:sp>
        <p:nvSpPr>
          <p:cNvPr id="6" name="TextBox 5"/>
          <p:cNvSpPr txBox="1"/>
          <p:nvPr/>
        </p:nvSpPr>
        <p:spPr>
          <a:xfrm>
            <a:off x="1558759" y="5299771"/>
            <a:ext cx="1251240" cy="461665"/>
          </a:xfrm>
          <a:prstGeom prst="rect">
            <a:avLst/>
          </a:prstGeom>
          <a:noFill/>
        </p:spPr>
        <p:txBody>
          <a:bodyPr wrap="none" rtlCol="0">
            <a:spAutoFit/>
          </a:bodyPr>
          <a:lstStyle/>
          <a:p>
            <a:r>
              <a:rPr lang="en-US" sz="2400" i="1" dirty="0">
                <a:solidFill>
                  <a:schemeClr val="tx1">
                    <a:lumMod val="50000"/>
                    <a:lumOff val="50000"/>
                  </a:schemeClr>
                </a:solidFill>
                <a:latin typeface="Chalkboard"/>
                <a:cs typeface="Chalkboard"/>
              </a:rPr>
              <a:t>NAAPS</a:t>
            </a:r>
          </a:p>
        </p:txBody>
      </p:sp>
      <p:sp>
        <p:nvSpPr>
          <p:cNvPr id="7" name="TextBox 6"/>
          <p:cNvSpPr txBox="1"/>
          <p:nvPr/>
        </p:nvSpPr>
        <p:spPr>
          <a:xfrm>
            <a:off x="956572" y="4372485"/>
            <a:ext cx="1779048" cy="461665"/>
          </a:xfrm>
          <a:prstGeom prst="rect">
            <a:avLst/>
          </a:prstGeom>
          <a:noFill/>
        </p:spPr>
        <p:txBody>
          <a:bodyPr wrap="none" rtlCol="0">
            <a:spAutoFit/>
          </a:bodyPr>
          <a:lstStyle/>
          <a:p>
            <a:r>
              <a:rPr lang="en-US" sz="2400" i="1" dirty="0">
                <a:solidFill>
                  <a:schemeClr val="tx1">
                    <a:lumMod val="50000"/>
                    <a:lumOff val="50000"/>
                  </a:schemeClr>
                </a:solidFill>
                <a:latin typeface="Chalkboard"/>
                <a:cs typeface="Chalkboard"/>
              </a:rPr>
              <a:t>NCOMMAS</a:t>
            </a:r>
          </a:p>
        </p:txBody>
      </p:sp>
      <p:sp>
        <p:nvSpPr>
          <p:cNvPr id="8" name="TextBox 7"/>
          <p:cNvSpPr txBox="1"/>
          <p:nvPr/>
        </p:nvSpPr>
        <p:spPr>
          <a:xfrm>
            <a:off x="5719538" y="5669301"/>
            <a:ext cx="1265179" cy="461665"/>
          </a:xfrm>
          <a:prstGeom prst="rect">
            <a:avLst/>
          </a:prstGeom>
          <a:noFill/>
        </p:spPr>
        <p:txBody>
          <a:bodyPr wrap="none" rtlCol="0">
            <a:spAutoFit/>
          </a:bodyPr>
          <a:lstStyle/>
          <a:p>
            <a:r>
              <a:rPr lang="en-US" sz="2400" i="1" dirty="0">
                <a:solidFill>
                  <a:schemeClr val="tx1">
                    <a:lumMod val="50000"/>
                    <a:lumOff val="50000"/>
                  </a:schemeClr>
                </a:solidFill>
                <a:latin typeface="Chalkboard"/>
                <a:cs typeface="Chalkboard"/>
              </a:rPr>
              <a:t>PBL_1d</a:t>
            </a:r>
          </a:p>
        </p:txBody>
      </p:sp>
      <p:sp>
        <p:nvSpPr>
          <p:cNvPr id="9" name="TextBox 8"/>
          <p:cNvSpPr txBox="1"/>
          <p:nvPr/>
        </p:nvSpPr>
        <p:spPr>
          <a:xfrm>
            <a:off x="7988383" y="2105999"/>
            <a:ext cx="863885" cy="461665"/>
          </a:xfrm>
          <a:prstGeom prst="rect">
            <a:avLst/>
          </a:prstGeom>
          <a:noFill/>
        </p:spPr>
        <p:txBody>
          <a:bodyPr wrap="none" rtlCol="0">
            <a:spAutoFit/>
          </a:bodyPr>
          <a:lstStyle/>
          <a:p>
            <a:r>
              <a:rPr lang="en-US" sz="2400" i="1" dirty="0">
                <a:solidFill>
                  <a:schemeClr val="tx1">
                    <a:lumMod val="50000"/>
                    <a:lumOff val="50000"/>
                  </a:schemeClr>
                </a:solidFill>
                <a:latin typeface="Chalkboard"/>
                <a:cs typeface="Chalkboard"/>
              </a:rPr>
              <a:t>POP</a:t>
            </a:r>
          </a:p>
        </p:txBody>
      </p:sp>
      <p:sp>
        <p:nvSpPr>
          <p:cNvPr id="10" name="TextBox 9"/>
          <p:cNvSpPr txBox="1"/>
          <p:nvPr/>
        </p:nvSpPr>
        <p:spPr>
          <a:xfrm>
            <a:off x="206689" y="2674017"/>
            <a:ext cx="912520" cy="461665"/>
          </a:xfrm>
          <a:prstGeom prst="rect">
            <a:avLst/>
          </a:prstGeom>
          <a:noFill/>
        </p:spPr>
        <p:txBody>
          <a:bodyPr wrap="none" rtlCol="0">
            <a:spAutoFit/>
          </a:bodyPr>
          <a:lstStyle/>
          <a:p>
            <a:r>
              <a:rPr lang="en-US" sz="2400" i="1" dirty="0">
                <a:solidFill>
                  <a:schemeClr val="tx1">
                    <a:lumMod val="50000"/>
                    <a:lumOff val="50000"/>
                  </a:schemeClr>
                </a:solidFill>
                <a:latin typeface="Chalkboard"/>
                <a:cs typeface="Chalkboard"/>
              </a:rPr>
              <a:t>AM2</a:t>
            </a:r>
          </a:p>
        </p:txBody>
      </p:sp>
      <p:sp>
        <p:nvSpPr>
          <p:cNvPr id="11" name="TextBox 10"/>
          <p:cNvSpPr txBox="1"/>
          <p:nvPr/>
        </p:nvSpPr>
        <p:spPr>
          <a:xfrm>
            <a:off x="7821495" y="3011167"/>
            <a:ext cx="1188324" cy="461665"/>
          </a:xfrm>
          <a:prstGeom prst="rect">
            <a:avLst/>
          </a:prstGeom>
          <a:noFill/>
        </p:spPr>
        <p:txBody>
          <a:bodyPr wrap="none" rtlCol="0">
            <a:spAutoFit/>
          </a:bodyPr>
          <a:lstStyle/>
          <a:p>
            <a:r>
              <a:rPr lang="en-US" sz="2400" i="1" dirty="0">
                <a:solidFill>
                  <a:schemeClr val="tx1">
                    <a:lumMod val="50000"/>
                    <a:lumOff val="50000"/>
                  </a:schemeClr>
                </a:solidFill>
                <a:latin typeface="Chalkboard"/>
                <a:cs typeface="Chalkboard"/>
              </a:rPr>
              <a:t>BGRID</a:t>
            </a:r>
          </a:p>
        </p:txBody>
      </p:sp>
      <p:sp>
        <p:nvSpPr>
          <p:cNvPr id="12" name="TextBox 11"/>
          <p:cNvSpPr txBox="1"/>
          <p:nvPr/>
        </p:nvSpPr>
        <p:spPr>
          <a:xfrm>
            <a:off x="375706" y="1001067"/>
            <a:ext cx="918303" cy="461665"/>
          </a:xfrm>
          <a:prstGeom prst="rect">
            <a:avLst/>
          </a:prstGeom>
          <a:noFill/>
        </p:spPr>
        <p:txBody>
          <a:bodyPr wrap="none" rtlCol="0">
            <a:spAutoFit/>
          </a:bodyPr>
          <a:lstStyle/>
          <a:p>
            <a:r>
              <a:rPr lang="en-US" sz="2400" i="1" dirty="0">
                <a:solidFill>
                  <a:schemeClr val="tx1">
                    <a:lumMod val="50000"/>
                    <a:lumOff val="50000"/>
                  </a:schemeClr>
                </a:solidFill>
                <a:latin typeface="Chalkboard"/>
                <a:cs typeface="Chalkboard"/>
              </a:rPr>
              <a:t>CAM</a:t>
            </a:r>
          </a:p>
        </p:txBody>
      </p:sp>
      <p:sp>
        <p:nvSpPr>
          <p:cNvPr id="13" name="TextBox 12"/>
          <p:cNvSpPr txBox="1"/>
          <p:nvPr/>
        </p:nvSpPr>
        <p:spPr>
          <a:xfrm>
            <a:off x="206689" y="1875166"/>
            <a:ext cx="878852" cy="461665"/>
          </a:xfrm>
          <a:prstGeom prst="rect">
            <a:avLst/>
          </a:prstGeom>
          <a:noFill/>
        </p:spPr>
        <p:txBody>
          <a:bodyPr wrap="none" rtlCol="0">
            <a:spAutoFit/>
          </a:bodyPr>
          <a:lstStyle/>
          <a:p>
            <a:r>
              <a:rPr lang="en-US" sz="2400" i="1" dirty="0">
                <a:solidFill>
                  <a:schemeClr val="tx1">
                    <a:lumMod val="50000"/>
                    <a:lumOff val="50000"/>
                  </a:schemeClr>
                </a:solidFill>
                <a:latin typeface="Chalkboard"/>
                <a:cs typeface="Chalkboard"/>
              </a:rPr>
              <a:t>CLM</a:t>
            </a:r>
          </a:p>
        </p:txBody>
      </p:sp>
      <p:sp>
        <p:nvSpPr>
          <p:cNvPr id="14" name="TextBox 13"/>
          <p:cNvSpPr txBox="1"/>
          <p:nvPr/>
        </p:nvSpPr>
        <p:spPr>
          <a:xfrm>
            <a:off x="173021" y="3852478"/>
            <a:ext cx="1492698" cy="461665"/>
          </a:xfrm>
          <a:prstGeom prst="rect">
            <a:avLst/>
          </a:prstGeom>
          <a:noFill/>
        </p:spPr>
        <p:txBody>
          <a:bodyPr wrap="none" rtlCol="0">
            <a:spAutoFit/>
          </a:bodyPr>
          <a:lstStyle/>
          <a:p>
            <a:r>
              <a:rPr lang="en-US" sz="2400" i="1" dirty="0">
                <a:solidFill>
                  <a:schemeClr val="tx1">
                    <a:lumMod val="50000"/>
                    <a:lumOff val="50000"/>
                  </a:schemeClr>
                </a:solidFill>
                <a:latin typeface="Chalkboard"/>
                <a:cs typeface="Chalkboard"/>
              </a:rPr>
              <a:t>COAMPS</a:t>
            </a:r>
          </a:p>
        </p:txBody>
      </p:sp>
      <p:sp>
        <p:nvSpPr>
          <p:cNvPr id="15" name="TextBox 14"/>
          <p:cNvSpPr txBox="1"/>
          <p:nvPr/>
        </p:nvSpPr>
        <p:spPr>
          <a:xfrm>
            <a:off x="5719538" y="4778145"/>
            <a:ext cx="2277941" cy="461665"/>
          </a:xfrm>
          <a:prstGeom prst="rect">
            <a:avLst/>
          </a:prstGeom>
          <a:noFill/>
        </p:spPr>
        <p:txBody>
          <a:bodyPr wrap="none" rtlCol="0">
            <a:spAutoFit/>
          </a:bodyPr>
          <a:lstStyle/>
          <a:p>
            <a:r>
              <a:rPr lang="en-US" sz="2400" i="1" dirty="0" err="1">
                <a:solidFill>
                  <a:schemeClr val="tx1">
                    <a:lumMod val="50000"/>
                    <a:lumOff val="50000"/>
                  </a:schemeClr>
                </a:solidFill>
                <a:latin typeface="Chalkboard"/>
                <a:cs typeface="Chalkboard"/>
              </a:rPr>
              <a:t>COAMPS_nest</a:t>
            </a:r>
            <a:endParaRPr lang="en-US" sz="2400" i="1" dirty="0">
              <a:solidFill>
                <a:schemeClr val="tx1">
                  <a:lumMod val="50000"/>
                  <a:lumOff val="50000"/>
                </a:schemeClr>
              </a:solidFill>
              <a:latin typeface="Chalkboard"/>
              <a:cs typeface="Chalkboard"/>
            </a:endParaRPr>
          </a:p>
        </p:txBody>
      </p:sp>
      <p:sp>
        <p:nvSpPr>
          <p:cNvPr id="16" name="TextBox 15"/>
          <p:cNvSpPr txBox="1"/>
          <p:nvPr/>
        </p:nvSpPr>
        <p:spPr>
          <a:xfrm>
            <a:off x="2974599" y="5552511"/>
            <a:ext cx="1882767" cy="461665"/>
          </a:xfrm>
          <a:prstGeom prst="rect">
            <a:avLst/>
          </a:prstGeom>
          <a:noFill/>
        </p:spPr>
        <p:txBody>
          <a:bodyPr wrap="none" rtlCol="0">
            <a:spAutoFit/>
          </a:bodyPr>
          <a:lstStyle/>
          <a:p>
            <a:r>
              <a:rPr lang="en-US" sz="2400" i="1" dirty="0">
                <a:solidFill>
                  <a:schemeClr val="tx1">
                    <a:lumMod val="50000"/>
                    <a:lumOff val="50000"/>
                  </a:schemeClr>
                </a:solidFill>
                <a:latin typeface="Chalkboard"/>
                <a:cs typeface="Chalkboard"/>
              </a:rPr>
              <a:t>MPAS_OCN</a:t>
            </a:r>
          </a:p>
        </p:txBody>
      </p:sp>
      <p:sp>
        <p:nvSpPr>
          <p:cNvPr id="17" name="TextBox 16"/>
          <p:cNvSpPr txBox="1"/>
          <p:nvPr/>
        </p:nvSpPr>
        <p:spPr>
          <a:xfrm>
            <a:off x="7169016" y="5194584"/>
            <a:ext cx="1889912" cy="461665"/>
          </a:xfrm>
          <a:prstGeom prst="rect">
            <a:avLst/>
          </a:prstGeom>
          <a:noFill/>
        </p:spPr>
        <p:txBody>
          <a:bodyPr wrap="none" rtlCol="0">
            <a:spAutoFit/>
          </a:bodyPr>
          <a:lstStyle/>
          <a:p>
            <a:r>
              <a:rPr lang="en-US" sz="2400" i="1" dirty="0">
                <a:solidFill>
                  <a:schemeClr val="tx1">
                    <a:lumMod val="50000"/>
                    <a:lumOff val="50000"/>
                  </a:schemeClr>
                </a:solidFill>
                <a:latin typeface="Chalkboard"/>
                <a:cs typeface="Chalkboard"/>
              </a:rPr>
              <a:t>MPAS_ATM</a:t>
            </a:r>
          </a:p>
        </p:txBody>
      </p:sp>
      <p:sp>
        <p:nvSpPr>
          <p:cNvPr id="18" name="TextBox 17"/>
          <p:cNvSpPr txBox="1"/>
          <p:nvPr/>
        </p:nvSpPr>
        <p:spPr>
          <a:xfrm>
            <a:off x="7760530" y="3879801"/>
            <a:ext cx="1091738" cy="461665"/>
          </a:xfrm>
          <a:prstGeom prst="rect">
            <a:avLst/>
          </a:prstGeom>
          <a:noFill/>
        </p:spPr>
        <p:txBody>
          <a:bodyPr wrap="none" rtlCol="0">
            <a:spAutoFit/>
          </a:bodyPr>
          <a:lstStyle/>
          <a:p>
            <a:r>
              <a:rPr lang="en-US" sz="2400" i="1" dirty="0">
                <a:solidFill>
                  <a:schemeClr val="tx1">
                    <a:lumMod val="50000"/>
                    <a:lumOff val="50000"/>
                  </a:schemeClr>
                </a:solidFill>
                <a:latin typeface="Chalkboard"/>
                <a:cs typeface="Chalkboard"/>
              </a:rPr>
              <a:t>NOAH</a:t>
            </a:r>
          </a:p>
        </p:txBody>
      </p:sp>
      <p:sp>
        <p:nvSpPr>
          <p:cNvPr id="19" name="TextBox 18"/>
          <p:cNvSpPr txBox="1"/>
          <p:nvPr/>
        </p:nvSpPr>
        <p:spPr>
          <a:xfrm>
            <a:off x="6323932" y="4288158"/>
            <a:ext cx="1338633" cy="461665"/>
          </a:xfrm>
          <a:prstGeom prst="rect">
            <a:avLst/>
          </a:prstGeom>
          <a:noFill/>
        </p:spPr>
        <p:txBody>
          <a:bodyPr wrap="none" rtlCol="0">
            <a:spAutoFit/>
          </a:bodyPr>
          <a:lstStyle/>
          <a:p>
            <a:r>
              <a:rPr lang="en-US" sz="2400" i="1" dirty="0">
                <a:solidFill>
                  <a:schemeClr val="tx1">
                    <a:lumMod val="50000"/>
                    <a:lumOff val="50000"/>
                  </a:schemeClr>
                </a:solidFill>
                <a:latin typeface="Chalkboard"/>
                <a:cs typeface="Chalkboard"/>
              </a:rPr>
              <a:t>PE2LYR</a:t>
            </a:r>
          </a:p>
        </p:txBody>
      </p:sp>
      <p:sp>
        <p:nvSpPr>
          <p:cNvPr id="20" name="TextBox 19"/>
          <p:cNvSpPr txBox="1"/>
          <p:nvPr/>
        </p:nvSpPr>
        <p:spPr>
          <a:xfrm>
            <a:off x="258890" y="3337000"/>
            <a:ext cx="903339" cy="461665"/>
          </a:xfrm>
          <a:prstGeom prst="rect">
            <a:avLst/>
          </a:prstGeom>
          <a:noFill/>
        </p:spPr>
        <p:txBody>
          <a:bodyPr wrap="none" rtlCol="0">
            <a:spAutoFit/>
          </a:bodyPr>
          <a:lstStyle/>
          <a:p>
            <a:r>
              <a:rPr lang="en-US" sz="2400" i="1" dirty="0">
                <a:solidFill>
                  <a:schemeClr val="tx1">
                    <a:lumMod val="50000"/>
                    <a:lumOff val="50000"/>
                  </a:schemeClr>
                </a:solidFill>
                <a:latin typeface="Chalkboard"/>
                <a:cs typeface="Chalkboard"/>
              </a:rPr>
              <a:t>SQG</a:t>
            </a:r>
          </a:p>
        </p:txBody>
      </p:sp>
      <p:sp>
        <p:nvSpPr>
          <p:cNvPr id="21" name="TextBox 20"/>
          <p:cNvSpPr txBox="1"/>
          <p:nvPr/>
        </p:nvSpPr>
        <p:spPr>
          <a:xfrm>
            <a:off x="7747409" y="1096564"/>
            <a:ext cx="934287" cy="461665"/>
          </a:xfrm>
          <a:prstGeom prst="rect">
            <a:avLst/>
          </a:prstGeom>
          <a:noFill/>
        </p:spPr>
        <p:txBody>
          <a:bodyPr wrap="none" rtlCol="0">
            <a:spAutoFit/>
          </a:bodyPr>
          <a:lstStyle/>
          <a:p>
            <a:r>
              <a:rPr lang="en-US" sz="2400" i="1" dirty="0">
                <a:solidFill>
                  <a:schemeClr val="tx1">
                    <a:lumMod val="50000"/>
                    <a:lumOff val="50000"/>
                  </a:schemeClr>
                </a:solidFill>
                <a:latin typeface="Chalkboard"/>
                <a:cs typeface="Chalkboard"/>
              </a:rPr>
              <a:t>WRF</a:t>
            </a:r>
          </a:p>
        </p:txBody>
      </p:sp>
      <p:sp>
        <p:nvSpPr>
          <p:cNvPr id="22" name="TextBox 21"/>
          <p:cNvSpPr txBox="1"/>
          <p:nvPr/>
        </p:nvSpPr>
        <p:spPr>
          <a:xfrm>
            <a:off x="4857366" y="5274917"/>
            <a:ext cx="1403593" cy="461665"/>
          </a:xfrm>
          <a:prstGeom prst="rect">
            <a:avLst/>
          </a:prstGeom>
          <a:noFill/>
        </p:spPr>
        <p:txBody>
          <a:bodyPr wrap="none" rtlCol="0">
            <a:spAutoFit/>
          </a:bodyPr>
          <a:lstStyle/>
          <a:p>
            <a:r>
              <a:rPr lang="en-US" sz="2400" i="1" dirty="0">
                <a:solidFill>
                  <a:schemeClr val="tx1">
                    <a:lumMod val="50000"/>
                    <a:lumOff val="50000"/>
                  </a:schemeClr>
                </a:solidFill>
                <a:latin typeface="Chalkboard"/>
                <a:cs typeface="Chalkboard"/>
              </a:rPr>
              <a:t>TIEGCM</a:t>
            </a:r>
          </a:p>
        </p:txBody>
      </p:sp>
      <p:sp>
        <p:nvSpPr>
          <p:cNvPr id="23" name="TextBox 22"/>
          <p:cNvSpPr txBox="1"/>
          <p:nvPr/>
        </p:nvSpPr>
        <p:spPr>
          <a:xfrm>
            <a:off x="1175636" y="1327396"/>
            <a:ext cx="1060794" cy="461665"/>
          </a:xfrm>
          <a:prstGeom prst="rect">
            <a:avLst/>
          </a:prstGeom>
          <a:noFill/>
        </p:spPr>
        <p:txBody>
          <a:bodyPr wrap="none" rtlCol="0">
            <a:spAutoFit/>
          </a:bodyPr>
          <a:lstStyle/>
          <a:p>
            <a:r>
              <a:rPr lang="en-US" sz="2400" i="1" dirty="0">
                <a:solidFill>
                  <a:schemeClr val="tx1">
                    <a:lumMod val="50000"/>
                    <a:lumOff val="50000"/>
                  </a:schemeClr>
                </a:solidFill>
                <a:latin typeface="Chalkboard"/>
                <a:cs typeface="Chalkboard"/>
              </a:rPr>
              <a:t>GITM</a:t>
            </a:r>
          </a:p>
        </p:txBody>
      </p:sp>
      <p:sp>
        <p:nvSpPr>
          <p:cNvPr id="24" name="TextBox 23"/>
          <p:cNvSpPr txBox="1"/>
          <p:nvPr/>
        </p:nvSpPr>
        <p:spPr>
          <a:xfrm>
            <a:off x="1615062" y="793815"/>
            <a:ext cx="1147175" cy="461665"/>
          </a:xfrm>
          <a:prstGeom prst="rect">
            <a:avLst/>
          </a:prstGeom>
          <a:noFill/>
        </p:spPr>
        <p:txBody>
          <a:bodyPr wrap="none" rtlCol="0">
            <a:spAutoFit/>
          </a:bodyPr>
          <a:lstStyle/>
          <a:p>
            <a:r>
              <a:rPr lang="en-US" sz="2400" i="1" dirty="0">
                <a:solidFill>
                  <a:schemeClr val="tx1">
                    <a:lumMod val="50000"/>
                    <a:lumOff val="50000"/>
                  </a:schemeClr>
                </a:solidFill>
                <a:latin typeface="Chalkboard"/>
                <a:cs typeface="Chalkboard"/>
              </a:rPr>
              <a:t>GCOM</a:t>
            </a:r>
          </a:p>
        </p:txBody>
      </p:sp>
      <p:sp>
        <p:nvSpPr>
          <p:cNvPr id="25" name="TextBox 24"/>
          <p:cNvSpPr txBox="1"/>
          <p:nvPr/>
        </p:nvSpPr>
        <p:spPr>
          <a:xfrm>
            <a:off x="4024026" y="1312284"/>
            <a:ext cx="1870529" cy="461665"/>
          </a:xfrm>
          <a:prstGeom prst="rect">
            <a:avLst/>
          </a:prstGeom>
          <a:noFill/>
        </p:spPr>
        <p:txBody>
          <a:bodyPr wrap="none" rtlCol="0">
            <a:spAutoFit/>
          </a:bodyPr>
          <a:lstStyle/>
          <a:p>
            <a:r>
              <a:rPr lang="en-US" sz="2400" i="1" dirty="0">
                <a:solidFill>
                  <a:schemeClr val="tx1">
                    <a:lumMod val="50000"/>
                    <a:lumOff val="50000"/>
                  </a:schemeClr>
                </a:solidFill>
                <a:latin typeface="Chalkboard"/>
                <a:cs typeface="Chalkboard"/>
              </a:rPr>
              <a:t>WRF-Hydro</a:t>
            </a:r>
          </a:p>
        </p:txBody>
      </p:sp>
      <p:sp>
        <p:nvSpPr>
          <p:cNvPr id="26" name="TextBox 25"/>
          <p:cNvSpPr txBox="1"/>
          <p:nvPr/>
        </p:nvSpPr>
        <p:spPr>
          <a:xfrm>
            <a:off x="6009750" y="922634"/>
            <a:ext cx="1129153" cy="461665"/>
          </a:xfrm>
          <a:prstGeom prst="rect">
            <a:avLst/>
          </a:prstGeom>
          <a:noFill/>
        </p:spPr>
        <p:txBody>
          <a:bodyPr wrap="none" rtlCol="0">
            <a:spAutoFit/>
          </a:bodyPr>
          <a:lstStyle/>
          <a:p>
            <a:r>
              <a:rPr lang="en-US" sz="2400" i="1" dirty="0">
                <a:solidFill>
                  <a:schemeClr val="tx1">
                    <a:lumMod val="50000"/>
                    <a:lumOff val="50000"/>
                  </a:schemeClr>
                </a:solidFill>
                <a:latin typeface="Chalkboard"/>
                <a:cs typeface="Chalkboard"/>
              </a:rPr>
              <a:t>ROMS</a:t>
            </a:r>
          </a:p>
        </p:txBody>
      </p:sp>
      <p:sp>
        <p:nvSpPr>
          <p:cNvPr id="27" name="TextBox 26"/>
          <p:cNvSpPr txBox="1"/>
          <p:nvPr/>
        </p:nvSpPr>
        <p:spPr>
          <a:xfrm>
            <a:off x="2496654" y="1305651"/>
            <a:ext cx="1166897" cy="461665"/>
          </a:xfrm>
          <a:prstGeom prst="rect">
            <a:avLst/>
          </a:prstGeom>
          <a:noFill/>
        </p:spPr>
        <p:txBody>
          <a:bodyPr wrap="none" rtlCol="0">
            <a:spAutoFit/>
          </a:bodyPr>
          <a:lstStyle/>
          <a:p>
            <a:r>
              <a:rPr lang="en-US" sz="2400" i="1" dirty="0">
                <a:solidFill>
                  <a:schemeClr val="tx1">
                    <a:lumMod val="50000"/>
                    <a:lumOff val="50000"/>
                  </a:schemeClr>
                </a:solidFill>
                <a:latin typeface="Chalkboard"/>
                <a:cs typeface="Chalkboard"/>
              </a:rPr>
              <a:t>CABLE</a:t>
            </a:r>
          </a:p>
        </p:txBody>
      </p:sp>
      <p:sp>
        <p:nvSpPr>
          <p:cNvPr id="28" name="TextBox 27"/>
          <p:cNvSpPr txBox="1"/>
          <p:nvPr/>
        </p:nvSpPr>
        <p:spPr>
          <a:xfrm>
            <a:off x="6352128" y="1345712"/>
            <a:ext cx="1390676" cy="461665"/>
          </a:xfrm>
          <a:prstGeom prst="rect">
            <a:avLst/>
          </a:prstGeom>
          <a:noFill/>
        </p:spPr>
        <p:txBody>
          <a:bodyPr wrap="none" rtlCol="0">
            <a:spAutoFit/>
          </a:bodyPr>
          <a:lstStyle/>
          <a:p>
            <a:r>
              <a:rPr lang="en-US" sz="2400" i="1" dirty="0">
                <a:solidFill>
                  <a:schemeClr val="tx1">
                    <a:lumMod val="50000"/>
                    <a:lumOff val="50000"/>
                  </a:schemeClr>
                </a:solidFill>
                <a:latin typeface="Chalkboard"/>
                <a:cs typeface="Chalkboard"/>
              </a:rPr>
              <a:t>WACCM</a:t>
            </a:r>
          </a:p>
        </p:txBody>
      </p:sp>
      <p:sp>
        <p:nvSpPr>
          <p:cNvPr id="29" name="TextBox 28"/>
          <p:cNvSpPr txBox="1"/>
          <p:nvPr/>
        </p:nvSpPr>
        <p:spPr>
          <a:xfrm>
            <a:off x="2699996" y="888346"/>
            <a:ext cx="1785850" cy="461665"/>
          </a:xfrm>
          <a:prstGeom prst="rect">
            <a:avLst/>
          </a:prstGeom>
          <a:noFill/>
        </p:spPr>
        <p:txBody>
          <a:bodyPr wrap="none" rtlCol="0">
            <a:spAutoFit/>
          </a:bodyPr>
          <a:lstStyle/>
          <a:p>
            <a:r>
              <a:rPr lang="en-US" sz="2400" i="1" dirty="0">
                <a:solidFill>
                  <a:schemeClr val="tx1">
                    <a:lumMod val="50000"/>
                    <a:lumOff val="50000"/>
                  </a:schemeClr>
                </a:solidFill>
                <a:latin typeface="Chalkboard"/>
                <a:cs typeface="Chalkboard"/>
              </a:rPr>
              <a:t>CAM-</a:t>
            </a:r>
            <a:r>
              <a:rPr lang="en-US" sz="2400" i="1" dirty="0" err="1">
                <a:solidFill>
                  <a:schemeClr val="tx1">
                    <a:lumMod val="50000"/>
                    <a:lumOff val="50000"/>
                  </a:schemeClr>
                </a:solidFill>
                <a:latin typeface="Chalkboard"/>
                <a:cs typeface="Chalkboard"/>
              </a:rPr>
              <a:t>Chem</a:t>
            </a:r>
            <a:endParaRPr lang="en-US" sz="2400" i="1" dirty="0">
              <a:solidFill>
                <a:schemeClr val="tx1">
                  <a:lumMod val="50000"/>
                  <a:lumOff val="50000"/>
                </a:schemeClr>
              </a:solidFill>
              <a:latin typeface="Chalkboard"/>
              <a:cs typeface="Chalkboard"/>
            </a:endParaRPr>
          </a:p>
        </p:txBody>
      </p:sp>
      <p:sp>
        <p:nvSpPr>
          <p:cNvPr id="30" name="TextBox 29"/>
          <p:cNvSpPr txBox="1"/>
          <p:nvPr/>
        </p:nvSpPr>
        <p:spPr>
          <a:xfrm>
            <a:off x="2918296" y="4842039"/>
            <a:ext cx="1812377" cy="461665"/>
          </a:xfrm>
          <a:prstGeom prst="rect">
            <a:avLst/>
          </a:prstGeom>
          <a:noFill/>
        </p:spPr>
        <p:txBody>
          <a:bodyPr wrap="none" rtlCol="0">
            <a:spAutoFit/>
          </a:bodyPr>
          <a:lstStyle/>
          <a:p>
            <a:r>
              <a:rPr lang="en-US" sz="2400" i="1" dirty="0">
                <a:solidFill>
                  <a:schemeClr val="tx1">
                    <a:lumMod val="50000"/>
                    <a:lumOff val="50000"/>
                  </a:schemeClr>
                </a:solidFill>
                <a:latin typeface="Chalkboard"/>
                <a:cs typeface="Chalkboard"/>
              </a:rPr>
              <a:t>WRF-</a:t>
            </a:r>
            <a:r>
              <a:rPr lang="en-US" sz="2400" i="1" dirty="0" err="1">
                <a:solidFill>
                  <a:schemeClr val="tx1">
                    <a:lumMod val="50000"/>
                    <a:lumOff val="50000"/>
                  </a:schemeClr>
                </a:solidFill>
                <a:latin typeface="Chalkboard"/>
                <a:cs typeface="Chalkboard"/>
              </a:rPr>
              <a:t>Chem</a:t>
            </a:r>
            <a:endParaRPr lang="en-US" sz="2400" i="1" dirty="0">
              <a:solidFill>
                <a:schemeClr val="tx1">
                  <a:lumMod val="50000"/>
                  <a:lumOff val="50000"/>
                </a:schemeClr>
              </a:solidFill>
              <a:latin typeface="Chalkboard"/>
              <a:cs typeface="Chalkboard"/>
            </a:endParaRPr>
          </a:p>
        </p:txBody>
      </p:sp>
      <p:sp>
        <p:nvSpPr>
          <p:cNvPr id="31" name="TextBox 30">
            <a:extLst>
              <a:ext uri="{FF2B5EF4-FFF2-40B4-BE49-F238E27FC236}">
                <a16:creationId xmlns:a16="http://schemas.microsoft.com/office/drawing/2014/main" id="{E17D1253-A795-4E4B-894E-B9E9B20E463A}"/>
              </a:ext>
            </a:extLst>
          </p:cNvPr>
          <p:cNvSpPr txBox="1"/>
          <p:nvPr/>
        </p:nvSpPr>
        <p:spPr>
          <a:xfrm>
            <a:off x="293016" y="5719554"/>
            <a:ext cx="1585049" cy="461665"/>
          </a:xfrm>
          <a:prstGeom prst="rect">
            <a:avLst/>
          </a:prstGeom>
          <a:noFill/>
        </p:spPr>
        <p:txBody>
          <a:bodyPr wrap="none" rtlCol="0">
            <a:spAutoFit/>
          </a:bodyPr>
          <a:lstStyle/>
          <a:p>
            <a:r>
              <a:rPr lang="en-US" sz="2400" i="1" dirty="0">
                <a:solidFill>
                  <a:schemeClr val="tx1">
                    <a:lumMod val="50000"/>
                    <a:lumOff val="50000"/>
                  </a:schemeClr>
                </a:solidFill>
                <a:latin typeface="Chalkboard"/>
                <a:cs typeface="Chalkboard"/>
              </a:rPr>
              <a:t>WACCM-X</a:t>
            </a:r>
          </a:p>
        </p:txBody>
      </p:sp>
      <p:pic>
        <p:nvPicPr>
          <p:cNvPr id="35" name="Picture 34">
            <a:extLst>
              <a:ext uri="{FF2B5EF4-FFF2-40B4-BE49-F238E27FC236}">
                <a16:creationId xmlns:a16="http://schemas.microsoft.com/office/drawing/2014/main" id="{C220FD39-9BBD-794F-8469-7AD66168B445}"/>
              </a:ext>
            </a:extLst>
          </p:cNvPr>
          <p:cNvPicPr>
            <a:picLocks noChangeAspect="1"/>
          </p:cNvPicPr>
          <p:nvPr/>
        </p:nvPicPr>
        <p:blipFill>
          <a:blip r:embed="rId4"/>
          <a:stretch>
            <a:fillRect/>
          </a:stretch>
        </p:blipFill>
        <p:spPr>
          <a:xfrm>
            <a:off x="6410753" y="1891458"/>
            <a:ext cx="1488486" cy="1488486"/>
          </a:xfrm>
          <a:prstGeom prst="rect">
            <a:avLst/>
          </a:prstGeom>
        </p:spPr>
      </p:pic>
      <p:pic>
        <p:nvPicPr>
          <p:cNvPr id="36" name="Picture 35" descr="DARTYellowWhite.jpg">
            <a:extLst>
              <a:ext uri="{FF2B5EF4-FFF2-40B4-BE49-F238E27FC236}">
                <a16:creationId xmlns:a16="http://schemas.microsoft.com/office/drawing/2014/main" id="{22912E67-9D56-C549-827E-041295D037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4010" y="1884343"/>
            <a:ext cx="5078438" cy="1500447"/>
          </a:xfrm>
          <a:prstGeom prst="rect">
            <a:avLst/>
          </a:prstGeom>
        </p:spPr>
      </p:pic>
      <p:sp>
        <p:nvSpPr>
          <p:cNvPr id="37" name="Rectangle 36">
            <a:extLst>
              <a:ext uri="{FF2B5EF4-FFF2-40B4-BE49-F238E27FC236}">
                <a16:creationId xmlns:a16="http://schemas.microsoft.com/office/drawing/2014/main" id="{42F72CA8-C102-E847-8AF4-D7725D9ED389}"/>
              </a:ext>
            </a:extLst>
          </p:cNvPr>
          <p:cNvSpPr/>
          <p:nvPr/>
        </p:nvSpPr>
        <p:spPr>
          <a:xfrm>
            <a:off x="2411746" y="6202007"/>
            <a:ext cx="6134359" cy="553998"/>
          </a:xfrm>
          <a:prstGeom prst="rect">
            <a:avLst/>
          </a:prstGeom>
        </p:spPr>
        <p:txBody>
          <a:bodyPr wrap="square" lIns="0" tIns="0" rIns="0" bIns="0">
            <a:spAutoFit/>
          </a:bodyPr>
          <a:lstStyle/>
          <a:p>
            <a:r>
              <a:rPr lang="en-US" sz="1200" dirty="0"/>
              <a:t>We would like to acknowledge high-performance computing support from Cheyenne (doi:10.5065/D6RX99HX) provided by NCAR's Computational and Information Systems Laboratory, sponsored by the National Science Foundation.</a:t>
            </a:r>
          </a:p>
        </p:txBody>
      </p:sp>
      <p:pic>
        <p:nvPicPr>
          <p:cNvPr id="38" name="Picture 37">
            <a:extLst>
              <a:ext uri="{FF2B5EF4-FFF2-40B4-BE49-F238E27FC236}">
                <a16:creationId xmlns:a16="http://schemas.microsoft.com/office/drawing/2014/main" id="{083D677F-506C-B746-BC04-F7D46F6D6C3D}"/>
              </a:ext>
            </a:extLst>
          </p:cNvPr>
          <p:cNvPicPr>
            <a:picLocks noChangeAspect="1"/>
          </p:cNvPicPr>
          <p:nvPr/>
        </p:nvPicPr>
        <p:blipFill rotWithShape="1">
          <a:blip r:embed="rId6"/>
          <a:srcRect l="5537" t="19053" r="4148" b="21959"/>
          <a:stretch/>
        </p:blipFill>
        <p:spPr>
          <a:xfrm>
            <a:off x="597896" y="6214690"/>
            <a:ext cx="1762177" cy="528632"/>
          </a:xfrm>
          <a:prstGeom prst="rect">
            <a:avLst/>
          </a:prstGeom>
        </p:spPr>
      </p:pic>
      <p:sp>
        <p:nvSpPr>
          <p:cNvPr id="39" name="TextBox 38">
            <a:extLst>
              <a:ext uri="{FF2B5EF4-FFF2-40B4-BE49-F238E27FC236}">
                <a16:creationId xmlns:a16="http://schemas.microsoft.com/office/drawing/2014/main" id="{4C84479F-4F2E-0A42-B6EE-2A388059AA66}"/>
              </a:ext>
            </a:extLst>
          </p:cNvPr>
          <p:cNvSpPr txBox="1"/>
          <p:nvPr/>
        </p:nvSpPr>
        <p:spPr>
          <a:xfrm>
            <a:off x="4432757" y="818213"/>
            <a:ext cx="1165704" cy="461665"/>
          </a:xfrm>
          <a:prstGeom prst="rect">
            <a:avLst/>
          </a:prstGeom>
          <a:noFill/>
        </p:spPr>
        <p:txBody>
          <a:bodyPr wrap="none" rtlCol="0">
            <a:spAutoFit/>
          </a:bodyPr>
          <a:lstStyle/>
          <a:p>
            <a:r>
              <a:rPr lang="en-US" sz="2400" i="1" dirty="0">
                <a:solidFill>
                  <a:schemeClr val="tx1">
                    <a:lumMod val="50000"/>
                    <a:lumOff val="50000"/>
                  </a:schemeClr>
                </a:solidFill>
                <a:latin typeface="Chalkboard"/>
                <a:cs typeface="Chalkboard"/>
              </a:rPr>
              <a:t>FESOM</a:t>
            </a:r>
          </a:p>
        </p:txBody>
      </p:sp>
      <p:sp>
        <p:nvSpPr>
          <p:cNvPr id="41" name="TextBox 40">
            <a:extLst>
              <a:ext uri="{FF2B5EF4-FFF2-40B4-BE49-F238E27FC236}">
                <a16:creationId xmlns:a16="http://schemas.microsoft.com/office/drawing/2014/main" id="{5DD03336-B122-E345-8BAB-8605FFD36207}"/>
              </a:ext>
            </a:extLst>
          </p:cNvPr>
          <p:cNvSpPr txBox="1"/>
          <p:nvPr/>
        </p:nvSpPr>
        <p:spPr>
          <a:xfrm>
            <a:off x="7074736" y="5694441"/>
            <a:ext cx="1587550" cy="461665"/>
          </a:xfrm>
          <a:prstGeom prst="rect">
            <a:avLst/>
          </a:prstGeom>
          <a:noFill/>
        </p:spPr>
        <p:txBody>
          <a:bodyPr wrap="none" rtlCol="0">
            <a:spAutoFit/>
          </a:bodyPr>
          <a:lstStyle/>
          <a:p>
            <a:r>
              <a:rPr lang="en-US" sz="2400" i="1" dirty="0">
                <a:solidFill>
                  <a:schemeClr val="tx1">
                    <a:lumMod val="50000"/>
                    <a:lumOff val="50000"/>
                  </a:schemeClr>
                </a:solidFill>
                <a:latin typeface="Chalkboard"/>
                <a:cs typeface="Chalkboard"/>
              </a:rPr>
              <a:t>NOAH-MP</a:t>
            </a:r>
          </a:p>
        </p:txBody>
      </p:sp>
      <p:sp>
        <p:nvSpPr>
          <p:cNvPr id="40" name="Slide Number Placeholder 2">
            <a:extLst>
              <a:ext uri="{FF2B5EF4-FFF2-40B4-BE49-F238E27FC236}">
                <a16:creationId xmlns:a16="http://schemas.microsoft.com/office/drawing/2014/main" id="{F2400F55-FE0C-FE42-B04C-1FC9912EBEA4}"/>
              </a:ext>
            </a:extLst>
          </p:cNvPr>
          <p:cNvSpPr txBox="1">
            <a:spLocks/>
          </p:cNvSpPr>
          <p:nvPr/>
        </p:nvSpPr>
        <p:spPr>
          <a:xfrm>
            <a:off x="8722044" y="6586742"/>
            <a:ext cx="421955" cy="271258"/>
          </a:xfrm>
          <a:prstGeom prst="rect">
            <a:avLst/>
          </a:prstGeom>
        </p:spPr>
        <p:txBody>
          <a:bodyPr wrap="none"/>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283B4FF1-25A9-3741-B230-AA79218BFD91}" type="slidenum">
              <a:rPr lang="en-US" sz="1200" smtClean="0"/>
              <a:pPr algn="ctr"/>
              <a:t>20</a:t>
            </a:fld>
            <a:endParaRPr lang="en-US" sz="1200" dirty="0"/>
          </a:p>
        </p:txBody>
      </p:sp>
    </p:spTree>
    <p:extLst>
      <p:ext uri="{BB962C8B-B14F-4D97-AF65-F5344CB8AC3E}">
        <p14:creationId xmlns:p14="http://schemas.microsoft.com/office/powerpoint/2010/main" val="24351398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C6F2D9B-1A87-774C-AD35-6B22B2E26206}"/>
              </a:ext>
            </a:extLst>
          </p:cNvPr>
          <p:cNvSpPr txBox="1">
            <a:spLocks/>
          </p:cNvSpPr>
          <p:nvPr/>
        </p:nvSpPr>
        <p:spPr>
          <a:xfrm>
            <a:off x="-1" y="6174"/>
            <a:ext cx="9144000" cy="638425"/>
          </a:xfrm>
          <a:prstGeom prst="rect">
            <a:avLst/>
          </a:prstGeom>
          <a:solidFill>
            <a:srgbClr val="3366FF"/>
          </a:solidFill>
        </p:spPr>
        <p:txBody>
          <a:bodyPr vert="horz" lIns="91440" tIns="45720" rIns="91440" bIns="45720" rtlCol="0" anchor="ctr">
            <a:noAutofit/>
          </a:bodyPr>
          <a:lstStyle>
            <a:lvl1pPr algn="ctr" defTabSz="457200" rtl="0" eaLnBrk="1" latinLnBrk="0" hangingPunct="1">
              <a:spcBef>
                <a:spcPct val="0"/>
              </a:spcBef>
              <a:buNone/>
              <a:defRPr sz="3600" kern="1200">
                <a:solidFill>
                  <a:schemeClr val="bg1"/>
                </a:solidFill>
                <a:effectLst>
                  <a:outerShdw blurRad="63500" dir="3600000" algn="tl" rotWithShape="0">
                    <a:srgbClr val="000000">
                      <a:alpha val="70000"/>
                    </a:srgbClr>
                  </a:outerShdw>
                </a:effectLst>
                <a:latin typeface="+mj-lt"/>
                <a:ea typeface="+mj-ea"/>
                <a:cs typeface="+mj-cs"/>
              </a:defRPr>
            </a:lvl1pPr>
          </a:lstStyle>
          <a:p>
            <a:r>
              <a:rPr lang="en-US" dirty="0"/>
              <a:t>NATIONAL WATER MODEL (NWM)</a:t>
            </a:r>
          </a:p>
        </p:txBody>
      </p:sp>
      <p:pic>
        <p:nvPicPr>
          <p:cNvPr id="5" name="Picture 4">
            <a:extLst>
              <a:ext uri="{FF2B5EF4-FFF2-40B4-BE49-F238E27FC236}">
                <a16:creationId xmlns:a16="http://schemas.microsoft.com/office/drawing/2014/main" id="{78849C78-CB1C-CE4D-9E34-D10909D67C5D}"/>
              </a:ext>
            </a:extLst>
          </p:cNvPr>
          <p:cNvPicPr>
            <a:picLocks noChangeAspect="1"/>
          </p:cNvPicPr>
          <p:nvPr/>
        </p:nvPicPr>
        <p:blipFill>
          <a:blip r:embed="rId3"/>
          <a:stretch>
            <a:fillRect/>
          </a:stretch>
        </p:blipFill>
        <p:spPr>
          <a:xfrm>
            <a:off x="236128" y="1392578"/>
            <a:ext cx="8671743" cy="4572000"/>
          </a:xfrm>
          <a:prstGeom prst="rect">
            <a:avLst/>
          </a:prstGeom>
        </p:spPr>
      </p:pic>
      <p:sp>
        <p:nvSpPr>
          <p:cNvPr id="6" name="Rectangle 6">
            <a:extLst>
              <a:ext uri="{FF2B5EF4-FFF2-40B4-BE49-F238E27FC236}">
                <a16:creationId xmlns:a16="http://schemas.microsoft.com/office/drawing/2014/main" id="{5803B672-E70B-F34B-8668-DAB6954E1AEA}"/>
              </a:ext>
            </a:extLst>
          </p:cNvPr>
          <p:cNvSpPr>
            <a:spLocks noChangeArrowheads="1"/>
          </p:cNvSpPr>
          <p:nvPr/>
        </p:nvSpPr>
        <p:spPr bwMode="auto">
          <a:xfrm>
            <a:off x="1333499" y="5964578"/>
            <a:ext cx="64770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gn="ctr">
              <a:spcBef>
                <a:spcPct val="20000"/>
              </a:spcBef>
            </a:pPr>
            <a:r>
              <a:rPr lang="en-US" sz="2400" dirty="0">
                <a:hlinkClick r:id="rId4"/>
              </a:rPr>
              <a:t>https://water.noaa.gov/about/nwm</a:t>
            </a:r>
            <a:endParaRPr lang="en-US" dirty="0"/>
          </a:p>
        </p:txBody>
      </p:sp>
      <p:sp>
        <p:nvSpPr>
          <p:cNvPr id="8" name="Slide Number Placeholder 2">
            <a:extLst>
              <a:ext uri="{FF2B5EF4-FFF2-40B4-BE49-F238E27FC236}">
                <a16:creationId xmlns:a16="http://schemas.microsoft.com/office/drawing/2014/main" id="{6FB8CA8A-B027-EF4D-89A0-3DBE69FA75C7}"/>
              </a:ext>
            </a:extLst>
          </p:cNvPr>
          <p:cNvSpPr>
            <a:spLocks noGrp="1"/>
          </p:cNvSpPr>
          <p:nvPr>
            <p:ph type="sldNum" sz="quarter" idx="12"/>
          </p:nvPr>
        </p:nvSpPr>
        <p:spPr>
          <a:xfrm>
            <a:off x="8722044" y="6586742"/>
            <a:ext cx="421955" cy="271258"/>
          </a:xfrm>
        </p:spPr>
        <p:txBody>
          <a:bodyPr wrap="none"/>
          <a:lstStyle/>
          <a:p>
            <a:pPr algn="ctr"/>
            <a:fld id="{283B4FF1-25A9-3741-B230-AA79218BFD91}" type="slidenum">
              <a:rPr lang="en-US" sz="1200" smtClean="0">
                <a:solidFill>
                  <a:schemeClr val="tx1"/>
                </a:solidFill>
              </a:rPr>
              <a:pPr algn="ctr"/>
              <a:t>21</a:t>
            </a:fld>
            <a:endParaRPr lang="en-US" sz="1200" dirty="0">
              <a:solidFill>
                <a:schemeClr val="tx1"/>
              </a:solidFill>
            </a:endParaRPr>
          </a:p>
        </p:txBody>
      </p:sp>
    </p:spTree>
    <p:extLst>
      <p:ext uri="{BB962C8B-B14F-4D97-AF65-F5344CB8AC3E}">
        <p14:creationId xmlns:p14="http://schemas.microsoft.com/office/powerpoint/2010/main" val="41875539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47931-895C-5C42-A009-56D81ABC56EC}"/>
              </a:ext>
            </a:extLst>
          </p:cNvPr>
          <p:cNvSpPr>
            <a:spLocks noGrp="1"/>
          </p:cNvSpPr>
          <p:nvPr>
            <p:ph type="title"/>
          </p:nvPr>
        </p:nvSpPr>
        <p:spPr/>
        <p:txBody>
          <a:bodyPr/>
          <a:lstStyle/>
          <a:p>
            <a:r>
              <a:rPr lang="en-US" dirty="0"/>
              <a:t>Topography of North Carolina</a:t>
            </a:r>
          </a:p>
        </p:txBody>
      </p:sp>
      <p:pic>
        <p:nvPicPr>
          <p:cNvPr id="4" name="Picture 3">
            <a:extLst>
              <a:ext uri="{FF2B5EF4-FFF2-40B4-BE49-F238E27FC236}">
                <a16:creationId xmlns:a16="http://schemas.microsoft.com/office/drawing/2014/main" id="{72D6DD79-32ED-1742-9576-363B40B635C8}"/>
              </a:ext>
            </a:extLst>
          </p:cNvPr>
          <p:cNvPicPr>
            <a:picLocks noChangeAspect="1"/>
          </p:cNvPicPr>
          <p:nvPr/>
        </p:nvPicPr>
        <p:blipFill>
          <a:blip r:embed="rId3"/>
          <a:stretch>
            <a:fillRect/>
          </a:stretch>
        </p:blipFill>
        <p:spPr>
          <a:xfrm>
            <a:off x="2525778" y="838325"/>
            <a:ext cx="6618222" cy="6019675"/>
          </a:xfrm>
          <a:prstGeom prst="rect">
            <a:avLst/>
          </a:prstGeom>
        </p:spPr>
      </p:pic>
      <p:sp>
        <p:nvSpPr>
          <p:cNvPr id="5" name="TextBox 4">
            <a:extLst>
              <a:ext uri="{FF2B5EF4-FFF2-40B4-BE49-F238E27FC236}">
                <a16:creationId xmlns:a16="http://schemas.microsoft.com/office/drawing/2014/main" id="{094D7487-4C79-C348-B0EB-EC0FF95F33EF}"/>
              </a:ext>
            </a:extLst>
          </p:cNvPr>
          <p:cNvSpPr txBox="1"/>
          <p:nvPr/>
        </p:nvSpPr>
        <p:spPr>
          <a:xfrm>
            <a:off x="0" y="4667251"/>
            <a:ext cx="2819400" cy="923330"/>
          </a:xfrm>
          <a:prstGeom prst="rect">
            <a:avLst/>
          </a:prstGeom>
          <a:noFill/>
        </p:spPr>
        <p:txBody>
          <a:bodyPr wrap="square" rtlCol="0">
            <a:spAutoFit/>
          </a:bodyPr>
          <a:lstStyle/>
          <a:p>
            <a:r>
              <a:rPr lang="en-US" dirty="0"/>
              <a:t>Moore, et al. Southeastern Geology 51(4):145- 171, March 2016</a:t>
            </a:r>
          </a:p>
        </p:txBody>
      </p:sp>
      <p:sp>
        <p:nvSpPr>
          <p:cNvPr id="6" name="Slide Number Placeholder 2">
            <a:extLst>
              <a:ext uri="{FF2B5EF4-FFF2-40B4-BE49-F238E27FC236}">
                <a16:creationId xmlns:a16="http://schemas.microsoft.com/office/drawing/2014/main" id="{63D890EF-D75A-B34D-9F56-D511F558BA80}"/>
              </a:ext>
            </a:extLst>
          </p:cNvPr>
          <p:cNvSpPr>
            <a:spLocks noGrp="1"/>
          </p:cNvSpPr>
          <p:nvPr>
            <p:ph type="sldNum" sz="quarter" idx="12"/>
          </p:nvPr>
        </p:nvSpPr>
        <p:spPr>
          <a:xfrm>
            <a:off x="8722044" y="6586742"/>
            <a:ext cx="421955" cy="271258"/>
          </a:xfrm>
        </p:spPr>
        <p:txBody>
          <a:bodyPr wrap="none"/>
          <a:lstStyle/>
          <a:p>
            <a:pPr algn="ctr"/>
            <a:fld id="{283B4FF1-25A9-3741-B230-AA79218BFD91}" type="slidenum">
              <a:rPr lang="en-US" sz="1200" smtClean="0">
                <a:solidFill>
                  <a:schemeClr val="tx1"/>
                </a:solidFill>
              </a:rPr>
              <a:pPr algn="ctr"/>
              <a:t>22</a:t>
            </a:fld>
            <a:endParaRPr lang="en-US" sz="1200" dirty="0">
              <a:solidFill>
                <a:schemeClr val="tx1"/>
              </a:solidFill>
            </a:endParaRPr>
          </a:p>
        </p:txBody>
      </p:sp>
    </p:spTree>
    <p:extLst>
      <p:ext uri="{BB962C8B-B14F-4D97-AF65-F5344CB8AC3E}">
        <p14:creationId xmlns:p14="http://schemas.microsoft.com/office/powerpoint/2010/main" val="39158670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8B2DE-F34D-824B-AB11-D44252F3EC9B}"/>
              </a:ext>
            </a:extLst>
          </p:cNvPr>
          <p:cNvSpPr>
            <a:spLocks noGrp="1"/>
          </p:cNvSpPr>
          <p:nvPr>
            <p:ph type="title"/>
          </p:nvPr>
        </p:nvSpPr>
        <p:spPr/>
        <p:txBody>
          <a:bodyPr/>
          <a:lstStyle/>
          <a:p>
            <a:r>
              <a:rPr lang="en-US" dirty="0"/>
              <a:t>Dorian (aside)</a:t>
            </a:r>
          </a:p>
        </p:txBody>
      </p:sp>
      <p:pic>
        <p:nvPicPr>
          <p:cNvPr id="4" name="Picture 3">
            <a:extLst>
              <a:ext uri="{FF2B5EF4-FFF2-40B4-BE49-F238E27FC236}">
                <a16:creationId xmlns:a16="http://schemas.microsoft.com/office/drawing/2014/main" id="{96C1B0F5-5EBB-5344-973F-55B791EF85AB}"/>
              </a:ext>
            </a:extLst>
          </p:cNvPr>
          <p:cNvPicPr>
            <a:picLocks noChangeAspect="1"/>
          </p:cNvPicPr>
          <p:nvPr/>
        </p:nvPicPr>
        <p:blipFill>
          <a:blip r:embed="rId2"/>
          <a:stretch>
            <a:fillRect/>
          </a:stretch>
        </p:blipFill>
        <p:spPr>
          <a:xfrm>
            <a:off x="1981200" y="638425"/>
            <a:ext cx="5903843" cy="6110477"/>
          </a:xfrm>
          <a:prstGeom prst="rect">
            <a:avLst/>
          </a:prstGeom>
        </p:spPr>
      </p:pic>
      <p:sp>
        <p:nvSpPr>
          <p:cNvPr id="5" name="Slide Number Placeholder 2">
            <a:extLst>
              <a:ext uri="{FF2B5EF4-FFF2-40B4-BE49-F238E27FC236}">
                <a16:creationId xmlns:a16="http://schemas.microsoft.com/office/drawing/2014/main" id="{7A190F4A-DA1D-704D-A9DE-0E08D0683108}"/>
              </a:ext>
            </a:extLst>
          </p:cNvPr>
          <p:cNvSpPr>
            <a:spLocks noGrp="1"/>
          </p:cNvSpPr>
          <p:nvPr>
            <p:ph type="sldNum" sz="quarter" idx="12"/>
          </p:nvPr>
        </p:nvSpPr>
        <p:spPr>
          <a:xfrm>
            <a:off x="8722044" y="6586742"/>
            <a:ext cx="421955" cy="271258"/>
          </a:xfrm>
        </p:spPr>
        <p:txBody>
          <a:bodyPr wrap="none"/>
          <a:lstStyle/>
          <a:p>
            <a:pPr algn="ctr"/>
            <a:fld id="{283B4FF1-25A9-3741-B230-AA79218BFD91}" type="slidenum">
              <a:rPr lang="en-US" sz="1200" smtClean="0">
                <a:solidFill>
                  <a:schemeClr val="tx1"/>
                </a:solidFill>
              </a:rPr>
              <a:pPr algn="ctr"/>
              <a:t>23</a:t>
            </a:fld>
            <a:endParaRPr lang="en-US" sz="1200" dirty="0">
              <a:solidFill>
                <a:schemeClr val="tx1"/>
              </a:solidFill>
            </a:endParaRPr>
          </a:p>
        </p:txBody>
      </p:sp>
    </p:spTree>
    <p:extLst>
      <p:ext uri="{BB962C8B-B14F-4D97-AF65-F5344CB8AC3E}">
        <p14:creationId xmlns:p14="http://schemas.microsoft.com/office/powerpoint/2010/main" val="6910702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0FC7C-351A-124D-9C28-F5EE4EDC6948}"/>
              </a:ext>
            </a:extLst>
          </p:cNvPr>
          <p:cNvSpPr>
            <a:spLocks noGrp="1"/>
          </p:cNvSpPr>
          <p:nvPr>
            <p:ph type="title"/>
          </p:nvPr>
        </p:nvSpPr>
        <p:spPr/>
        <p:txBody>
          <a:bodyPr/>
          <a:lstStyle/>
          <a:p>
            <a:r>
              <a:rPr lang="en-US" dirty="0"/>
              <a:t>Gaussian -&gt; </a:t>
            </a:r>
            <a:r>
              <a:rPr lang="en-US" dirty="0" err="1"/>
              <a:t>NonGaussian</a:t>
            </a:r>
            <a:r>
              <a:rPr lang="en-US" dirty="0"/>
              <a:t> positive </a:t>
            </a:r>
          </a:p>
        </p:txBody>
      </p:sp>
      <p:pic>
        <p:nvPicPr>
          <p:cNvPr id="4" name="Picture 3">
            <a:extLst>
              <a:ext uri="{FF2B5EF4-FFF2-40B4-BE49-F238E27FC236}">
                <a16:creationId xmlns:a16="http://schemas.microsoft.com/office/drawing/2014/main" id="{199C5D94-01C6-4548-82E8-1A6F42719A9B}"/>
              </a:ext>
            </a:extLst>
          </p:cNvPr>
          <p:cNvPicPr>
            <a:picLocks noChangeAspect="1"/>
          </p:cNvPicPr>
          <p:nvPr/>
        </p:nvPicPr>
        <p:blipFill>
          <a:blip r:embed="rId2"/>
          <a:stretch>
            <a:fillRect/>
          </a:stretch>
        </p:blipFill>
        <p:spPr>
          <a:xfrm>
            <a:off x="939800" y="990600"/>
            <a:ext cx="6883400" cy="5162550"/>
          </a:xfrm>
          <a:prstGeom prst="rect">
            <a:avLst/>
          </a:prstGeom>
        </p:spPr>
      </p:pic>
      <p:pic>
        <p:nvPicPr>
          <p:cNvPr id="6" name="Picture 5">
            <a:extLst>
              <a:ext uri="{FF2B5EF4-FFF2-40B4-BE49-F238E27FC236}">
                <a16:creationId xmlns:a16="http://schemas.microsoft.com/office/drawing/2014/main" id="{5D484083-92BB-914E-8193-03C9649561D0}"/>
              </a:ext>
            </a:extLst>
          </p:cNvPr>
          <p:cNvPicPr>
            <a:picLocks noChangeAspect="1"/>
          </p:cNvPicPr>
          <p:nvPr/>
        </p:nvPicPr>
        <p:blipFill>
          <a:blip r:embed="rId3"/>
          <a:stretch>
            <a:fillRect/>
          </a:stretch>
        </p:blipFill>
        <p:spPr>
          <a:xfrm>
            <a:off x="1127760" y="1476624"/>
            <a:ext cx="7025240" cy="4390775"/>
          </a:xfrm>
          <a:prstGeom prst="rect">
            <a:avLst/>
          </a:prstGeom>
        </p:spPr>
      </p:pic>
      <p:sp>
        <p:nvSpPr>
          <p:cNvPr id="7" name="TextBox 6">
            <a:extLst>
              <a:ext uri="{FF2B5EF4-FFF2-40B4-BE49-F238E27FC236}">
                <a16:creationId xmlns:a16="http://schemas.microsoft.com/office/drawing/2014/main" id="{50893313-E851-D149-9818-AB54DE6AA5BC}"/>
              </a:ext>
            </a:extLst>
          </p:cNvPr>
          <p:cNvSpPr txBox="1"/>
          <p:nvPr/>
        </p:nvSpPr>
        <p:spPr>
          <a:xfrm>
            <a:off x="2667000" y="6135993"/>
            <a:ext cx="4566122" cy="369332"/>
          </a:xfrm>
          <a:prstGeom prst="rect">
            <a:avLst/>
          </a:prstGeom>
          <a:noFill/>
        </p:spPr>
        <p:txBody>
          <a:bodyPr wrap="none" rtlCol="0">
            <a:spAutoFit/>
          </a:bodyPr>
          <a:lstStyle/>
          <a:p>
            <a:r>
              <a:rPr lang="en-US" dirty="0"/>
              <a:t>From: Penn State Stats 400 level online course.</a:t>
            </a:r>
          </a:p>
        </p:txBody>
      </p:sp>
      <p:sp>
        <p:nvSpPr>
          <p:cNvPr id="8" name="Slide Number Placeholder 2">
            <a:extLst>
              <a:ext uri="{FF2B5EF4-FFF2-40B4-BE49-F238E27FC236}">
                <a16:creationId xmlns:a16="http://schemas.microsoft.com/office/drawing/2014/main" id="{DC96702A-878F-6040-A730-5976F2AE8EAF}"/>
              </a:ext>
            </a:extLst>
          </p:cNvPr>
          <p:cNvSpPr>
            <a:spLocks noGrp="1"/>
          </p:cNvSpPr>
          <p:nvPr>
            <p:ph type="sldNum" sz="quarter" idx="12"/>
          </p:nvPr>
        </p:nvSpPr>
        <p:spPr>
          <a:xfrm>
            <a:off x="8722044" y="6586742"/>
            <a:ext cx="421955" cy="271258"/>
          </a:xfrm>
        </p:spPr>
        <p:txBody>
          <a:bodyPr wrap="none"/>
          <a:lstStyle/>
          <a:p>
            <a:pPr algn="ctr"/>
            <a:fld id="{283B4FF1-25A9-3741-B230-AA79218BFD91}" type="slidenum">
              <a:rPr lang="en-US" sz="1200" smtClean="0">
                <a:solidFill>
                  <a:schemeClr val="tx1"/>
                </a:solidFill>
              </a:rPr>
              <a:pPr algn="ctr"/>
              <a:t>24</a:t>
            </a:fld>
            <a:endParaRPr lang="en-US" sz="1200" dirty="0">
              <a:solidFill>
                <a:schemeClr val="tx1"/>
              </a:solidFill>
            </a:endParaRPr>
          </a:p>
        </p:txBody>
      </p:sp>
    </p:spTree>
    <p:extLst>
      <p:ext uri="{BB962C8B-B14F-4D97-AF65-F5344CB8AC3E}">
        <p14:creationId xmlns:p14="http://schemas.microsoft.com/office/powerpoint/2010/main" val="780118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38425"/>
          </a:xfrm>
        </p:spPr>
        <p:txBody>
          <a:bodyPr/>
          <a:lstStyle/>
          <a:p>
            <a:r>
              <a:rPr lang="en-US" dirty="0"/>
              <a:t>Outline</a:t>
            </a:r>
          </a:p>
        </p:txBody>
      </p:sp>
      <p:sp>
        <p:nvSpPr>
          <p:cNvPr id="3" name="TextBox 2"/>
          <p:cNvSpPr txBox="1"/>
          <p:nvPr/>
        </p:nvSpPr>
        <p:spPr>
          <a:xfrm>
            <a:off x="837721" y="1269441"/>
            <a:ext cx="7658700" cy="4940391"/>
          </a:xfrm>
          <a:prstGeom prst="rect">
            <a:avLst/>
          </a:prstGeom>
          <a:noFill/>
        </p:spPr>
        <p:txBody>
          <a:bodyPr wrap="none" rtlCol="0">
            <a:spAutoFit/>
          </a:bodyPr>
          <a:lstStyle/>
          <a:p>
            <a:pPr marL="342900" indent="-342900">
              <a:lnSpc>
                <a:spcPct val="110000"/>
              </a:lnSpc>
              <a:buFont typeface="+mj-lt"/>
              <a:buAutoNum type="arabicPeriod"/>
            </a:pPr>
            <a:r>
              <a:rPr lang="en-US" sz="3200" dirty="0"/>
              <a:t>WRF-Hydro</a:t>
            </a:r>
          </a:p>
          <a:p>
            <a:pPr marL="342900" indent="-342900">
              <a:lnSpc>
                <a:spcPct val="110000"/>
              </a:lnSpc>
              <a:buFont typeface="+mj-lt"/>
              <a:buAutoNum type="arabicPeriod"/>
            </a:pPr>
            <a:r>
              <a:rPr lang="en-US" sz="3200" dirty="0"/>
              <a:t>A brief overview of ensemble assimilation</a:t>
            </a:r>
          </a:p>
          <a:p>
            <a:pPr marL="342900" indent="-342900">
              <a:lnSpc>
                <a:spcPct val="110000"/>
              </a:lnSpc>
              <a:buFont typeface="+mj-lt"/>
              <a:buAutoNum type="arabicPeriod"/>
            </a:pPr>
            <a:r>
              <a:rPr lang="en-US" sz="3200" dirty="0"/>
              <a:t>Hurricane Florence</a:t>
            </a:r>
          </a:p>
          <a:p>
            <a:pPr marL="342900" indent="-342900">
              <a:lnSpc>
                <a:spcPct val="110000"/>
              </a:lnSpc>
              <a:buFont typeface="+mj-lt"/>
              <a:buAutoNum type="arabicPeriod"/>
            </a:pPr>
            <a:r>
              <a:rPr lang="en-US" sz="3200" dirty="0"/>
              <a:t>DA results from an 80 member experiment</a:t>
            </a:r>
          </a:p>
          <a:p>
            <a:pPr marL="914400" lvl="1" indent="-457200">
              <a:lnSpc>
                <a:spcPct val="110000"/>
              </a:lnSpc>
              <a:buFont typeface="Arial" panose="020B0604020202020204" pitchFamily="34" charset="0"/>
              <a:buChar char="•"/>
            </a:pPr>
            <a:r>
              <a:rPr lang="en-US" sz="3200" dirty="0"/>
              <a:t>Model bias</a:t>
            </a:r>
          </a:p>
          <a:p>
            <a:pPr marL="914400" lvl="1" indent="-457200">
              <a:lnSpc>
                <a:spcPct val="110000"/>
              </a:lnSpc>
              <a:buFont typeface="Arial" panose="020B0604020202020204" pitchFamily="34" charset="0"/>
              <a:buChar char="•"/>
            </a:pPr>
            <a:r>
              <a:rPr lang="en-US" sz="3200" dirty="0"/>
              <a:t>Localization</a:t>
            </a:r>
          </a:p>
          <a:p>
            <a:pPr marL="914400" lvl="1" indent="-457200">
              <a:lnSpc>
                <a:spcPct val="110000"/>
              </a:lnSpc>
              <a:buFont typeface="Arial" panose="020B0604020202020204" pitchFamily="34" charset="0"/>
              <a:buChar char="•"/>
            </a:pPr>
            <a:r>
              <a:rPr lang="en-US" sz="3200" dirty="0"/>
              <a:t>Ensemble spread and Inflation </a:t>
            </a:r>
          </a:p>
          <a:p>
            <a:pPr marL="914400" lvl="1" indent="-457200">
              <a:lnSpc>
                <a:spcPct val="110000"/>
              </a:lnSpc>
              <a:buFont typeface="Arial" panose="020B0604020202020204" pitchFamily="34" charset="0"/>
              <a:buChar char="•"/>
            </a:pPr>
            <a:r>
              <a:rPr lang="en-US" sz="3200" dirty="0"/>
              <a:t>Gaussian </a:t>
            </a:r>
            <a:r>
              <a:rPr lang="en-US" sz="3200" dirty="0" err="1"/>
              <a:t>Anamorphosis</a:t>
            </a:r>
            <a:r>
              <a:rPr lang="en-US" sz="3200" dirty="0"/>
              <a:t> </a:t>
            </a:r>
          </a:p>
          <a:p>
            <a:pPr marL="342900" indent="-342900">
              <a:lnSpc>
                <a:spcPct val="110000"/>
              </a:lnSpc>
              <a:buFont typeface="+mj-lt"/>
              <a:buAutoNum type="arabicPeriod"/>
            </a:pPr>
            <a:r>
              <a:rPr lang="en-US" sz="3200" dirty="0"/>
              <a:t>Conclusion</a:t>
            </a:r>
          </a:p>
        </p:txBody>
      </p:sp>
      <p:pic>
        <p:nvPicPr>
          <p:cNvPr id="5" name="Picture 4" descr="DARTYellowWhite.jpg">
            <a:extLst>
              <a:ext uri="{FF2B5EF4-FFF2-40B4-BE49-F238E27FC236}">
                <a16:creationId xmlns:a16="http://schemas.microsoft.com/office/drawing/2014/main" id="{BB788480-83EF-0447-8535-D85C315328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33" y="6339163"/>
            <a:ext cx="1528463" cy="451591"/>
          </a:xfrm>
          <a:prstGeom prst="rect">
            <a:avLst/>
          </a:prstGeom>
        </p:spPr>
      </p:pic>
      <p:sp>
        <p:nvSpPr>
          <p:cNvPr id="7" name="Slide Number Placeholder 2">
            <a:extLst>
              <a:ext uri="{FF2B5EF4-FFF2-40B4-BE49-F238E27FC236}">
                <a16:creationId xmlns:a16="http://schemas.microsoft.com/office/drawing/2014/main" id="{E27DDD0A-8FB0-4341-AA17-8DB72D450DFC}"/>
              </a:ext>
            </a:extLst>
          </p:cNvPr>
          <p:cNvSpPr txBox="1">
            <a:spLocks/>
          </p:cNvSpPr>
          <p:nvPr/>
        </p:nvSpPr>
        <p:spPr>
          <a:xfrm>
            <a:off x="8722044" y="6586742"/>
            <a:ext cx="421955" cy="271258"/>
          </a:xfrm>
          <a:prstGeom prst="rect">
            <a:avLst/>
          </a:prstGeom>
        </p:spPr>
        <p:txBody>
          <a:bodyPr wrap="none"/>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283B4FF1-25A9-3741-B230-AA79218BFD91}" type="slidenum">
              <a:rPr lang="en-US" sz="1200" smtClean="0"/>
              <a:pPr algn="ctr"/>
              <a:t>3</a:t>
            </a:fld>
            <a:endParaRPr lang="en-US" sz="1200" dirty="0"/>
          </a:p>
        </p:txBody>
      </p:sp>
    </p:spTree>
    <p:extLst>
      <p:ext uri="{BB962C8B-B14F-4D97-AF65-F5344CB8AC3E}">
        <p14:creationId xmlns:p14="http://schemas.microsoft.com/office/powerpoint/2010/main" val="37446728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65BD9-DFBE-674A-9462-6255EA32FD14}"/>
              </a:ext>
            </a:extLst>
          </p:cNvPr>
          <p:cNvSpPr>
            <a:spLocks noGrp="1"/>
          </p:cNvSpPr>
          <p:nvPr>
            <p:ph type="title"/>
          </p:nvPr>
        </p:nvSpPr>
        <p:spPr/>
        <p:txBody>
          <a:bodyPr/>
          <a:lstStyle/>
          <a:p>
            <a:r>
              <a:rPr lang="en-US" sz="3200" dirty="0">
                <a:effectLst/>
              </a:rPr>
              <a:t>Weather Research &amp; Forecasting Hydrologic Model</a:t>
            </a:r>
            <a:endParaRPr lang="en-US" sz="3200" dirty="0"/>
          </a:p>
        </p:txBody>
      </p:sp>
      <p:cxnSp>
        <p:nvCxnSpPr>
          <p:cNvPr id="26" name="Straight Arrow Connector 25">
            <a:extLst>
              <a:ext uri="{FF2B5EF4-FFF2-40B4-BE49-F238E27FC236}">
                <a16:creationId xmlns:a16="http://schemas.microsoft.com/office/drawing/2014/main" id="{E922673D-1557-E247-8947-BC973C61C48C}"/>
              </a:ext>
            </a:extLst>
          </p:cNvPr>
          <p:cNvCxnSpPr>
            <a:cxnSpLocks/>
          </p:cNvCxnSpPr>
          <p:nvPr/>
        </p:nvCxnSpPr>
        <p:spPr>
          <a:xfrm>
            <a:off x="3077022" y="5381488"/>
            <a:ext cx="1438336" cy="0"/>
          </a:xfrm>
          <a:prstGeom prst="straightConnector1">
            <a:avLst/>
          </a:prstGeom>
          <a:ln w="101600">
            <a:tailEnd type="triangle" w="med" len="sm"/>
          </a:ln>
        </p:spPr>
        <p:style>
          <a:lnRef idx="2">
            <a:schemeClr val="accent1"/>
          </a:lnRef>
          <a:fillRef idx="0">
            <a:schemeClr val="accent1"/>
          </a:fillRef>
          <a:effectRef idx="1">
            <a:schemeClr val="accent1"/>
          </a:effectRef>
          <a:fontRef idx="minor">
            <a:schemeClr val="tx1"/>
          </a:fontRef>
        </p:style>
      </p:cxnSp>
      <p:grpSp>
        <p:nvGrpSpPr>
          <p:cNvPr id="88" name="Group 87">
            <a:extLst>
              <a:ext uri="{FF2B5EF4-FFF2-40B4-BE49-F238E27FC236}">
                <a16:creationId xmlns:a16="http://schemas.microsoft.com/office/drawing/2014/main" id="{5A225154-7D9D-8643-A974-F34F5313E7B6}"/>
              </a:ext>
            </a:extLst>
          </p:cNvPr>
          <p:cNvGrpSpPr/>
          <p:nvPr/>
        </p:nvGrpSpPr>
        <p:grpSpPr>
          <a:xfrm>
            <a:off x="4606198" y="2709476"/>
            <a:ext cx="1666264" cy="495924"/>
            <a:chOff x="4606198" y="2709476"/>
            <a:chExt cx="1666264" cy="495924"/>
          </a:xfrm>
        </p:grpSpPr>
        <p:cxnSp>
          <p:nvCxnSpPr>
            <p:cNvPr id="25" name="Straight Arrow Connector 24">
              <a:extLst>
                <a:ext uri="{FF2B5EF4-FFF2-40B4-BE49-F238E27FC236}">
                  <a16:creationId xmlns:a16="http://schemas.microsoft.com/office/drawing/2014/main" id="{9EBB1F73-2E74-2943-846A-B9E3CAD9A897}"/>
                </a:ext>
              </a:extLst>
            </p:cNvPr>
            <p:cNvCxnSpPr/>
            <p:nvPr/>
          </p:nvCxnSpPr>
          <p:spPr>
            <a:xfrm flipV="1">
              <a:off x="4668864" y="3199050"/>
              <a:ext cx="1540933" cy="6350"/>
            </a:xfrm>
            <a:prstGeom prst="straightConnector1">
              <a:avLst/>
            </a:prstGeom>
            <a:ln w="101600">
              <a:headEnd type="triangle" w="med" len="sm"/>
              <a:tailEnd type="triangle" w="med" len="sm"/>
            </a:ln>
          </p:spPr>
          <p:style>
            <a:lnRef idx="2">
              <a:schemeClr val="accent1"/>
            </a:lnRef>
            <a:fillRef idx="0">
              <a:schemeClr val="accent1"/>
            </a:fillRef>
            <a:effectRef idx="1">
              <a:schemeClr val="accent1"/>
            </a:effectRef>
            <a:fontRef idx="minor">
              <a:schemeClr val="tx1"/>
            </a:fontRef>
          </p:style>
        </p:cxnSp>
        <p:sp>
          <p:nvSpPr>
            <p:cNvPr id="28" name="TextBox 27">
              <a:extLst>
                <a:ext uri="{FF2B5EF4-FFF2-40B4-BE49-F238E27FC236}">
                  <a16:creationId xmlns:a16="http://schemas.microsoft.com/office/drawing/2014/main" id="{A7766CED-9FF0-BD46-A012-3C50C3005135}"/>
                </a:ext>
              </a:extLst>
            </p:cNvPr>
            <p:cNvSpPr txBox="1"/>
            <p:nvPr/>
          </p:nvSpPr>
          <p:spPr>
            <a:xfrm>
              <a:off x="4606198" y="2709476"/>
              <a:ext cx="1666264" cy="307777"/>
            </a:xfrm>
            <a:prstGeom prst="rect">
              <a:avLst/>
            </a:prstGeom>
            <a:noFill/>
          </p:spPr>
          <p:txBody>
            <a:bodyPr wrap="square" rtlCol="0">
              <a:spAutoFit/>
            </a:bodyPr>
            <a:lstStyle/>
            <a:p>
              <a:pPr algn="ctr" defTabSz="457200"/>
              <a:r>
                <a:rPr lang="en-US" sz="1400" b="1" i="1" dirty="0">
                  <a:solidFill>
                    <a:srgbClr val="4A70A8"/>
                  </a:solidFill>
                  <a:latin typeface="Helvetica"/>
                  <a:cs typeface="Helvetica"/>
                </a:rPr>
                <a:t>2-way coupling</a:t>
              </a:r>
            </a:p>
          </p:txBody>
        </p:sp>
      </p:grpSp>
      <p:sp>
        <p:nvSpPr>
          <p:cNvPr id="33" name="TextBox 32">
            <a:extLst>
              <a:ext uri="{FF2B5EF4-FFF2-40B4-BE49-F238E27FC236}">
                <a16:creationId xmlns:a16="http://schemas.microsoft.com/office/drawing/2014/main" id="{5AB06161-F05C-7B43-9704-F04F182489E8}"/>
              </a:ext>
            </a:extLst>
          </p:cNvPr>
          <p:cNvSpPr txBox="1"/>
          <p:nvPr/>
        </p:nvSpPr>
        <p:spPr>
          <a:xfrm>
            <a:off x="2583147" y="1100803"/>
            <a:ext cx="5930213" cy="369332"/>
          </a:xfrm>
          <a:prstGeom prst="rect">
            <a:avLst/>
          </a:prstGeom>
          <a:noFill/>
        </p:spPr>
        <p:txBody>
          <a:bodyPr wrap="none" rtlCol="0">
            <a:spAutoFit/>
          </a:bodyPr>
          <a:lstStyle/>
          <a:p>
            <a:pPr algn="r" defTabSz="457200"/>
            <a:r>
              <a:rPr lang="en-US" i="1" dirty="0">
                <a:solidFill>
                  <a:srgbClr val="FF0000"/>
                </a:solidFill>
                <a:latin typeface="Helvetica"/>
                <a:cs typeface="Helvetica"/>
              </a:rPr>
              <a:t>WRF-Hydro: </a:t>
            </a:r>
            <a:r>
              <a:rPr lang="en-US" i="1" u="sng" dirty="0">
                <a:solidFill>
                  <a:srgbClr val="0000FF"/>
                </a:solidFill>
                <a:latin typeface="Helvetica"/>
                <a:cs typeface="Helvetica"/>
                <a:hlinkClick r:id="rId3"/>
              </a:rPr>
              <a:t>https://www.ral.ucar.edu/projects/wrf_hydro</a:t>
            </a:r>
            <a:endParaRPr lang="en-US" i="1" u="sng" dirty="0">
              <a:solidFill>
                <a:srgbClr val="0000FF"/>
              </a:solidFill>
              <a:latin typeface="Helvetica"/>
              <a:cs typeface="Helvetica"/>
            </a:endParaRPr>
          </a:p>
        </p:txBody>
      </p:sp>
      <p:grpSp>
        <p:nvGrpSpPr>
          <p:cNvPr id="39" name="Group 38">
            <a:extLst>
              <a:ext uri="{FF2B5EF4-FFF2-40B4-BE49-F238E27FC236}">
                <a16:creationId xmlns:a16="http://schemas.microsoft.com/office/drawing/2014/main" id="{732C9D49-80ED-384A-856F-7E8A785A1914}"/>
              </a:ext>
            </a:extLst>
          </p:cNvPr>
          <p:cNvGrpSpPr/>
          <p:nvPr/>
        </p:nvGrpSpPr>
        <p:grpSpPr>
          <a:xfrm>
            <a:off x="161781" y="725030"/>
            <a:ext cx="2421368" cy="1843130"/>
            <a:chOff x="75143" y="638425"/>
            <a:chExt cx="2421368" cy="1843130"/>
          </a:xfrm>
        </p:grpSpPr>
        <p:pic>
          <p:nvPicPr>
            <p:cNvPr id="8" name="Picture 7" descr="noaa_nwp.jpg">
              <a:extLst>
                <a:ext uri="{FF2B5EF4-FFF2-40B4-BE49-F238E27FC236}">
                  <a16:creationId xmlns:a16="http://schemas.microsoft.com/office/drawing/2014/main" id="{0D5ABBDE-3230-154C-9BE8-0BB83383A6DD}"/>
                </a:ext>
              </a:extLst>
            </p:cNvPr>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276176" y="971287"/>
              <a:ext cx="2019300" cy="1510268"/>
            </a:xfrm>
            <a:prstGeom prst="rect">
              <a:avLst/>
            </a:prstGeom>
          </p:spPr>
        </p:pic>
        <p:sp>
          <p:nvSpPr>
            <p:cNvPr id="38" name="TextBox 37">
              <a:extLst>
                <a:ext uri="{FF2B5EF4-FFF2-40B4-BE49-F238E27FC236}">
                  <a16:creationId xmlns:a16="http://schemas.microsoft.com/office/drawing/2014/main" id="{2D55CC89-B13A-FC4B-9309-A0526F585FC3}"/>
                </a:ext>
              </a:extLst>
            </p:cNvPr>
            <p:cNvSpPr txBox="1"/>
            <p:nvPr/>
          </p:nvSpPr>
          <p:spPr>
            <a:xfrm>
              <a:off x="75143" y="638425"/>
              <a:ext cx="2421368" cy="369332"/>
            </a:xfrm>
            <a:prstGeom prst="rect">
              <a:avLst/>
            </a:prstGeom>
            <a:noFill/>
          </p:spPr>
          <p:txBody>
            <a:bodyPr wrap="none" rtlCol="0">
              <a:spAutoFit/>
            </a:bodyPr>
            <a:lstStyle/>
            <a:p>
              <a:pPr algn="ctr"/>
              <a:r>
                <a:rPr lang="en-US" dirty="0"/>
                <a:t>Weather Forcing Engine</a:t>
              </a:r>
            </a:p>
          </p:txBody>
        </p:sp>
      </p:grpSp>
      <p:grpSp>
        <p:nvGrpSpPr>
          <p:cNvPr id="78" name="Group 77">
            <a:extLst>
              <a:ext uri="{FF2B5EF4-FFF2-40B4-BE49-F238E27FC236}">
                <a16:creationId xmlns:a16="http://schemas.microsoft.com/office/drawing/2014/main" id="{8E9FA607-B9DC-D942-B4B5-A3ED2F1B674E}"/>
              </a:ext>
            </a:extLst>
          </p:cNvPr>
          <p:cNvGrpSpPr/>
          <p:nvPr/>
        </p:nvGrpSpPr>
        <p:grpSpPr>
          <a:xfrm>
            <a:off x="2233250" y="1852744"/>
            <a:ext cx="2921313" cy="2122106"/>
            <a:chOff x="900135" y="2249449"/>
            <a:chExt cx="2921313" cy="2122106"/>
          </a:xfrm>
        </p:grpSpPr>
        <p:pic>
          <p:nvPicPr>
            <p:cNvPr id="10" name="Picture 9">
              <a:extLst>
                <a:ext uri="{FF2B5EF4-FFF2-40B4-BE49-F238E27FC236}">
                  <a16:creationId xmlns:a16="http://schemas.microsoft.com/office/drawing/2014/main" id="{D64EA8A2-072B-5F49-92F3-3791E006F1AE}"/>
                </a:ext>
              </a:extLst>
            </p:cNvPr>
            <p:cNvPicPr>
              <a:picLocks noChangeAspect="1"/>
            </p:cNvPicPr>
            <p:nvPr/>
          </p:nvPicPr>
          <p:blipFill rotWithShape="1">
            <a:blip r:embed="rId5" cstate="print">
              <a:alphaModFix/>
            </a:blip>
            <a:srcRect b="10253"/>
            <a:stretch/>
          </p:blipFill>
          <p:spPr>
            <a:xfrm>
              <a:off x="1390552" y="2835161"/>
              <a:ext cx="1809848" cy="1536394"/>
            </a:xfrm>
            <a:prstGeom prst="rect">
              <a:avLst/>
            </a:prstGeom>
          </p:spPr>
        </p:pic>
        <p:sp>
          <p:nvSpPr>
            <p:cNvPr id="73" name="TextBox 72">
              <a:extLst>
                <a:ext uri="{FF2B5EF4-FFF2-40B4-BE49-F238E27FC236}">
                  <a16:creationId xmlns:a16="http://schemas.microsoft.com/office/drawing/2014/main" id="{6698EFFF-4A6D-CA4E-A628-B492333597CF}"/>
                </a:ext>
              </a:extLst>
            </p:cNvPr>
            <p:cNvSpPr txBox="1"/>
            <p:nvPr/>
          </p:nvSpPr>
          <p:spPr>
            <a:xfrm>
              <a:off x="900135" y="2249449"/>
              <a:ext cx="2921313" cy="646331"/>
            </a:xfrm>
            <a:prstGeom prst="rect">
              <a:avLst/>
            </a:prstGeom>
            <a:noFill/>
          </p:spPr>
          <p:txBody>
            <a:bodyPr wrap="square" rtlCol="0">
              <a:spAutoFit/>
            </a:bodyPr>
            <a:lstStyle/>
            <a:p>
              <a:pPr algn="ctr"/>
              <a:r>
                <a:rPr lang="en-US" dirty="0" err="1"/>
                <a:t>NoahMP</a:t>
              </a:r>
              <a:endParaRPr lang="en-US" dirty="0"/>
            </a:p>
            <a:p>
              <a:pPr algn="ctr"/>
              <a:r>
                <a:rPr lang="en-US" dirty="0"/>
                <a:t>Land Surface Model</a:t>
              </a:r>
            </a:p>
          </p:txBody>
        </p:sp>
      </p:grpSp>
      <p:grpSp>
        <p:nvGrpSpPr>
          <p:cNvPr id="79" name="Group 78">
            <a:extLst>
              <a:ext uri="{FF2B5EF4-FFF2-40B4-BE49-F238E27FC236}">
                <a16:creationId xmlns:a16="http://schemas.microsoft.com/office/drawing/2014/main" id="{3F3FF2BC-F050-9C4F-92FF-47CE1EC1629C}"/>
              </a:ext>
            </a:extLst>
          </p:cNvPr>
          <p:cNvGrpSpPr/>
          <p:nvPr/>
        </p:nvGrpSpPr>
        <p:grpSpPr>
          <a:xfrm>
            <a:off x="6301235" y="2097146"/>
            <a:ext cx="2394053" cy="1918883"/>
            <a:chOff x="5390032" y="2280592"/>
            <a:chExt cx="2394053" cy="1918883"/>
          </a:xfrm>
        </p:grpSpPr>
        <p:pic>
          <p:nvPicPr>
            <p:cNvPr id="11" name="Picture 2">
              <a:extLst>
                <a:ext uri="{FF2B5EF4-FFF2-40B4-BE49-F238E27FC236}">
                  <a16:creationId xmlns:a16="http://schemas.microsoft.com/office/drawing/2014/main" id="{719F3B55-33BC-334C-81C6-7C5644D615F6}"/>
                </a:ext>
              </a:extLst>
            </p:cNvPr>
            <p:cNvPicPr>
              <a:picLocks noChangeAspect="1" noChangeArrowheads="1"/>
            </p:cNvPicPr>
            <p:nvPr/>
          </p:nvPicPr>
          <p:blipFill rotWithShape="1">
            <a:blip r:embed="rId6" cstate="print">
              <a:alphaModFix/>
              <a:extLst>
                <a:ext uri="{28A0092B-C50C-407E-A947-70E740481C1C}">
                  <a14:useLocalDpi xmlns:a14="http://schemas.microsoft.com/office/drawing/2010/main" val="0"/>
                </a:ext>
              </a:extLst>
            </a:blip>
            <a:srcRect t="19836"/>
            <a:stretch/>
          </p:blipFill>
          <p:spPr bwMode="auto">
            <a:xfrm>
              <a:off x="5622996" y="2599087"/>
              <a:ext cx="1928125" cy="16003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74" name="TextBox 73">
              <a:extLst>
                <a:ext uri="{FF2B5EF4-FFF2-40B4-BE49-F238E27FC236}">
                  <a16:creationId xmlns:a16="http://schemas.microsoft.com/office/drawing/2014/main" id="{9F2EFD97-2DF7-5546-AA21-2C372D4B1793}"/>
                </a:ext>
              </a:extLst>
            </p:cNvPr>
            <p:cNvSpPr txBox="1"/>
            <p:nvPr/>
          </p:nvSpPr>
          <p:spPr>
            <a:xfrm>
              <a:off x="5390032" y="2280592"/>
              <a:ext cx="2394053" cy="369332"/>
            </a:xfrm>
            <a:prstGeom prst="rect">
              <a:avLst/>
            </a:prstGeom>
            <a:noFill/>
          </p:spPr>
          <p:txBody>
            <a:bodyPr wrap="none" rtlCol="0">
              <a:spAutoFit/>
            </a:bodyPr>
            <a:lstStyle/>
            <a:p>
              <a:pPr algn="ctr"/>
              <a:r>
                <a:rPr lang="en-US" dirty="0"/>
                <a:t>Terrain Routing Module</a:t>
              </a:r>
            </a:p>
          </p:txBody>
        </p:sp>
      </p:grpSp>
      <p:grpSp>
        <p:nvGrpSpPr>
          <p:cNvPr id="83" name="Group 82">
            <a:extLst>
              <a:ext uri="{FF2B5EF4-FFF2-40B4-BE49-F238E27FC236}">
                <a16:creationId xmlns:a16="http://schemas.microsoft.com/office/drawing/2014/main" id="{05B08C41-DB30-A442-B30B-76720D79005D}"/>
              </a:ext>
            </a:extLst>
          </p:cNvPr>
          <p:cNvGrpSpPr/>
          <p:nvPr/>
        </p:nvGrpSpPr>
        <p:grpSpPr>
          <a:xfrm>
            <a:off x="4402560" y="4485449"/>
            <a:ext cx="2096215" cy="1928262"/>
            <a:chOff x="3604193" y="4540990"/>
            <a:chExt cx="2096215" cy="1928262"/>
          </a:xfrm>
        </p:grpSpPr>
        <p:pic>
          <p:nvPicPr>
            <p:cNvPr id="12" name="Picture 11">
              <a:extLst>
                <a:ext uri="{FF2B5EF4-FFF2-40B4-BE49-F238E27FC236}">
                  <a16:creationId xmlns:a16="http://schemas.microsoft.com/office/drawing/2014/main" id="{96011DAF-26B3-E643-8512-7BC6630BB7CA}"/>
                </a:ext>
              </a:extLst>
            </p:cNvPr>
            <p:cNvPicPr>
              <a:picLocks noChangeAspect="1"/>
            </p:cNvPicPr>
            <p:nvPr/>
          </p:nvPicPr>
          <p:blipFill rotWithShape="1">
            <a:blip r:embed="rId7" cstate="print">
              <a:alphaModFix/>
            </a:blip>
            <a:srcRect l="78188" t="8845" b="27136"/>
            <a:stretch/>
          </p:blipFill>
          <p:spPr>
            <a:xfrm>
              <a:off x="3898017" y="5119737"/>
              <a:ext cx="1508566" cy="1349515"/>
            </a:xfrm>
            <a:prstGeom prst="rect">
              <a:avLst/>
            </a:prstGeom>
          </p:spPr>
        </p:pic>
        <p:sp>
          <p:nvSpPr>
            <p:cNvPr id="76" name="TextBox 75">
              <a:extLst>
                <a:ext uri="{FF2B5EF4-FFF2-40B4-BE49-F238E27FC236}">
                  <a16:creationId xmlns:a16="http://schemas.microsoft.com/office/drawing/2014/main" id="{589B7CDC-BDB5-7041-8C12-4BA6ADCA2708}"/>
                </a:ext>
              </a:extLst>
            </p:cNvPr>
            <p:cNvSpPr txBox="1"/>
            <p:nvPr/>
          </p:nvSpPr>
          <p:spPr>
            <a:xfrm>
              <a:off x="3604193" y="4540990"/>
              <a:ext cx="2096215" cy="646331"/>
            </a:xfrm>
            <a:prstGeom prst="rect">
              <a:avLst/>
            </a:prstGeom>
            <a:noFill/>
          </p:spPr>
          <p:txBody>
            <a:bodyPr wrap="none" rtlCol="0">
              <a:spAutoFit/>
            </a:bodyPr>
            <a:lstStyle/>
            <a:p>
              <a:pPr algn="ctr"/>
              <a:r>
                <a:rPr lang="en-US" dirty="0"/>
                <a:t>Channel &amp; Reservoir</a:t>
              </a:r>
            </a:p>
            <a:p>
              <a:pPr algn="ctr"/>
              <a:r>
                <a:rPr lang="en-US" dirty="0"/>
                <a:t>Routing Module</a:t>
              </a:r>
            </a:p>
          </p:txBody>
        </p:sp>
      </p:grpSp>
      <p:grpSp>
        <p:nvGrpSpPr>
          <p:cNvPr id="82" name="Group 81">
            <a:extLst>
              <a:ext uri="{FF2B5EF4-FFF2-40B4-BE49-F238E27FC236}">
                <a16:creationId xmlns:a16="http://schemas.microsoft.com/office/drawing/2014/main" id="{D3C16FEE-D4BD-8249-9808-A15B53449997}"/>
              </a:ext>
            </a:extLst>
          </p:cNvPr>
          <p:cNvGrpSpPr/>
          <p:nvPr/>
        </p:nvGrpSpPr>
        <p:grpSpPr>
          <a:xfrm>
            <a:off x="1156914" y="4485449"/>
            <a:ext cx="2078774" cy="2009146"/>
            <a:chOff x="1355799" y="4616111"/>
            <a:chExt cx="2078774" cy="2009146"/>
          </a:xfrm>
        </p:grpSpPr>
        <p:pic>
          <p:nvPicPr>
            <p:cNvPr id="7" name="Picture 6" descr="SNN-featured.jpg">
              <a:extLst>
                <a:ext uri="{FF2B5EF4-FFF2-40B4-BE49-F238E27FC236}">
                  <a16:creationId xmlns:a16="http://schemas.microsoft.com/office/drawing/2014/main" id="{E17505CD-3B4D-3B48-BE0B-5F4309816515}"/>
                </a:ext>
              </a:extLst>
            </p:cNvPr>
            <p:cNvPicPr>
              <a:picLocks noChangeAspect="1"/>
            </p:cNvPicPr>
            <p:nvPr/>
          </p:nvPicPr>
          <p:blipFill>
            <a:blip r:embed="rId8" cstate="print">
              <a:alphaModFix/>
              <a:extLst>
                <a:ext uri="{28A0092B-C50C-407E-A947-70E740481C1C}">
                  <a14:useLocalDpi xmlns:a14="http://schemas.microsoft.com/office/drawing/2010/main" val="0"/>
                </a:ext>
              </a:extLst>
            </a:blip>
            <a:stretch>
              <a:fillRect/>
            </a:stretch>
          </p:blipFill>
          <p:spPr>
            <a:xfrm>
              <a:off x="1817580" y="5262442"/>
              <a:ext cx="1193707" cy="1362815"/>
            </a:xfrm>
            <a:prstGeom prst="rect">
              <a:avLst/>
            </a:prstGeom>
          </p:spPr>
        </p:pic>
        <p:sp>
          <p:nvSpPr>
            <p:cNvPr id="75" name="TextBox 74">
              <a:extLst>
                <a:ext uri="{FF2B5EF4-FFF2-40B4-BE49-F238E27FC236}">
                  <a16:creationId xmlns:a16="http://schemas.microsoft.com/office/drawing/2014/main" id="{BFBCC126-3FA4-224B-BB44-12B980F40393}"/>
                </a:ext>
              </a:extLst>
            </p:cNvPr>
            <p:cNvSpPr txBox="1"/>
            <p:nvPr/>
          </p:nvSpPr>
          <p:spPr>
            <a:xfrm>
              <a:off x="1355799" y="4616111"/>
              <a:ext cx="2078774" cy="646331"/>
            </a:xfrm>
            <a:prstGeom prst="rect">
              <a:avLst/>
            </a:prstGeom>
            <a:noFill/>
          </p:spPr>
          <p:txBody>
            <a:bodyPr wrap="none" rtlCol="0">
              <a:spAutoFit/>
            </a:bodyPr>
            <a:lstStyle/>
            <a:p>
              <a:pPr algn="ctr"/>
              <a:r>
                <a:rPr lang="en-US" dirty="0" err="1"/>
                <a:t>NHDPlus</a:t>
              </a:r>
              <a:r>
                <a:rPr lang="en-US" dirty="0"/>
                <a:t> Catchment</a:t>
              </a:r>
            </a:p>
            <a:p>
              <a:pPr algn="ctr"/>
              <a:r>
                <a:rPr lang="en-US" dirty="0"/>
                <a:t>Aggregation</a:t>
              </a:r>
            </a:p>
          </p:txBody>
        </p:sp>
      </p:grpSp>
      <p:cxnSp>
        <p:nvCxnSpPr>
          <p:cNvPr id="84" name="Straight Arrow Connector 83">
            <a:extLst>
              <a:ext uri="{FF2B5EF4-FFF2-40B4-BE49-F238E27FC236}">
                <a16:creationId xmlns:a16="http://schemas.microsoft.com/office/drawing/2014/main" id="{A7E7D959-A00C-5C42-BC8A-A2A5EDFE7431}"/>
              </a:ext>
            </a:extLst>
          </p:cNvPr>
          <p:cNvCxnSpPr>
            <a:cxnSpLocks/>
            <a:stCxn id="8" idx="2"/>
            <a:endCxn id="10" idx="1"/>
          </p:cNvCxnSpPr>
          <p:nvPr/>
        </p:nvCxnSpPr>
        <p:spPr>
          <a:xfrm rot="16200000" flipH="1">
            <a:off x="1728819" y="2211804"/>
            <a:ext cx="638493" cy="1351203"/>
          </a:xfrm>
          <a:prstGeom prst="curvedConnector2">
            <a:avLst/>
          </a:prstGeom>
          <a:ln w="101600">
            <a:tailEnd type="triangle" w="med" len="sm"/>
          </a:ln>
        </p:spPr>
        <p:style>
          <a:lnRef idx="2">
            <a:schemeClr val="accent1"/>
          </a:lnRef>
          <a:fillRef idx="0">
            <a:schemeClr val="accent1"/>
          </a:fillRef>
          <a:effectRef idx="1">
            <a:schemeClr val="accent1"/>
          </a:effectRef>
          <a:fontRef idx="minor">
            <a:schemeClr val="tx1"/>
          </a:fontRef>
        </p:style>
      </p:cxnSp>
      <p:cxnSp>
        <p:nvCxnSpPr>
          <p:cNvPr id="93" name="Elbow Connector 92">
            <a:extLst>
              <a:ext uri="{FF2B5EF4-FFF2-40B4-BE49-F238E27FC236}">
                <a16:creationId xmlns:a16="http://schemas.microsoft.com/office/drawing/2014/main" id="{783EF433-0999-6B42-B7CD-A8FA4449ABC9}"/>
              </a:ext>
            </a:extLst>
          </p:cNvPr>
          <p:cNvCxnSpPr/>
          <p:nvPr/>
        </p:nvCxnSpPr>
        <p:spPr>
          <a:xfrm rot="5400000">
            <a:off x="4321391" y="1672023"/>
            <a:ext cx="694944" cy="5027709"/>
          </a:xfrm>
          <a:prstGeom prst="bentConnector3">
            <a:avLst/>
          </a:prstGeom>
          <a:ln w="101600" cap="flat">
            <a:round/>
            <a:headEnd type="none" w="sm" len="sm"/>
            <a:tailEnd type="triangle" w="med" len="sm"/>
          </a:ln>
        </p:spPr>
        <p:style>
          <a:lnRef idx="2">
            <a:schemeClr val="accent1"/>
          </a:lnRef>
          <a:fillRef idx="0">
            <a:schemeClr val="accent1"/>
          </a:fillRef>
          <a:effectRef idx="1">
            <a:schemeClr val="accent1"/>
          </a:effectRef>
          <a:fontRef idx="minor">
            <a:schemeClr val="tx1"/>
          </a:fontRef>
        </p:style>
      </p:cxnSp>
      <p:pic>
        <p:nvPicPr>
          <p:cNvPr id="95" name="Picture 94" descr="awrapaper1.gif">
            <a:extLst>
              <a:ext uri="{FF2B5EF4-FFF2-40B4-BE49-F238E27FC236}">
                <a16:creationId xmlns:a16="http://schemas.microsoft.com/office/drawing/2014/main" id="{854982C3-E863-3748-9EEF-D70591FDDDCD}"/>
              </a:ext>
            </a:extLst>
          </p:cNvPr>
          <p:cNvPicPr>
            <a:picLocks noChangeAspect="1"/>
          </p:cNvPicPr>
          <p:nvPr/>
        </p:nvPicPr>
        <p:blipFill>
          <a:blip r:embed="rId9" cstate="print">
            <a:alphaModFix amt="60000"/>
            <a:extLst>
              <a:ext uri="{28A0092B-C50C-407E-A947-70E740481C1C}">
                <a14:useLocalDpi xmlns:a14="http://schemas.microsoft.com/office/drawing/2010/main" val="0"/>
              </a:ext>
            </a:extLst>
          </a:blip>
          <a:stretch>
            <a:fillRect/>
          </a:stretch>
        </p:blipFill>
        <p:spPr>
          <a:xfrm>
            <a:off x="7488422" y="5473304"/>
            <a:ext cx="1169605" cy="772404"/>
          </a:xfrm>
          <a:prstGeom prst="rect">
            <a:avLst/>
          </a:prstGeom>
        </p:spPr>
      </p:pic>
      <p:pic>
        <p:nvPicPr>
          <p:cNvPr id="96" name="Picture 95" descr="floods.jpg">
            <a:extLst>
              <a:ext uri="{FF2B5EF4-FFF2-40B4-BE49-F238E27FC236}">
                <a16:creationId xmlns:a16="http://schemas.microsoft.com/office/drawing/2014/main" id="{25B8E6CE-121E-544E-ABE4-B73ACD4E7E0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760561" y="4745170"/>
            <a:ext cx="1113366" cy="736813"/>
          </a:xfrm>
          <a:prstGeom prst="rect">
            <a:avLst/>
          </a:prstGeom>
          <a:ln>
            <a:solidFill>
              <a:schemeClr val="tx1"/>
            </a:solidFill>
          </a:ln>
        </p:spPr>
      </p:pic>
      <p:cxnSp>
        <p:nvCxnSpPr>
          <p:cNvPr id="97" name="Straight Arrow Connector 96">
            <a:extLst>
              <a:ext uri="{FF2B5EF4-FFF2-40B4-BE49-F238E27FC236}">
                <a16:creationId xmlns:a16="http://schemas.microsoft.com/office/drawing/2014/main" id="{1FD689F1-40CF-6644-B63C-5314EFBA0062}"/>
              </a:ext>
            </a:extLst>
          </p:cNvPr>
          <p:cNvCxnSpPr/>
          <p:nvPr/>
        </p:nvCxnSpPr>
        <p:spPr>
          <a:xfrm>
            <a:off x="6397430" y="5505057"/>
            <a:ext cx="685800" cy="0"/>
          </a:xfrm>
          <a:prstGeom prst="straightConnector1">
            <a:avLst/>
          </a:prstGeom>
          <a:ln w="101600">
            <a:prstDash val="sysDot"/>
            <a:tailEnd type="triangle" w="med" len="sm"/>
          </a:ln>
        </p:spPr>
        <p:style>
          <a:lnRef idx="2">
            <a:schemeClr val="accent1"/>
          </a:lnRef>
          <a:fillRef idx="0">
            <a:schemeClr val="accent1"/>
          </a:fillRef>
          <a:effectRef idx="1">
            <a:schemeClr val="accent1"/>
          </a:effectRef>
          <a:fontRef idx="minor">
            <a:schemeClr val="tx1"/>
          </a:fontRef>
        </p:style>
      </p:cxnSp>
      <p:pic>
        <p:nvPicPr>
          <p:cNvPr id="98" name="Picture 97" descr="Screen Shot 2015-05-27 at 3.42.54 PM.png">
            <a:extLst>
              <a:ext uri="{FF2B5EF4-FFF2-40B4-BE49-F238E27FC236}">
                <a16:creationId xmlns:a16="http://schemas.microsoft.com/office/drawing/2014/main" id="{23604410-92C6-ED4D-B981-060675036AE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76897" y="4601239"/>
            <a:ext cx="713863" cy="948266"/>
          </a:xfrm>
          <a:prstGeom prst="rect">
            <a:avLst/>
          </a:prstGeom>
          <a:ln>
            <a:solidFill>
              <a:schemeClr val="tx1"/>
            </a:solidFill>
          </a:ln>
        </p:spPr>
      </p:pic>
      <p:pic>
        <p:nvPicPr>
          <p:cNvPr id="99" name="Picture 98" descr="flood.jpg">
            <a:extLst>
              <a:ext uri="{FF2B5EF4-FFF2-40B4-BE49-F238E27FC236}">
                <a16:creationId xmlns:a16="http://schemas.microsoft.com/office/drawing/2014/main" id="{65A2FC1C-1F35-A746-A4B1-3B3C92AC6D5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099849" y="5075369"/>
            <a:ext cx="624272" cy="1016002"/>
          </a:xfrm>
          <a:prstGeom prst="rect">
            <a:avLst/>
          </a:prstGeom>
          <a:ln>
            <a:solidFill>
              <a:schemeClr val="tx1"/>
            </a:solidFill>
          </a:ln>
        </p:spPr>
      </p:pic>
      <p:pic>
        <p:nvPicPr>
          <p:cNvPr id="100" name="Picture 99" descr="Flash-flood-warning.jpg">
            <a:extLst>
              <a:ext uri="{FF2B5EF4-FFF2-40B4-BE49-F238E27FC236}">
                <a16:creationId xmlns:a16="http://schemas.microsoft.com/office/drawing/2014/main" id="{6CD17F11-CAD0-9447-9A4A-1E5B303F074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315777" y="5346304"/>
            <a:ext cx="689384" cy="1135544"/>
          </a:xfrm>
          <a:prstGeom prst="rect">
            <a:avLst/>
          </a:prstGeom>
          <a:ln>
            <a:solidFill>
              <a:schemeClr val="tx1"/>
            </a:solidFill>
          </a:ln>
        </p:spPr>
      </p:pic>
      <p:sp>
        <p:nvSpPr>
          <p:cNvPr id="101" name="TextBox 100">
            <a:extLst>
              <a:ext uri="{FF2B5EF4-FFF2-40B4-BE49-F238E27FC236}">
                <a16:creationId xmlns:a16="http://schemas.microsoft.com/office/drawing/2014/main" id="{33752870-F703-9D48-858C-A538930FB3E3}"/>
              </a:ext>
            </a:extLst>
          </p:cNvPr>
          <p:cNvSpPr txBox="1"/>
          <p:nvPr/>
        </p:nvSpPr>
        <p:spPr>
          <a:xfrm>
            <a:off x="7074761" y="5305722"/>
            <a:ext cx="1964266" cy="523220"/>
          </a:xfrm>
          <a:prstGeom prst="rect">
            <a:avLst/>
          </a:prstGeom>
          <a:solidFill>
            <a:schemeClr val="bg1">
              <a:alpha val="80000"/>
            </a:schemeClr>
          </a:solidFill>
        </p:spPr>
        <p:txBody>
          <a:bodyPr wrap="square" rtlCol="0">
            <a:spAutoFit/>
          </a:bodyPr>
          <a:lstStyle/>
          <a:p>
            <a:pPr algn="ctr" defTabSz="457200"/>
            <a:r>
              <a:rPr lang="en-US" sz="1400" b="1" dirty="0">
                <a:solidFill>
                  <a:prstClr val="black"/>
                </a:solidFill>
                <a:latin typeface="Helvetica"/>
                <a:cs typeface="Helvetica"/>
              </a:rPr>
              <a:t>Forecast</a:t>
            </a:r>
          </a:p>
          <a:p>
            <a:pPr algn="ctr" defTabSz="457200"/>
            <a:r>
              <a:rPr lang="en-US" sz="1400" b="1" dirty="0">
                <a:solidFill>
                  <a:prstClr val="black"/>
                </a:solidFill>
                <a:latin typeface="Helvetica"/>
                <a:cs typeface="Helvetica"/>
              </a:rPr>
              <a:t>Products</a:t>
            </a:r>
          </a:p>
        </p:txBody>
      </p:sp>
      <p:sp>
        <p:nvSpPr>
          <p:cNvPr id="35" name="Slide Number Placeholder 2">
            <a:extLst>
              <a:ext uri="{FF2B5EF4-FFF2-40B4-BE49-F238E27FC236}">
                <a16:creationId xmlns:a16="http://schemas.microsoft.com/office/drawing/2014/main" id="{C2AB5613-0CA1-5446-9D3C-E648CBB18F88}"/>
              </a:ext>
            </a:extLst>
          </p:cNvPr>
          <p:cNvSpPr>
            <a:spLocks noGrp="1"/>
          </p:cNvSpPr>
          <p:nvPr>
            <p:ph type="sldNum" sz="quarter" idx="12"/>
          </p:nvPr>
        </p:nvSpPr>
        <p:spPr>
          <a:xfrm>
            <a:off x="8722044" y="6586742"/>
            <a:ext cx="421955" cy="271258"/>
          </a:xfrm>
        </p:spPr>
        <p:txBody>
          <a:bodyPr wrap="none"/>
          <a:lstStyle/>
          <a:p>
            <a:pPr algn="ctr"/>
            <a:fld id="{283B4FF1-25A9-3741-B230-AA79218BFD91}" type="slidenum">
              <a:rPr lang="en-US" sz="1200" smtClean="0">
                <a:solidFill>
                  <a:schemeClr val="tx1"/>
                </a:solidFill>
              </a:rPr>
              <a:pPr algn="ctr"/>
              <a:t>4</a:t>
            </a:fld>
            <a:endParaRPr lang="en-US" sz="1200" dirty="0">
              <a:solidFill>
                <a:schemeClr val="tx1"/>
              </a:solidFill>
            </a:endParaRPr>
          </a:p>
        </p:txBody>
      </p:sp>
    </p:spTree>
    <p:extLst>
      <p:ext uri="{BB962C8B-B14F-4D97-AF65-F5344CB8AC3E}">
        <p14:creationId xmlns:p14="http://schemas.microsoft.com/office/powerpoint/2010/main" val="975494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dissolve">
                                      <p:cBhvr>
                                        <p:cTn id="7" dur="500"/>
                                        <p:tgtEl>
                                          <p:spTgt spid="84"/>
                                        </p:tgtEl>
                                      </p:cBhvr>
                                    </p:animEffect>
                                  </p:childTnLst>
                                </p:cTn>
                              </p:par>
                              <p:par>
                                <p:cTn id="8" presetID="9" presetClass="entr" presetSubtype="0" fill="hold" nodeType="withEffect">
                                  <p:stCondLst>
                                    <p:cond delay="0"/>
                                  </p:stCondLst>
                                  <p:childTnLst>
                                    <p:set>
                                      <p:cBhvr>
                                        <p:cTn id="9" dur="1" fill="hold">
                                          <p:stCondLst>
                                            <p:cond delay="0"/>
                                          </p:stCondLst>
                                        </p:cTn>
                                        <p:tgtEl>
                                          <p:spTgt spid="78"/>
                                        </p:tgtEl>
                                        <p:attrNameLst>
                                          <p:attrName>style.visibility</p:attrName>
                                        </p:attrNameLst>
                                      </p:cBhvr>
                                      <p:to>
                                        <p:strVal val="visible"/>
                                      </p:to>
                                    </p:set>
                                    <p:animEffect transition="in" filter="dissolve">
                                      <p:cBhvr>
                                        <p:cTn id="10" dur="500"/>
                                        <p:tgtEl>
                                          <p:spTgt spid="78"/>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88"/>
                                        </p:tgtEl>
                                        <p:attrNameLst>
                                          <p:attrName>style.visibility</p:attrName>
                                        </p:attrNameLst>
                                      </p:cBhvr>
                                      <p:to>
                                        <p:strVal val="visible"/>
                                      </p:to>
                                    </p:set>
                                    <p:animEffect transition="in" filter="dissolve">
                                      <p:cBhvr>
                                        <p:cTn id="15" dur="500"/>
                                        <p:tgtEl>
                                          <p:spTgt spid="88"/>
                                        </p:tgtEl>
                                      </p:cBhvr>
                                    </p:animEffect>
                                  </p:childTnLst>
                                </p:cTn>
                              </p:par>
                              <p:par>
                                <p:cTn id="16" presetID="9" presetClass="entr" presetSubtype="0" fill="hold" nodeType="withEffect">
                                  <p:stCondLst>
                                    <p:cond delay="0"/>
                                  </p:stCondLst>
                                  <p:childTnLst>
                                    <p:set>
                                      <p:cBhvr>
                                        <p:cTn id="17" dur="1" fill="hold">
                                          <p:stCondLst>
                                            <p:cond delay="0"/>
                                          </p:stCondLst>
                                        </p:cTn>
                                        <p:tgtEl>
                                          <p:spTgt spid="79"/>
                                        </p:tgtEl>
                                        <p:attrNameLst>
                                          <p:attrName>style.visibility</p:attrName>
                                        </p:attrNameLst>
                                      </p:cBhvr>
                                      <p:to>
                                        <p:strVal val="visible"/>
                                      </p:to>
                                    </p:set>
                                    <p:animEffect transition="in" filter="dissolve">
                                      <p:cBhvr>
                                        <p:cTn id="18" dur="500"/>
                                        <p:tgtEl>
                                          <p:spTgt spid="79"/>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93"/>
                                        </p:tgtEl>
                                        <p:attrNameLst>
                                          <p:attrName>style.visibility</p:attrName>
                                        </p:attrNameLst>
                                      </p:cBhvr>
                                      <p:to>
                                        <p:strVal val="visible"/>
                                      </p:to>
                                    </p:set>
                                    <p:animEffect transition="in" filter="dissolve">
                                      <p:cBhvr>
                                        <p:cTn id="23" dur="500"/>
                                        <p:tgtEl>
                                          <p:spTgt spid="93"/>
                                        </p:tgtEl>
                                      </p:cBhvr>
                                    </p:animEffect>
                                  </p:childTnLst>
                                </p:cTn>
                              </p:par>
                              <p:par>
                                <p:cTn id="24" presetID="9" presetClass="entr" presetSubtype="0" fill="hold" nodeType="withEffect">
                                  <p:stCondLst>
                                    <p:cond delay="0"/>
                                  </p:stCondLst>
                                  <p:childTnLst>
                                    <p:set>
                                      <p:cBhvr>
                                        <p:cTn id="25" dur="1" fill="hold">
                                          <p:stCondLst>
                                            <p:cond delay="0"/>
                                          </p:stCondLst>
                                        </p:cTn>
                                        <p:tgtEl>
                                          <p:spTgt spid="82"/>
                                        </p:tgtEl>
                                        <p:attrNameLst>
                                          <p:attrName>style.visibility</p:attrName>
                                        </p:attrNameLst>
                                      </p:cBhvr>
                                      <p:to>
                                        <p:strVal val="visible"/>
                                      </p:to>
                                    </p:set>
                                    <p:animEffect transition="in" filter="dissolve">
                                      <p:cBhvr>
                                        <p:cTn id="26" dur="500"/>
                                        <p:tgtEl>
                                          <p:spTgt spid="82"/>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dissolve">
                                      <p:cBhvr>
                                        <p:cTn id="31" dur="500"/>
                                        <p:tgtEl>
                                          <p:spTgt spid="26"/>
                                        </p:tgtEl>
                                      </p:cBhvr>
                                    </p:animEffect>
                                  </p:childTnLst>
                                </p:cTn>
                              </p:par>
                              <p:par>
                                <p:cTn id="32" presetID="9" presetClass="entr" presetSubtype="0" fill="hold" nodeType="withEffect">
                                  <p:stCondLst>
                                    <p:cond delay="0"/>
                                  </p:stCondLst>
                                  <p:childTnLst>
                                    <p:set>
                                      <p:cBhvr>
                                        <p:cTn id="33" dur="1" fill="hold">
                                          <p:stCondLst>
                                            <p:cond delay="0"/>
                                          </p:stCondLst>
                                        </p:cTn>
                                        <p:tgtEl>
                                          <p:spTgt spid="83"/>
                                        </p:tgtEl>
                                        <p:attrNameLst>
                                          <p:attrName>style.visibility</p:attrName>
                                        </p:attrNameLst>
                                      </p:cBhvr>
                                      <p:to>
                                        <p:strVal val="visible"/>
                                      </p:to>
                                    </p:set>
                                    <p:animEffect transition="in" filter="dissolve">
                                      <p:cBhvr>
                                        <p:cTn id="34" dur="500"/>
                                        <p:tgtEl>
                                          <p:spTgt spid="83"/>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95"/>
                                        </p:tgtEl>
                                        <p:attrNameLst>
                                          <p:attrName>style.visibility</p:attrName>
                                        </p:attrNameLst>
                                      </p:cBhvr>
                                      <p:to>
                                        <p:strVal val="visible"/>
                                      </p:to>
                                    </p:set>
                                    <p:animEffect transition="in" filter="dissolve">
                                      <p:cBhvr>
                                        <p:cTn id="39" dur="500"/>
                                        <p:tgtEl>
                                          <p:spTgt spid="95"/>
                                        </p:tgtEl>
                                      </p:cBhvr>
                                    </p:animEffect>
                                  </p:childTnLst>
                                </p:cTn>
                              </p:par>
                              <p:par>
                                <p:cTn id="40" presetID="9" presetClass="entr" presetSubtype="0" fill="hold" nodeType="withEffect">
                                  <p:stCondLst>
                                    <p:cond delay="0"/>
                                  </p:stCondLst>
                                  <p:childTnLst>
                                    <p:set>
                                      <p:cBhvr>
                                        <p:cTn id="41" dur="1" fill="hold">
                                          <p:stCondLst>
                                            <p:cond delay="0"/>
                                          </p:stCondLst>
                                        </p:cTn>
                                        <p:tgtEl>
                                          <p:spTgt spid="96"/>
                                        </p:tgtEl>
                                        <p:attrNameLst>
                                          <p:attrName>style.visibility</p:attrName>
                                        </p:attrNameLst>
                                      </p:cBhvr>
                                      <p:to>
                                        <p:strVal val="visible"/>
                                      </p:to>
                                    </p:set>
                                    <p:animEffect transition="in" filter="dissolve">
                                      <p:cBhvr>
                                        <p:cTn id="42" dur="500"/>
                                        <p:tgtEl>
                                          <p:spTgt spid="96"/>
                                        </p:tgtEl>
                                      </p:cBhvr>
                                    </p:animEffect>
                                  </p:childTnLst>
                                </p:cTn>
                              </p:par>
                              <p:par>
                                <p:cTn id="43" presetID="9" presetClass="entr" presetSubtype="0" fill="hold" nodeType="withEffect">
                                  <p:stCondLst>
                                    <p:cond delay="0"/>
                                  </p:stCondLst>
                                  <p:childTnLst>
                                    <p:set>
                                      <p:cBhvr>
                                        <p:cTn id="44" dur="1" fill="hold">
                                          <p:stCondLst>
                                            <p:cond delay="0"/>
                                          </p:stCondLst>
                                        </p:cTn>
                                        <p:tgtEl>
                                          <p:spTgt spid="98"/>
                                        </p:tgtEl>
                                        <p:attrNameLst>
                                          <p:attrName>style.visibility</p:attrName>
                                        </p:attrNameLst>
                                      </p:cBhvr>
                                      <p:to>
                                        <p:strVal val="visible"/>
                                      </p:to>
                                    </p:set>
                                    <p:animEffect transition="in" filter="dissolve">
                                      <p:cBhvr>
                                        <p:cTn id="45" dur="500"/>
                                        <p:tgtEl>
                                          <p:spTgt spid="98"/>
                                        </p:tgtEl>
                                      </p:cBhvr>
                                    </p:animEffect>
                                  </p:childTnLst>
                                </p:cTn>
                              </p:par>
                              <p:par>
                                <p:cTn id="46" presetID="9" presetClass="entr" presetSubtype="0" fill="hold" nodeType="withEffect">
                                  <p:stCondLst>
                                    <p:cond delay="0"/>
                                  </p:stCondLst>
                                  <p:childTnLst>
                                    <p:set>
                                      <p:cBhvr>
                                        <p:cTn id="47" dur="1" fill="hold">
                                          <p:stCondLst>
                                            <p:cond delay="0"/>
                                          </p:stCondLst>
                                        </p:cTn>
                                        <p:tgtEl>
                                          <p:spTgt spid="99"/>
                                        </p:tgtEl>
                                        <p:attrNameLst>
                                          <p:attrName>style.visibility</p:attrName>
                                        </p:attrNameLst>
                                      </p:cBhvr>
                                      <p:to>
                                        <p:strVal val="visible"/>
                                      </p:to>
                                    </p:set>
                                    <p:animEffect transition="in" filter="dissolve">
                                      <p:cBhvr>
                                        <p:cTn id="48" dur="500"/>
                                        <p:tgtEl>
                                          <p:spTgt spid="99"/>
                                        </p:tgtEl>
                                      </p:cBhvr>
                                    </p:animEffect>
                                  </p:childTnLst>
                                </p:cTn>
                              </p:par>
                              <p:par>
                                <p:cTn id="49" presetID="9" presetClass="entr" presetSubtype="0" fill="hold" nodeType="withEffect">
                                  <p:stCondLst>
                                    <p:cond delay="0"/>
                                  </p:stCondLst>
                                  <p:childTnLst>
                                    <p:set>
                                      <p:cBhvr>
                                        <p:cTn id="50" dur="1" fill="hold">
                                          <p:stCondLst>
                                            <p:cond delay="0"/>
                                          </p:stCondLst>
                                        </p:cTn>
                                        <p:tgtEl>
                                          <p:spTgt spid="100"/>
                                        </p:tgtEl>
                                        <p:attrNameLst>
                                          <p:attrName>style.visibility</p:attrName>
                                        </p:attrNameLst>
                                      </p:cBhvr>
                                      <p:to>
                                        <p:strVal val="visible"/>
                                      </p:to>
                                    </p:set>
                                    <p:animEffect transition="in" filter="dissolve">
                                      <p:cBhvr>
                                        <p:cTn id="51" dur="500"/>
                                        <p:tgtEl>
                                          <p:spTgt spid="100"/>
                                        </p:tgtEl>
                                      </p:cBhvr>
                                    </p:animEffect>
                                  </p:childTnLst>
                                </p:cTn>
                              </p:par>
                              <p:par>
                                <p:cTn id="52" presetID="9" presetClass="entr" presetSubtype="0" fill="hold" grpId="0" nodeType="withEffect">
                                  <p:stCondLst>
                                    <p:cond delay="0"/>
                                  </p:stCondLst>
                                  <p:childTnLst>
                                    <p:set>
                                      <p:cBhvr>
                                        <p:cTn id="53" dur="1" fill="hold">
                                          <p:stCondLst>
                                            <p:cond delay="0"/>
                                          </p:stCondLst>
                                        </p:cTn>
                                        <p:tgtEl>
                                          <p:spTgt spid="101"/>
                                        </p:tgtEl>
                                        <p:attrNameLst>
                                          <p:attrName>style.visibility</p:attrName>
                                        </p:attrNameLst>
                                      </p:cBhvr>
                                      <p:to>
                                        <p:strVal val="visible"/>
                                      </p:to>
                                    </p:set>
                                    <p:animEffect transition="in" filter="dissolve">
                                      <p:cBhvr>
                                        <p:cTn id="54" dur="500"/>
                                        <p:tgtEl>
                                          <p:spTgt spid="101"/>
                                        </p:tgtEl>
                                      </p:cBhvr>
                                    </p:animEffect>
                                  </p:childTnLst>
                                </p:cTn>
                              </p:par>
                              <p:par>
                                <p:cTn id="55" presetID="9" presetClass="entr" presetSubtype="0" fill="hold" nodeType="withEffect">
                                  <p:stCondLst>
                                    <p:cond delay="0"/>
                                  </p:stCondLst>
                                  <p:childTnLst>
                                    <p:set>
                                      <p:cBhvr>
                                        <p:cTn id="56" dur="1" fill="hold">
                                          <p:stCondLst>
                                            <p:cond delay="0"/>
                                          </p:stCondLst>
                                        </p:cTn>
                                        <p:tgtEl>
                                          <p:spTgt spid="97"/>
                                        </p:tgtEl>
                                        <p:attrNameLst>
                                          <p:attrName>style.visibility</p:attrName>
                                        </p:attrNameLst>
                                      </p:cBhvr>
                                      <p:to>
                                        <p:strVal val="visible"/>
                                      </p:to>
                                    </p:set>
                                    <p:animEffect transition="in" filter="dissolve">
                                      <p:cBhvr>
                                        <p:cTn id="57"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A0526-C890-E942-81C2-C7322D9B18B7}"/>
              </a:ext>
            </a:extLst>
          </p:cNvPr>
          <p:cNvSpPr>
            <a:spLocks noGrp="1"/>
          </p:cNvSpPr>
          <p:nvPr>
            <p:ph type="title"/>
          </p:nvPr>
        </p:nvSpPr>
        <p:spPr/>
        <p:txBody>
          <a:bodyPr/>
          <a:lstStyle/>
          <a:p>
            <a:r>
              <a:rPr lang="en-US" dirty="0"/>
              <a:t>WRF-Hydro &amp; DART  ….  HydroDART </a:t>
            </a:r>
          </a:p>
        </p:txBody>
      </p:sp>
      <p:pic>
        <p:nvPicPr>
          <p:cNvPr id="7" name="Picture 6">
            <a:extLst>
              <a:ext uri="{FF2B5EF4-FFF2-40B4-BE49-F238E27FC236}">
                <a16:creationId xmlns:a16="http://schemas.microsoft.com/office/drawing/2014/main" id="{D5F733FA-CC59-4B4A-9074-C18B2AB8B664}"/>
              </a:ext>
            </a:extLst>
          </p:cNvPr>
          <p:cNvPicPr>
            <a:picLocks noChangeAspect="1"/>
          </p:cNvPicPr>
          <p:nvPr/>
        </p:nvPicPr>
        <p:blipFill>
          <a:blip r:embed="rId3"/>
          <a:stretch>
            <a:fillRect/>
          </a:stretch>
        </p:blipFill>
        <p:spPr>
          <a:xfrm>
            <a:off x="0" y="996392"/>
            <a:ext cx="9144000" cy="4865216"/>
          </a:xfrm>
          <a:prstGeom prst="rect">
            <a:avLst/>
          </a:prstGeom>
        </p:spPr>
      </p:pic>
      <p:sp>
        <p:nvSpPr>
          <p:cNvPr id="8" name="TextBox 7">
            <a:extLst>
              <a:ext uri="{FF2B5EF4-FFF2-40B4-BE49-F238E27FC236}">
                <a16:creationId xmlns:a16="http://schemas.microsoft.com/office/drawing/2014/main" id="{E493A8C4-2671-1244-B5D8-7456B2A57E57}"/>
              </a:ext>
            </a:extLst>
          </p:cNvPr>
          <p:cNvSpPr txBox="1"/>
          <p:nvPr/>
        </p:nvSpPr>
        <p:spPr>
          <a:xfrm>
            <a:off x="1174703" y="1143231"/>
            <a:ext cx="1174703" cy="184666"/>
          </a:xfrm>
          <a:prstGeom prst="rect">
            <a:avLst/>
          </a:prstGeom>
          <a:solidFill>
            <a:schemeClr val="bg1"/>
          </a:solidFill>
          <a:effectLst>
            <a:softEdge rad="12700"/>
          </a:effectLst>
        </p:spPr>
        <p:txBody>
          <a:bodyPr wrap="square" lIns="0" tIns="0" rIns="0" bIns="0" rtlCol="0">
            <a:spAutoFit/>
          </a:bodyPr>
          <a:lstStyle/>
          <a:p>
            <a:pPr algn="ctr"/>
            <a:r>
              <a:rPr lang="en-US" sz="1200" dirty="0"/>
              <a:t>Weather Engine</a:t>
            </a:r>
          </a:p>
        </p:txBody>
      </p:sp>
      <p:sp>
        <p:nvSpPr>
          <p:cNvPr id="9" name="TextBox 8">
            <a:extLst>
              <a:ext uri="{FF2B5EF4-FFF2-40B4-BE49-F238E27FC236}">
                <a16:creationId xmlns:a16="http://schemas.microsoft.com/office/drawing/2014/main" id="{62707A2E-CFC2-584A-B3F0-6D6B386E908E}"/>
              </a:ext>
            </a:extLst>
          </p:cNvPr>
          <p:cNvSpPr txBox="1"/>
          <p:nvPr/>
        </p:nvSpPr>
        <p:spPr>
          <a:xfrm>
            <a:off x="2936757" y="1143231"/>
            <a:ext cx="1174703" cy="184666"/>
          </a:xfrm>
          <a:prstGeom prst="rect">
            <a:avLst/>
          </a:prstGeom>
          <a:solidFill>
            <a:schemeClr val="bg1"/>
          </a:solidFill>
          <a:effectLst>
            <a:softEdge rad="12700"/>
          </a:effectLst>
        </p:spPr>
        <p:txBody>
          <a:bodyPr wrap="square" lIns="0" tIns="0" rIns="0" bIns="0" rtlCol="0">
            <a:spAutoFit/>
          </a:bodyPr>
          <a:lstStyle/>
          <a:p>
            <a:pPr algn="ctr"/>
            <a:r>
              <a:rPr lang="en-US" sz="1200" dirty="0" err="1"/>
              <a:t>NoahMP</a:t>
            </a:r>
            <a:r>
              <a:rPr lang="en-US" sz="1200" dirty="0"/>
              <a:t> LSM</a:t>
            </a:r>
          </a:p>
        </p:txBody>
      </p:sp>
      <p:sp>
        <p:nvSpPr>
          <p:cNvPr id="6" name="TextBox 5">
            <a:extLst>
              <a:ext uri="{FF2B5EF4-FFF2-40B4-BE49-F238E27FC236}">
                <a16:creationId xmlns:a16="http://schemas.microsoft.com/office/drawing/2014/main" id="{C3FA4317-2AD3-394C-BA38-EEBD0463DA21}"/>
              </a:ext>
            </a:extLst>
          </p:cNvPr>
          <p:cNvSpPr txBox="1"/>
          <p:nvPr/>
        </p:nvSpPr>
        <p:spPr>
          <a:xfrm>
            <a:off x="3651345" y="6189755"/>
            <a:ext cx="4668329" cy="461665"/>
          </a:xfrm>
          <a:prstGeom prst="rect">
            <a:avLst/>
          </a:prstGeom>
          <a:noFill/>
        </p:spPr>
        <p:txBody>
          <a:bodyPr wrap="none" rtlCol="0">
            <a:spAutoFit/>
          </a:bodyPr>
          <a:lstStyle/>
          <a:p>
            <a:r>
              <a:rPr lang="en-US" sz="2400" dirty="0" err="1"/>
              <a:t>github.com</a:t>
            </a:r>
            <a:r>
              <a:rPr lang="en-US" sz="2400" dirty="0"/>
              <a:t>/NCAR/</a:t>
            </a:r>
            <a:r>
              <a:rPr lang="en-US" sz="2400" dirty="0" err="1"/>
              <a:t>wrf_hydro_py.git</a:t>
            </a:r>
            <a:endParaRPr lang="en-US" sz="2400" dirty="0"/>
          </a:p>
        </p:txBody>
      </p:sp>
      <p:sp>
        <p:nvSpPr>
          <p:cNvPr id="10" name="TextBox 9">
            <a:extLst>
              <a:ext uri="{FF2B5EF4-FFF2-40B4-BE49-F238E27FC236}">
                <a16:creationId xmlns:a16="http://schemas.microsoft.com/office/drawing/2014/main" id="{E852EEA3-4D12-9043-938F-992F1317A355}"/>
              </a:ext>
            </a:extLst>
          </p:cNvPr>
          <p:cNvSpPr txBox="1"/>
          <p:nvPr/>
        </p:nvSpPr>
        <p:spPr>
          <a:xfrm>
            <a:off x="1762054" y="6097423"/>
            <a:ext cx="1889291" cy="646331"/>
          </a:xfrm>
          <a:prstGeom prst="rect">
            <a:avLst/>
          </a:prstGeom>
          <a:noFill/>
        </p:spPr>
        <p:txBody>
          <a:bodyPr wrap="square" rtlCol="0">
            <a:spAutoFit/>
          </a:bodyPr>
          <a:lstStyle/>
          <a:p>
            <a:pPr algn="r"/>
            <a:r>
              <a:rPr lang="en-US" dirty="0"/>
              <a:t>Python environment</a:t>
            </a:r>
            <a:endParaRPr lang="en-US" sz="2400" dirty="0"/>
          </a:p>
        </p:txBody>
      </p:sp>
      <p:sp>
        <p:nvSpPr>
          <p:cNvPr id="11" name="TextBox 10">
            <a:extLst>
              <a:ext uri="{FF2B5EF4-FFF2-40B4-BE49-F238E27FC236}">
                <a16:creationId xmlns:a16="http://schemas.microsoft.com/office/drawing/2014/main" id="{C5F15CF8-79F8-4444-9587-69D32766E6B0}"/>
              </a:ext>
            </a:extLst>
          </p:cNvPr>
          <p:cNvSpPr txBox="1"/>
          <p:nvPr/>
        </p:nvSpPr>
        <p:spPr>
          <a:xfrm>
            <a:off x="6519110" y="3982470"/>
            <a:ext cx="1889291" cy="338554"/>
          </a:xfrm>
          <a:prstGeom prst="rect">
            <a:avLst/>
          </a:prstGeom>
          <a:noFill/>
        </p:spPr>
        <p:txBody>
          <a:bodyPr wrap="square" rtlCol="0">
            <a:spAutoFit/>
          </a:bodyPr>
          <a:lstStyle/>
          <a:p>
            <a:pPr algn="ctr"/>
            <a:r>
              <a:rPr lang="en-US" sz="1600" dirty="0"/>
              <a:t>ensembles</a:t>
            </a:r>
          </a:p>
        </p:txBody>
      </p:sp>
      <p:sp>
        <p:nvSpPr>
          <p:cNvPr id="12" name="TextBox 11">
            <a:extLst>
              <a:ext uri="{FF2B5EF4-FFF2-40B4-BE49-F238E27FC236}">
                <a16:creationId xmlns:a16="http://schemas.microsoft.com/office/drawing/2014/main" id="{7739F3EB-84C2-4648-AA08-94DF193B63F7}"/>
              </a:ext>
            </a:extLst>
          </p:cNvPr>
          <p:cNvSpPr txBox="1"/>
          <p:nvPr/>
        </p:nvSpPr>
        <p:spPr>
          <a:xfrm>
            <a:off x="3691547" y="3930761"/>
            <a:ext cx="1889291" cy="338554"/>
          </a:xfrm>
          <a:prstGeom prst="rect">
            <a:avLst/>
          </a:prstGeom>
          <a:noFill/>
        </p:spPr>
        <p:txBody>
          <a:bodyPr wrap="square" rtlCol="0">
            <a:spAutoFit/>
          </a:bodyPr>
          <a:lstStyle/>
          <a:p>
            <a:pPr algn="ctr"/>
            <a:r>
              <a:rPr lang="en-US" sz="1600" dirty="0"/>
              <a:t>ensembles</a:t>
            </a:r>
          </a:p>
        </p:txBody>
      </p:sp>
      <p:cxnSp>
        <p:nvCxnSpPr>
          <p:cNvPr id="4" name="Straight Arrow Connector 3">
            <a:extLst>
              <a:ext uri="{FF2B5EF4-FFF2-40B4-BE49-F238E27FC236}">
                <a16:creationId xmlns:a16="http://schemas.microsoft.com/office/drawing/2014/main" id="{19B49269-F085-BA43-9C45-717F93F89EA3}"/>
              </a:ext>
            </a:extLst>
          </p:cNvPr>
          <p:cNvCxnSpPr>
            <a:cxnSpLocks/>
            <a:stCxn id="11" idx="0"/>
          </p:cNvCxnSpPr>
          <p:nvPr/>
        </p:nvCxnSpPr>
        <p:spPr>
          <a:xfrm flipH="1" flipV="1">
            <a:off x="7160080" y="3763736"/>
            <a:ext cx="303676" cy="218734"/>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0A5AEE1E-6A31-5146-9EB3-21073F6701A0}"/>
              </a:ext>
            </a:extLst>
          </p:cNvPr>
          <p:cNvCxnSpPr/>
          <p:nvPr/>
        </p:nvCxnSpPr>
        <p:spPr>
          <a:xfrm flipH="1">
            <a:off x="7463755" y="4310617"/>
            <a:ext cx="1" cy="210155"/>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6" name="Slide Number Placeholder 2">
            <a:extLst>
              <a:ext uri="{FF2B5EF4-FFF2-40B4-BE49-F238E27FC236}">
                <a16:creationId xmlns:a16="http://schemas.microsoft.com/office/drawing/2014/main" id="{7F1741EE-E28E-194B-84FE-0A67EC3F6A50}"/>
              </a:ext>
            </a:extLst>
          </p:cNvPr>
          <p:cNvSpPr>
            <a:spLocks noGrp="1"/>
          </p:cNvSpPr>
          <p:nvPr>
            <p:ph type="sldNum" sz="quarter" idx="12"/>
          </p:nvPr>
        </p:nvSpPr>
        <p:spPr>
          <a:xfrm>
            <a:off x="8722044" y="6586742"/>
            <a:ext cx="421955" cy="271258"/>
          </a:xfrm>
        </p:spPr>
        <p:txBody>
          <a:bodyPr wrap="none"/>
          <a:lstStyle/>
          <a:p>
            <a:pPr algn="ctr"/>
            <a:fld id="{283B4FF1-25A9-3741-B230-AA79218BFD91}" type="slidenum">
              <a:rPr lang="en-US" sz="1200" smtClean="0">
                <a:solidFill>
                  <a:schemeClr val="tx1"/>
                </a:solidFill>
              </a:rPr>
              <a:pPr algn="ctr"/>
              <a:t>5</a:t>
            </a:fld>
            <a:endParaRPr lang="en-US" sz="1200" dirty="0">
              <a:solidFill>
                <a:schemeClr val="tx1"/>
              </a:solidFill>
            </a:endParaRPr>
          </a:p>
        </p:txBody>
      </p:sp>
    </p:spTree>
    <p:extLst>
      <p:ext uri="{BB962C8B-B14F-4D97-AF65-F5344CB8AC3E}">
        <p14:creationId xmlns:p14="http://schemas.microsoft.com/office/powerpoint/2010/main" val="3084066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Data Assimilation?</a:t>
            </a:r>
          </a:p>
        </p:txBody>
      </p:sp>
      <p:grpSp>
        <p:nvGrpSpPr>
          <p:cNvPr id="4" name="Group 3"/>
          <p:cNvGrpSpPr/>
          <p:nvPr/>
        </p:nvGrpSpPr>
        <p:grpSpPr>
          <a:xfrm>
            <a:off x="609600" y="1134419"/>
            <a:ext cx="8153400" cy="3811492"/>
            <a:chOff x="609600" y="989108"/>
            <a:chExt cx="8153400" cy="3811492"/>
          </a:xfrm>
        </p:grpSpPr>
        <p:sp>
          <p:nvSpPr>
            <p:cNvPr id="5" name="Rectangle 2"/>
            <p:cNvSpPr txBox="1">
              <a:spLocks noChangeArrowheads="1"/>
            </p:cNvSpPr>
            <p:nvPr/>
          </p:nvSpPr>
          <p:spPr>
            <a:xfrm>
              <a:off x="5105400" y="3810000"/>
              <a:ext cx="3657600" cy="99060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None/>
              </a:pPr>
              <a:r>
                <a:rPr lang="en-US" sz="2200" dirty="0">
                  <a:ea typeface="ＭＳ Ｐゴシック" charset="0"/>
                  <a:cs typeface="ＭＳ Ｐゴシック" charset="0"/>
                </a:rPr>
                <a:t>… to produce an analysis.</a:t>
              </a:r>
            </a:p>
          </p:txBody>
        </p:sp>
        <p:pic>
          <p:nvPicPr>
            <p:cNvPr id="6" name="Picture 4" descr="compu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1524000"/>
              <a:ext cx="2940050" cy="223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5" descr="thermome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828800"/>
              <a:ext cx="550863" cy="157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 Box 9"/>
            <p:cNvSpPr txBox="1">
              <a:spLocks noChangeArrowheads="1"/>
            </p:cNvSpPr>
            <p:nvPr/>
          </p:nvSpPr>
          <p:spPr bwMode="auto">
            <a:xfrm>
              <a:off x="1371600" y="2209800"/>
              <a:ext cx="45085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600"/>
                <a:t>+</a:t>
              </a:r>
              <a:endParaRPr lang="en-US"/>
            </a:p>
          </p:txBody>
        </p:sp>
        <p:pic>
          <p:nvPicPr>
            <p:cNvPr id="9" name="Picture 12" descr="DARTspaghettiSqua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1676400"/>
              <a:ext cx="3276600" cy="2005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Rectangle 6"/>
            <p:cNvSpPr>
              <a:spLocks noChangeArrowheads="1"/>
            </p:cNvSpPr>
            <p:nvPr/>
          </p:nvSpPr>
          <p:spPr bwMode="auto">
            <a:xfrm>
              <a:off x="1333500" y="989108"/>
              <a:ext cx="64770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gn="ctr" eaLnBrk="1" hangingPunct="1">
                <a:spcBef>
                  <a:spcPct val="20000"/>
                </a:spcBef>
              </a:pPr>
              <a:r>
                <a:rPr lang="en-US" sz="2400" dirty="0">
                  <a:cs typeface="Arial"/>
                </a:rPr>
                <a:t>Observations combined with a Model forecast…</a:t>
              </a:r>
            </a:p>
            <a:p>
              <a:pPr marL="342900" indent="-342900" eaLnBrk="1" hangingPunct="1">
                <a:spcBef>
                  <a:spcPct val="20000"/>
                </a:spcBef>
              </a:pPr>
              <a:endParaRPr lang="en-US" dirty="0"/>
            </a:p>
          </p:txBody>
        </p:sp>
        <p:sp>
          <p:nvSpPr>
            <p:cNvPr id="11" name="Text Box 9"/>
            <p:cNvSpPr txBox="1">
              <a:spLocks noChangeArrowheads="1"/>
            </p:cNvSpPr>
            <p:nvPr/>
          </p:nvSpPr>
          <p:spPr bwMode="auto">
            <a:xfrm>
              <a:off x="4724400" y="2209800"/>
              <a:ext cx="454025"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600"/>
                <a:t>=</a:t>
              </a:r>
              <a:endParaRPr lang="en-US"/>
            </a:p>
          </p:txBody>
        </p:sp>
      </p:grpSp>
      <p:sp>
        <p:nvSpPr>
          <p:cNvPr id="12" name="TextBox 2"/>
          <p:cNvSpPr txBox="1">
            <a:spLocks noChangeArrowheads="1"/>
          </p:cNvSpPr>
          <p:nvPr/>
        </p:nvSpPr>
        <p:spPr bwMode="auto">
          <a:xfrm>
            <a:off x="228600" y="4723056"/>
            <a:ext cx="8610600" cy="144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dirty="0">
                <a:latin typeface="+mn-lt"/>
              </a:rPr>
              <a:t>Overview article of the Data Assimilation Research </a:t>
            </a:r>
            <a:r>
              <a:rPr lang="en-US" sz="2000" dirty="0" err="1">
                <a:latin typeface="+mn-lt"/>
              </a:rPr>
              <a:t>Testbed</a:t>
            </a:r>
            <a:r>
              <a:rPr lang="en-US" sz="2000" dirty="0">
                <a:latin typeface="+mn-lt"/>
              </a:rPr>
              <a:t> (DART):</a:t>
            </a:r>
          </a:p>
          <a:p>
            <a:endParaRPr lang="en-US" sz="800" dirty="0">
              <a:latin typeface="+mn-lt"/>
            </a:endParaRPr>
          </a:p>
          <a:p>
            <a:r>
              <a:rPr lang="en-US" sz="2000" dirty="0">
                <a:latin typeface="+mn-lt"/>
              </a:rPr>
              <a:t>Anderson, Jeffrey, T. Hoar, K. Raeder, H. Liu, N. Collins, R. Torn, A. Arellano, 2009: The Data Assimilation Research </a:t>
            </a:r>
            <a:r>
              <a:rPr lang="en-US" sz="2000" dirty="0" err="1">
                <a:latin typeface="+mn-lt"/>
              </a:rPr>
              <a:t>Testbed</a:t>
            </a:r>
            <a:r>
              <a:rPr lang="en-US" sz="2000" dirty="0">
                <a:latin typeface="+mn-lt"/>
              </a:rPr>
              <a:t>: A Community Facility.</a:t>
            </a:r>
          </a:p>
          <a:p>
            <a:r>
              <a:rPr lang="en-US" sz="2000" i="1" dirty="0">
                <a:latin typeface="+mn-lt"/>
              </a:rPr>
              <a:t>Bull. Amer. Meteor. Soc.</a:t>
            </a:r>
            <a:r>
              <a:rPr lang="en-US" sz="2000" dirty="0">
                <a:latin typeface="+mn-lt"/>
              </a:rPr>
              <a:t>, </a:t>
            </a:r>
            <a:r>
              <a:rPr lang="en-US" sz="2000" b="1" dirty="0">
                <a:latin typeface="+mn-lt"/>
              </a:rPr>
              <a:t>90</a:t>
            </a:r>
            <a:r>
              <a:rPr lang="en-US" sz="2000" dirty="0">
                <a:latin typeface="+mn-lt"/>
              </a:rPr>
              <a:t>, 1283–1296. </a:t>
            </a:r>
            <a:r>
              <a:rPr lang="en-US" sz="2000" dirty="0">
                <a:latin typeface="+mn-lt"/>
                <a:hlinkClick r:id="rId6"/>
              </a:rPr>
              <a:t>d</a:t>
            </a:r>
            <a:r>
              <a:rPr lang="fr-FR" sz="2000" dirty="0">
                <a:latin typeface="+mn-lt"/>
                <a:hlinkClick r:id="rId6"/>
              </a:rPr>
              <a:t>oi:10.1175/2009BAMS2618.1</a:t>
            </a:r>
            <a:endParaRPr lang="en-US" sz="2000" dirty="0">
              <a:latin typeface="+mn-lt"/>
            </a:endParaRPr>
          </a:p>
        </p:txBody>
      </p:sp>
      <p:pic>
        <p:nvPicPr>
          <p:cNvPr id="13" name="Picture 12">
            <a:extLst>
              <a:ext uri="{FF2B5EF4-FFF2-40B4-BE49-F238E27FC236}">
                <a16:creationId xmlns:a16="http://schemas.microsoft.com/office/drawing/2014/main" id="{F969D25E-6921-E84F-9678-52EEAC9D9F83}"/>
              </a:ext>
            </a:extLst>
          </p:cNvPr>
          <p:cNvPicPr>
            <a:picLocks noChangeAspect="1"/>
          </p:cNvPicPr>
          <p:nvPr/>
        </p:nvPicPr>
        <p:blipFill>
          <a:blip r:embed="rId7"/>
          <a:stretch>
            <a:fillRect/>
          </a:stretch>
        </p:blipFill>
        <p:spPr>
          <a:xfrm>
            <a:off x="7883369" y="5456345"/>
            <a:ext cx="1162565" cy="1162565"/>
          </a:xfrm>
          <a:prstGeom prst="rect">
            <a:avLst/>
          </a:prstGeom>
        </p:spPr>
      </p:pic>
      <p:sp>
        <p:nvSpPr>
          <p:cNvPr id="15" name="Slide Number Placeholder 2">
            <a:extLst>
              <a:ext uri="{FF2B5EF4-FFF2-40B4-BE49-F238E27FC236}">
                <a16:creationId xmlns:a16="http://schemas.microsoft.com/office/drawing/2014/main" id="{FAAE46EA-D2D4-0D4A-9B94-D28D67CF63BC}"/>
              </a:ext>
            </a:extLst>
          </p:cNvPr>
          <p:cNvSpPr>
            <a:spLocks noGrp="1"/>
          </p:cNvSpPr>
          <p:nvPr>
            <p:ph type="sldNum" sz="quarter" idx="12"/>
          </p:nvPr>
        </p:nvSpPr>
        <p:spPr>
          <a:xfrm>
            <a:off x="8722044" y="6586742"/>
            <a:ext cx="421955" cy="271258"/>
          </a:xfrm>
        </p:spPr>
        <p:txBody>
          <a:bodyPr wrap="none"/>
          <a:lstStyle/>
          <a:p>
            <a:pPr algn="ctr"/>
            <a:fld id="{283B4FF1-25A9-3741-B230-AA79218BFD91}" type="slidenum">
              <a:rPr lang="en-US" sz="1200" smtClean="0">
                <a:solidFill>
                  <a:schemeClr val="tx1"/>
                </a:solidFill>
              </a:rPr>
              <a:pPr algn="ctr"/>
              <a:t>6</a:t>
            </a:fld>
            <a:endParaRPr lang="en-US" sz="1200" dirty="0">
              <a:solidFill>
                <a:schemeClr val="tx1"/>
              </a:solidFill>
            </a:endParaRPr>
          </a:p>
        </p:txBody>
      </p:sp>
    </p:spTree>
    <p:extLst>
      <p:ext uri="{BB962C8B-B14F-4D97-AF65-F5344CB8AC3E}">
        <p14:creationId xmlns:p14="http://schemas.microsoft.com/office/powerpoint/2010/main" val="34975336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95F81-F562-3049-9C9B-4107257DC4E6}"/>
              </a:ext>
            </a:extLst>
          </p:cNvPr>
          <p:cNvSpPr>
            <a:spLocks noGrp="1"/>
          </p:cNvSpPr>
          <p:nvPr>
            <p:ph type="title"/>
          </p:nvPr>
        </p:nvSpPr>
        <p:spPr/>
        <p:txBody>
          <a:bodyPr/>
          <a:lstStyle/>
          <a:p>
            <a:r>
              <a:rPr lang="en-US" dirty="0"/>
              <a:t>Ensemble DA in DART</a:t>
            </a:r>
          </a:p>
        </p:txBody>
      </p:sp>
      <p:pic>
        <p:nvPicPr>
          <p:cNvPr id="21" name="Picture 20">
            <a:extLst>
              <a:ext uri="{FF2B5EF4-FFF2-40B4-BE49-F238E27FC236}">
                <a16:creationId xmlns:a16="http://schemas.microsoft.com/office/drawing/2014/main" id="{99C29C5A-1C7B-674C-9361-DF43EFC20AFE}"/>
              </a:ext>
            </a:extLst>
          </p:cNvPr>
          <p:cNvPicPr>
            <a:picLocks noChangeAspect="1"/>
          </p:cNvPicPr>
          <p:nvPr/>
        </p:nvPicPr>
        <p:blipFill>
          <a:blip r:embed="rId3"/>
          <a:stretch>
            <a:fillRect/>
          </a:stretch>
        </p:blipFill>
        <p:spPr>
          <a:xfrm>
            <a:off x="373800" y="946204"/>
            <a:ext cx="8396400" cy="5441895"/>
          </a:xfrm>
          <a:prstGeom prst="rect">
            <a:avLst/>
          </a:prstGeom>
        </p:spPr>
      </p:pic>
      <p:sp>
        <p:nvSpPr>
          <p:cNvPr id="6" name="Slide Number Placeholder 2">
            <a:extLst>
              <a:ext uri="{FF2B5EF4-FFF2-40B4-BE49-F238E27FC236}">
                <a16:creationId xmlns:a16="http://schemas.microsoft.com/office/drawing/2014/main" id="{25F3F84A-8DE3-134A-8611-690DA54A2941}"/>
              </a:ext>
            </a:extLst>
          </p:cNvPr>
          <p:cNvSpPr>
            <a:spLocks noGrp="1"/>
          </p:cNvSpPr>
          <p:nvPr>
            <p:ph type="sldNum" sz="quarter" idx="12"/>
          </p:nvPr>
        </p:nvSpPr>
        <p:spPr>
          <a:xfrm>
            <a:off x="8722044" y="6586742"/>
            <a:ext cx="421955" cy="271258"/>
          </a:xfrm>
        </p:spPr>
        <p:txBody>
          <a:bodyPr wrap="none"/>
          <a:lstStyle/>
          <a:p>
            <a:pPr algn="ctr"/>
            <a:fld id="{283B4FF1-25A9-3741-B230-AA79218BFD91}" type="slidenum">
              <a:rPr lang="en-US" sz="1200" smtClean="0">
                <a:solidFill>
                  <a:schemeClr val="tx1"/>
                </a:solidFill>
              </a:rPr>
              <a:pPr algn="ctr"/>
              <a:t>7</a:t>
            </a:fld>
            <a:endParaRPr lang="en-US" sz="1200" dirty="0">
              <a:solidFill>
                <a:schemeClr val="tx1"/>
              </a:solidFill>
            </a:endParaRPr>
          </a:p>
        </p:txBody>
      </p:sp>
    </p:spTree>
    <p:extLst>
      <p:ext uri="{BB962C8B-B14F-4D97-AF65-F5344CB8AC3E}">
        <p14:creationId xmlns:p14="http://schemas.microsoft.com/office/powerpoint/2010/main" val="1127642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4E826-1203-DC46-8B7B-55AD1F480854}"/>
              </a:ext>
            </a:extLst>
          </p:cNvPr>
          <p:cNvSpPr>
            <a:spLocks noGrp="1"/>
          </p:cNvSpPr>
          <p:nvPr>
            <p:ph type="title"/>
          </p:nvPr>
        </p:nvSpPr>
        <p:spPr/>
        <p:txBody>
          <a:bodyPr/>
          <a:lstStyle/>
          <a:p>
            <a:r>
              <a:rPr lang="en-US" dirty="0"/>
              <a:t>Hurricane Florence (2018)</a:t>
            </a:r>
          </a:p>
        </p:txBody>
      </p:sp>
      <p:pic>
        <p:nvPicPr>
          <p:cNvPr id="4" name="Picture 3">
            <a:extLst>
              <a:ext uri="{FF2B5EF4-FFF2-40B4-BE49-F238E27FC236}">
                <a16:creationId xmlns:a16="http://schemas.microsoft.com/office/drawing/2014/main" id="{BAA01EE6-9908-AA44-8074-6E56DF0314CC}"/>
              </a:ext>
            </a:extLst>
          </p:cNvPr>
          <p:cNvPicPr>
            <a:picLocks noChangeAspect="1"/>
          </p:cNvPicPr>
          <p:nvPr/>
        </p:nvPicPr>
        <p:blipFill rotWithShape="1">
          <a:blip r:embed="rId3"/>
          <a:srcRect t="1666" b="34537"/>
          <a:stretch/>
        </p:blipFill>
        <p:spPr>
          <a:xfrm>
            <a:off x="3603898" y="2425700"/>
            <a:ext cx="5014783" cy="4140200"/>
          </a:xfrm>
          <a:prstGeom prst="rect">
            <a:avLst/>
          </a:prstGeom>
        </p:spPr>
      </p:pic>
      <p:sp>
        <p:nvSpPr>
          <p:cNvPr id="5" name="TextBox 4">
            <a:extLst>
              <a:ext uri="{FF2B5EF4-FFF2-40B4-BE49-F238E27FC236}">
                <a16:creationId xmlns:a16="http://schemas.microsoft.com/office/drawing/2014/main" id="{22CE04A7-8A97-9744-8F16-0C32CFB0B02A}"/>
              </a:ext>
            </a:extLst>
          </p:cNvPr>
          <p:cNvSpPr txBox="1"/>
          <p:nvPr/>
        </p:nvSpPr>
        <p:spPr>
          <a:xfrm>
            <a:off x="6451600" y="5658884"/>
            <a:ext cx="1653145" cy="461665"/>
          </a:xfrm>
          <a:prstGeom prst="rect">
            <a:avLst/>
          </a:prstGeom>
          <a:noFill/>
        </p:spPr>
        <p:txBody>
          <a:bodyPr wrap="none" rtlCol="0">
            <a:spAutoFit/>
          </a:bodyPr>
          <a:lstStyle/>
          <a:p>
            <a:r>
              <a:rPr lang="en-US" sz="2400" dirty="0"/>
              <a:t>30+” of rain</a:t>
            </a:r>
          </a:p>
        </p:txBody>
      </p:sp>
      <p:grpSp>
        <p:nvGrpSpPr>
          <p:cNvPr id="21" name="Group 20">
            <a:extLst>
              <a:ext uri="{FF2B5EF4-FFF2-40B4-BE49-F238E27FC236}">
                <a16:creationId xmlns:a16="http://schemas.microsoft.com/office/drawing/2014/main" id="{EF682B6B-88B4-414A-A42E-2AA4C7F29AAC}"/>
              </a:ext>
            </a:extLst>
          </p:cNvPr>
          <p:cNvGrpSpPr/>
          <p:nvPr/>
        </p:nvGrpSpPr>
        <p:grpSpPr>
          <a:xfrm>
            <a:off x="69681" y="765470"/>
            <a:ext cx="4999928" cy="2812460"/>
            <a:chOff x="69681" y="765470"/>
            <a:chExt cx="4999928" cy="2812460"/>
          </a:xfrm>
        </p:grpSpPr>
        <p:pic>
          <p:nvPicPr>
            <p:cNvPr id="7" name="Picture 6">
              <a:extLst>
                <a:ext uri="{FF2B5EF4-FFF2-40B4-BE49-F238E27FC236}">
                  <a16:creationId xmlns:a16="http://schemas.microsoft.com/office/drawing/2014/main" id="{A5F7120C-4DBE-D24F-B786-1055803B2FD4}"/>
                </a:ext>
              </a:extLst>
            </p:cNvPr>
            <p:cNvPicPr>
              <a:picLocks noChangeAspect="1"/>
            </p:cNvPicPr>
            <p:nvPr/>
          </p:nvPicPr>
          <p:blipFill>
            <a:blip r:embed="rId4"/>
            <a:stretch>
              <a:fillRect/>
            </a:stretch>
          </p:blipFill>
          <p:spPr>
            <a:xfrm>
              <a:off x="69681" y="765470"/>
              <a:ext cx="4999928" cy="2812460"/>
            </a:xfrm>
            <a:prstGeom prst="rect">
              <a:avLst/>
            </a:prstGeom>
          </p:spPr>
        </p:pic>
        <p:sp>
          <p:nvSpPr>
            <p:cNvPr id="20" name="Arc 19">
              <a:extLst>
                <a:ext uri="{FF2B5EF4-FFF2-40B4-BE49-F238E27FC236}">
                  <a16:creationId xmlns:a16="http://schemas.microsoft.com/office/drawing/2014/main" id="{34B93F44-B1C3-DB47-AF4A-D97DAAE8D971}"/>
                </a:ext>
              </a:extLst>
            </p:cNvPr>
            <p:cNvSpPr/>
            <p:nvPr/>
          </p:nvSpPr>
          <p:spPr>
            <a:xfrm rot="17041766">
              <a:off x="2368106" y="1935110"/>
              <a:ext cx="714888" cy="884600"/>
            </a:xfrm>
            <a:prstGeom prst="arc">
              <a:avLst>
                <a:gd name="adj1" fmla="val 16200000"/>
                <a:gd name="adj2" fmla="val 20788776"/>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22" name="Rectangle 21">
            <a:extLst>
              <a:ext uri="{FF2B5EF4-FFF2-40B4-BE49-F238E27FC236}">
                <a16:creationId xmlns:a16="http://schemas.microsoft.com/office/drawing/2014/main" id="{251B2173-621B-0441-BE43-5A26262E6B02}"/>
              </a:ext>
            </a:extLst>
          </p:cNvPr>
          <p:cNvSpPr/>
          <p:nvPr/>
        </p:nvSpPr>
        <p:spPr>
          <a:xfrm>
            <a:off x="5075788" y="817407"/>
            <a:ext cx="3725898" cy="1323439"/>
          </a:xfrm>
          <a:prstGeom prst="rect">
            <a:avLst/>
          </a:prstGeom>
        </p:spPr>
        <p:txBody>
          <a:bodyPr wrap="square">
            <a:spAutoFit/>
          </a:bodyPr>
          <a:lstStyle/>
          <a:p>
            <a:r>
              <a:rPr lang="en-US" sz="1600" dirty="0">
                <a:solidFill>
                  <a:srgbClr val="333333"/>
                </a:solidFill>
                <a:latin typeface="Helvetica Neue" panose="02000503000000020004" pitchFamily="2" charset="0"/>
              </a:rPr>
              <a:t>Hurricane Florence made landfall near Wrightsville Beach, North Carolina at </a:t>
            </a:r>
            <a:r>
              <a:rPr lang="en-US" sz="1600" b="1" dirty="0">
                <a:solidFill>
                  <a:srgbClr val="333333"/>
                </a:solidFill>
                <a:latin typeface="Helvetica Neue" panose="02000503000000020004" pitchFamily="2" charset="0"/>
              </a:rPr>
              <a:t>7:15 a.m. ET September 14</a:t>
            </a:r>
            <a:r>
              <a:rPr lang="en-US" sz="1600" dirty="0">
                <a:solidFill>
                  <a:srgbClr val="333333"/>
                </a:solidFill>
                <a:latin typeface="Helvetica Neue" panose="02000503000000020004" pitchFamily="2" charset="0"/>
              </a:rPr>
              <a:t>. The GOES East satellite captured this </a:t>
            </a:r>
            <a:r>
              <a:rPr lang="en-US" sz="1600" dirty="0" err="1">
                <a:solidFill>
                  <a:srgbClr val="333333"/>
                </a:solidFill>
                <a:latin typeface="Helvetica Neue" panose="02000503000000020004" pitchFamily="2" charset="0"/>
              </a:rPr>
              <a:t>geocolor</a:t>
            </a:r>
            <a:r>
              <a:rPr lang="en-US" sz="1600" dirty="0">
                <a:solidFill>
                  <a:srgbClr val="333333"/>
                </a:solidFill>
                <a:latin typeface="Helvetica Neue" panose="02000503000000020004" pitchFamily="2" charset="0"/>
              </a:rPr>
              <a:t> image at 7:45 a.m. ET</a:t>
            </a:r>
            <a:endParaRPr lang="en-US" sz="1600" dirty="0"/>
          </a:p>
        </p:txBody>
      </p:sp>
      <p:sp>
        <p:nvSpPr>
          <p:cNvPr id="24" name="TextBox 23">
            <a:extLst>
              <a:ext uri="{FF2B5EF4-FFF2-40B4-BE49-F238E27FC236}">
                <a16:creationId xmlns:a16="http://schemas.microsoft.com/office/drawing/2014/main" id="{8B04B9D5-9079-B440-BA99-3A73B65BB907}"/>
              </a:ext>
            </a:extLst>
          </p:cNvPr>
          <p:cNvSpPr txBox="1"/>
          <p:nvPr/>
        </p:nvSpPr>
        <p:spPr>
          <a:xfrm>
            <a:off x="285161" y="4333251"/>
            <a:ext cx="3385222" cy="923330"/>
          </a:xfrm>
          <a:prstGeom prst="rect">
            <a:avLst/>
          </a:prstGeom>
          <a:solidFill>
            <a:schemeClr val="bg1"/>
          </a:solidFill>
        </p:spPr>
        <p:txBody>
          <a:bodyPr wrap="none" rtlCol="0">
            <a:spAutoFit/>
          </a:bodyPr>
          <a:lstStyle/>
          <a:p>
            <a:r>
              <a:rPr lang="en-US" dirty="0"/>
              <a:t>Winds up to 150 mph (240 km/</a:t>
            </a:r>
            <a:r>
              <a:rPr lang="en-US" dirty="0" err="1"/>
              <a:t>hr</a:t>
            </a:r>
            <a:r>
              <a:rPr lang="en-US" dirty="0"/>
              <a:t>)</a:t>
            </a:r>
          </a:p>
          <a:p>
            <a:r>
              <a:rPr lang="en-US" dirty="0"/>
              <a:t>Damage: $24.23 billion</a:t>
            </a:r>
          </a:p>
          <a:p>
            <a:r>
              <a:rPr lang="en-US" dirty="0"/>
              <a:t>NOAA/NWS/NCEP/WPC</a:t>
            </a:r>
          </a:p>
        </p:txBody>
      </p:sp>
      <p:cxnSp>
        <p:nvCxnSpPr>
          <p:cNvPr id="26" name="Curved Connector 25">
            <a:extLst>
              <a:ext uri="{FF2B5EF4-FFF2-40B4-BE49-F238E27FC236}">
                <a16:creationId xmlns:a16="http://schemas.microsoft.com/office/drawing/2014/main" id="{E79CCC65-DA48-AB4E-B791-556F3E9770F7}"/>
              </a:ext>
            </a:extLst>
          </p:cNvPr>
          <p:cNvCxnSpPr>
            <a:cxnSpLocks/>
            <a:stCxn id="5" idx="0"/>
          </p:cNvCxnSpPr>
          <p:nvPr/>
        </p:nvCxnSpPr>
        <p:spPr>
          <a:xfrm rot="16200000" flipV="1">
            <a:off x="6445270" y="4825981"/>
            <a:ext cx="750334" cy="915472"/>
          </a:xfrm>
          <a:prstGeom prst="curvedConnector2">
            <a:avLst/>
          </a:prstGeom>
          <a:ln w="571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34" name="Arc 33">
            <a:extLst>
              <a:ext uri="{FF2B5EF4-FFF2-40B4-BE49-F238E27FC236}">
                <a16:creationId xmlns:a16="http://schemas.microsoft.com/office/drawing/2014/main" id="{2ABB6668-609E-6646-997E-90192FA5041B}"/>
              </a:ext>
            </a:extLst>
          </p:cNvPr>
          <p:cNvSpPr/>
          <p:nvPr/>
        </p:nvSpPr>
        <p:spPr>
          <a:xfrm>
            <a:off x="-1714500" y="2165940"/>
            <a:ext cx="7984805" cy="5022851"/>
          </a:xfrm>
          <a:prstGeom prst="arc">
            <a:avLst>
              <a:gd name="adj1" fmla="val 16452167"/>
              <a:gd name="adj2" fmla="val 0"/>
            </a:avLst>
          </a:prstGeom>
          <a:ln>
            <a:solidFill>
              <a:schemeClr val="tx1"/>
            </a:solidFill>
            <a:headEnd type="triangle"/>
            <a:tailEnd type="triangl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Slide Number Placeholder 2">
            <a:extLst>
              <a:ext uri="{FF2B5EF4-FFF2-40B4-BE49-F238E27FC236}">
                <a16:creationId xmlns:a16="http://schemas.microsoft.com/office/drawing/2014/main" id="{72E7AE3E-45B3-DF44-842A-52C971E87F65}"/>
              </a:ext>
            </a:extLst>
          </p:cNvPr>
          <p:cNvSpPr>
            <a:spLocks noGrp="1"/>
          </p:cNvSpPr>
          <p:nvPr>
            <p:ph type="sldNum" sz="quarter" idx="12"/>
          </p:nvPr>
        </p:nvSpPr>
        <p:spPr>
          <a:xfrm>
            <a:off x="8722044" y="6586742"/>
            <a:ext cx="421955" cy="271258"/>
          </a:xfrm>
        </p:spPr>
        <p:txBody>
          <a:bodyPr wrap="none"/>
          <a:lstStyle/>
          <a:p>
            <a:pPr algn="ctr"/>
            <a:fld id="{283B4FF1-25A9-3741-B230-AA79218BFD91}" type="slidenum">
              <a:rPr lang="en-US" sz="1200" smtClean="0">
                <a:solidFill>
                  <a:schemeClr val="tx1"/>
                </a:solidFill>
              </a:rPr>
              <a:pPr algn="ctr"/>
              <a:t>8</a:t>
            </a:fld>
            <a:endParaRPr lang="en-US" sz="1200" dirty="0">
              <a:solidFill>
                <a:schemeClr val="tx1"/>
              </a:solidFill>
            </a:endParaRPr>
          </a:p>
        </p:txBody>
      </p:sp>
    </p:spTree>
    <p:extLst>
      <p:ext uri="{BB962C8B-B14F-4D97-AF65-F5344CB8AC3E}">
        <p14:creationId xmlns:p14="http://schemas.microsoft.com/office/powerpoint/2010/main" val="34053662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A581C-16C4-5A44-BE15-853940D89E6D}"/>
              </a:ext>
            </a:extLst>
          </p:cNvPr>
          <p:cNvSpPr>
            <a:spLocks noGrp="1"/>
          </p:cNvSpPr>
          <p:nvPr>
            <p:ph type="title"/>
          </p:nvPr>
        </p:nvSpPr>
        <p:spPr/>
        <p:txBody>
          <a:bodyPr/>
          <a:lstStyle/>
          <a:p>
            <a:r>
              <a:rPr lang="en-US" dirty="0"/>
              <a:t>‘scale’ of Florence Domain</a:t>
            </a:r>
          </a:p>
        </p:txBody>
      </p:sp>
      <p:pic>
        <p:nvPicPr>
          <p:cNvPr id="1027" name="Picture 3" descr="page1image1823776">
            <a:extLst>
              <a:ext uri="{FF2B5EF4-FFF2-40B4-BE49-F238E27FC236}">
                <a16:creationId xmlns:a16="http://schemas.microsoft.com/office/drawing/2014/main" id="{0E50184D-B8A5-6C45-A9D0-3CE5119612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4070" y="1019769"/>
            <a:ext cx="6155859" cy="505976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age1image1826464">
            <a:extLst>
              <a:ext uri="{FF2B5EF4-FFF2-40B4-BE49-F238E27FC236}">
                <a16:creationId xmlns:a16="http://schemas.microsoft.com/office/drawing/2014/main" id="{E7C09B21-DB28-F14C-A011-BE77080829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075" y="-2917825"/>
            <a:ext cx="584200" cy="22860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page2image1637552">
            <a:extLst>
              <a:ext uri="{FF2B5EF4-FFF2-40B4-BE49-F238E27FC236}">
                <a16:creationId xmlns:a16="http://schemas.microsoft.com/office/drawing/2014/main" id="{354DFC0E-5EDE-5E42-9021-2687675E9B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075" y="3543300"/>
            <a:ext cx="3619500" cy="1270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a:extLst>
              <a:ext uri="{FF2B5EF4-FFF2-40B4-BE49-F238E27FC236}">
                <a16:creationId xmlns:a16="http://schemas.microsoft.com/office/drawing/2014/main" id="{8C30695A-230C-E243-8A46-A6E3728B10E7}"/>
              </a:ext>
            </a:extLst>
          </p:cNvPr>
          <p:cNvCxnSpPr>
            <a:cxnSpLocks/>
          </p:cNvCxnSpPr>
          <p:nvPr/>
        </p:nvCxnSpPr>
        <p:spPr>
          <a:xfrm flipH="1">
            <a:off x="3554437" y="2715065"/>
            <a:ext cx="3713871" cy="2330547"/>
          </a:xfrm>
          <a:prstGeom prst="straightConnector1">
            <a:avLst/>
          </a:prstGeom>
          <a:ln w="38100">
            <a:solidFill>
              <a:schemeClr val="tx1"/>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1FBB6CAB-9643-F547-BB66-2C53CBE9F615}"/>
              </a:ext>
            </a:extLst>
          </p:cNvPr>
          <p:cNvSpPr txBox="1"/>
          <p:nvPr/>
        </p:nvSpPr>
        <p:spPr>
          <a:xfrm rot="19681366">
            <a:off x="4692286" y="3470032"/>
            <a:ext cx="1595309" cy="369332"/>
          </a:xfrm>
          <a:prstGeom prst="rect">
            <a:avLst/>
          </a:prstGeom>
          <a:noFill/>
        </p:spPr>
        <p:txBody>
          <a:bodyPr wrap="none" rtlCol="0">
            <a:spAutoFit/>
          </a:bodyPr>
          <a:lstStyle/>
          <a:p>
            <a:r>
              <a:rPr lang="en-US" dirty="0"/>
              <a:t>About 42 miles</a:t>
            </a:r>
          </a:p>
        </p:txBody>
      </p:sp>
      <p:pic>
        <p:nvPicPr>
          <p:cNvPr id="1034" name="Picture 10" descr="page1image1823552">
            <a:extLst>
              <a:ext uri="{FF2B5EF4-FFF2-40B4-BE49-F238E27FC236}">
                <a16:creationId xmlns:a16="http://schemas.microsoft.com/office/drawing/2014/main" id="{4FAFA4D3-C686-C742-AF6A-BF4A8051221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10179" y="5795889"/>
            <a:ext cx="1155700" cy="2159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11">
            <a:extLst>
              <a:ext uri="{FF2B5EF4-FFF2-40B4-BE49-F238E27FC236}">
                <a16:creationId xmlns:a16="http://schemas.microsoft.com/office/drawing/2014/main" id="{5B37522D-D405-D34D-9740-5976F3F70947}"/>
              </a:ext>
            </a:extLst>
          </p:cNvPr>
          <p:cNvSpPr>
            <a:spLocks noChangeArrowheads="1"/>
          </p:cNvSpPr>
          <p:nvPr/>
        </p:nvSpPr>
        <p:spPr bwMode="auto">
          <a:xfrm>
            <a:off x="1627163" y="5429498"/>
            <a:ext cx="5889673" cy="307777"/>
          </a:xfrm>
          <a:prstGeom prst="rect">
            <a:avLst/>
          </a:prstGeom>
          <a:noFill/>
          <a:ln>
            <a:noFill/>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Roboto"/>
              </a:rPr>
              <a:t>Bald Head Island, NC to Cape Lookout, NC 28531 Walk 147 miles, 45 h</a:t>
            </a:r>
            <a:endParaRPr kumimoji="0" lang="en-US" altLang="en-US" sz="1400" b="0" i="0" u="none" strike="noStrike" cap="none" normalizeH="0" baseline="0" dirty="0">
              <a:ln>
                <a:noFill/>
              </a:ln>
              <a:solidFill>
                <a:schemeClr val="tx1"/>
              </a:solidFill>
              <a:effectLst/>
              <a:latin typeface="Arial" panose="020B0604020202020204" pitchFamily="34" charset="0"/>
            </a:endParaRPr>
          </a:p>
        </p:txBody>
      </p:sp>
      <p:pic>
        <p:nvPicPr>
          <p:cNvPr id="7" name="Picture 6">
            <a:extLst>
              <a:ext uri="{FF2B5EF4-FFF2-40B4-BE49-F238E27FC236}">
                <a16:creationId xmlns:a16="http://schemas.microsoft.com/office/drawing/2014/main" id="{E10DA1AB-9F0F-164F-A02B-14EFC655A96C}"/>
              </a:ext>
            </a:extLst>
          </p:cNvPr>
          <p:cNvPicPr>
            <a:picLocks noChangeAspect="1"/>
          </p:cNvPicPr>
          <p:nvPr/>
        </p:nvPicPr>
        <p:blipFill>
          <a:blip r:embed="rId7"/>
          <a:stretch>
            <a:fillRect/>
          </a:stretch>
        </p:blipFill>
        <p:spPr>
          <a:xfrm>
            <a:off x="6085030" y="4187714"/>
            <a:ext cx="916059" cy="854794"/>
          </a:xfrm>
          <a:prstGeom prst="rect">
            <a:avLst/>
          </a:prstGeom>
        </p:spPr>
      </p:pic>
      <p:sp>
        <p:nvSpPr>
          <p:cNvPr id="12" name="Slide Number Placeholder 2">
            <a:extLst>
              <a:ext uri="{FF2B5EF4-FFF2-40B4-BE49-F238E27FC236}">
                <a16:creationId xmlns:a16="http://schemas.microsoft.com/office/drawing/2014/main" id="{3EDA1123-CBCC-6946-AB26-7E38CF5DADAD}"/>
              </a:ext>
            </a:extLst>
          </p:cNvPr>
          <p:cNvSpPr>
            <a:spLocks noGrp="1"/>
          </p:cNvSpPr>
          <p:nvPr>
            <p:ph type="sldNum" sz="quarter" idx="12"/>
          </p:nvPr>
        </p:nvSpPr>
        <p:spPr>
          <a:xfrm>
            <a:off x="8722044" y="6586742"/>
            <a:ext cx="421955" cy="271258"/>
          </a:xfrm>
        </p:spPr>
        <p:txBody>
          <a:bodyPr wrap="none"/>
          <a:lstStyle/>
          <a:p>
            <a:pPr algn="ctr"/>
            <a:fld id="{283B4FF1-25A9-3741-B230-AA79218BFD91}" type="slidenum">
              <a:rPr lang="en-US" sz="1200" smtClean="0">
                <a:solidFill>
                  <a:schemeClr val="tx1"/>
                </a:solidFill>
              </a:rPr>
              <a:pPr algn="ctr"/>
              <a:t>9</a:t>
            </a:fld>
            <a:endParaRPr lang="en-US" sz="1200" dirty="0">
              <a:solidFill>
                <a:schemeClr val="tx1"/>
              </a:solidFill>
            </a:endParaRPr>
          </a:p>
        </p:txBody>
      </p:sp>
    </p:spTree>
    <p:extLst>
      <p:ext uri="{BB962C8B-B14F-4D97-AF65-F5344CB8AC3E}">
        <p14:creationId xmlns:p14="http://schemas.microsoft.com/office/powerpoint/2010/main" val="3760804537"/>
      </p:ext>
    </p:extLst>
  </p:cSld>
  <p:clrMapOvr>
    <a:masterClrMapping/>
  </p:clrMapOvr>
</p:sld>
</file>

<file path=ppt/theme/theme1.xml><?xml version="1.0" encoding="utf-8"?>
<a:theme xmlns:a="http://schemas.openxmlformats.org/drawingml/2006/main" name="DART_Tutori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14507</TotalTime>
  <Words>2527</Words>
  <Application>Microsoft Macintosh PowerPoint</Application>
  <PresentationFormat>On-screen Show (4:3)</PresentationFormat>
  <Paragraphs>282</Paragraphs>
  <Slides>24</Slides>
  <Notes>21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Arial</vt:lpstr>
      <vt:lpstr>Calibri</vt:lpstr>
      <vt:lpstr>Chalkboard</vt:lpstr>
      <vt:lpstr>Helvetica</vt:lpstr>
      <vt:lpstr>Helvetica Neue</vt:lpstr>
      <vt:lpstr>Roboto</vt:lpstr>
      <vt:lpstr>DART_Tutorial</vt:lpstr>
      <vt:lpstr>Hydro-DART: Ensemble Streamflow Assimilation with WRF-Hydro and the Data Assimilation Research Testbed</vt:lpstr>
      <vt:lpstr>Technical Details: gharamti@ucar.edu</vt:lpstr>
      <vt:lpstr>Outline</vt:lpstr>
      <vt:lpstr>Weather Research &amp; Forecasting Hydrologic Model</vt:lpstr>
      <vt:lpstr>WRF-Hydro &amp; DART  ….  HydroDART </vt:lpstr>
      <vt:lpstr>What is Data Assimilation?</vt:lpstr>
      <vt:lpstr>Ensemble DA in DART</vt:lpstr>
      <vt:lpstr>Hurricane Florence (2018)</vt:lpstr>
      <vt:lpstr>‘scale’ of Florence Domain</vt:lpstr>
      <vt:lpstr>Control: No Assimilation</vt:lpstr>
      <vt:lpstr>Data Assimilation Impact</vt:lpstr>
      <vt:lpstr>Upstream Gauge</vt:lpstr>
      <vt:lpstr>Downstream Gauge</vt:lpstr>
      <vt:lpstr>Improvements: control-&gt;prior-&gt;posterior</vt:lpstr>
      <vt:lpstr>Significant Technical Enhancements</vt:lpstr>
      <vt:lpstr>Adaptive Inflation</vt:lpstr>
      <vt:lpstr>Florence Domain: localization</vt:lpstr>
      <vt:lpstr>Gaussian Anamorphosis Capability</vt:lpstr>
      <vt:lpstr>Conclusion</vt:lpstr>
      <vt:lpstr>For more information:</vt:lpstr>
      <vt:lpstr>PowerPoint Presentation</vt:lpstr>
      <vt:lpstr>Topography of North Carolina</vt:lpstr>
      <vt:lpstr>Dorian (aside)</vt:lpstr>
      <vt:lpstr>Gaussian -&gt; NonGaussian positive </vt:lpstr>
    </vt:vector>
  </TitlesOfParts>
  <Company>ncar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Jeff Anderson</dc:creator>
  <cp:lastModifiedBy>Tim Hoar</cp:lastModifiedBy>
  <cp:revision>642</cp:revision>
  <cp:lastPrinted>2018-12-06T21:56:10Z</cp:lastPrinted>
  <dcterms:created xsi:type="dcterms:W3CDTF">2011-12-02T17:56:14Z</dcterms:created>
  <dcterms:modified xsi:type="dcterms:W3CDTF">2020-01-10T00:16:28Z</dcterms:modified>
</cp:coreProperties>
</file>