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35" r:id="rId2"/>
    <p:sldMasterId id="2147483941" r:id="rId3"/>
    <p:sldMasterId id="2147483945" r:id="rId4"/>
  </p:sldMasterIdLst>
  <p:notesMasterIdLst>
    <p:notesMasterId r:id="rId50"/>
  </p:notesMasterIdLst>
  <p:handoutMasterIdLst>
    <p:handoutMasterId r:id="rId51"/>
  </p:handoutMasterIdLst>
  <p:sldIdLst>
    <p:sldId id="411" r:id="rId5"/>
    <p:sldId id="303" r:id="rId6"/>
    <p:sldId id="867" r:id="rId7"/>
    <p:sldId id="866" r:id="rId8"/>
    <p:sldId id="262" r:id="rId9"/>
    <p:sldId id="263" r:id="rId10"/>
    <p:sldId id="264" r:id="rId11"/>
    <p:sldId id="265" r:id="rId12"/>
    <p:sldId id="852" r:id="rId13"/>
    <p:sldId id="854" r:id="rId14"/>
    <p:sldId id="857" r:id="rId15"/>
    <p:sldId id="871" r:id="rId16"/>
    <p:sldId id="869" r:id="rId17"/>
    <p:sldId id="868" r:id="rId18"/>
    <p:sldId id="859" r:id="rId19"/>
    <p:sldId id="860" r:id="rId20"/>
    <p:sldId id="861" r:id="rId21"/>
    <p:sldId id="862" r:id="rId22"/>
    <p:sldId id="863" r:id="rId23"/>
    <p:sldId id="764" r:id="rId24"/>
    <p:sldId id="865" r:id="rId25"/>
    <p:sldId id="463" r:id="rId26"/>
    <p:sldId id="464" r:id="rId27"/>
    <p:sldId id="465" r:id="rId28"/>
    <p:sldId id="466" r:id="rId29"/>
    <p:sldId id="467" r:id="rId30"/>
    <p:sldId id="468" r:id="rId31"/>
    <p:sldId id="788" r:id="rId32"/>
    <p:sldId id="790" r:id="rId33"/>
    <p:sldId id="791" r:id="rId34"/>
    <p:sldId id="792" r:id="rId35"/>
    <p:sldId id="759" r:id="rId36"/>
    <p:sldId id="829" r:id="rId37"/>
    <p:sldId id="835" r:id="rId38"/>
    <p:sldId id="838" r:id="rId39"/>
    <p:sldId id="873" r:id="rId40"/>
    <p:sldId id="830" r:id="rId41"/>
    <p:sldId id="836" r:id="rId42"/>
    <p:sldId id="837" r:id="rId43"/>
    <p:sldId id="832" r:id="rId44"/>
    <p:sldId id="872" r:id="rId45"/>
    <p:sldId id="833" r:id="rId46"/>
    <p:sldId id="834" r:id="rId47"/>
    <p:sldId id="839" r:id="rId48"/>
    <p:sldId id="684"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2CFF"/>
    <a:srgbClr val="00B400"/>
    <a:srgbClr val="73FF1D"/>
    <a:srgbClr val="FF22FF"/>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8" autoAdjust="0"/>
    <p:restoredTop sz="86458" autoAdjust="0"/>
  </p:normalViewPr>
  <p:slideViewPr>
    <p:cSldViewPr>
      <p:cViewPr varScale="1">
        <p:scale>
          <a:sx n="146" d="100"/>
          <a:sy n="146" d="100"/>
        </p:scale>
        <p:origin x="2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28"/>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6826539-A7D1-5342-BF55-B80EAFB479F5}"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914400" y="4326125"/>
            <a:ext cx="5029200" cy="273546"/>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10</a:t>
            </a:fld>
            <a:endParaRPr lang="en-US"/>
          </a:p>
        </p:txBody>
      </p:sp>
    </p:spTree>
    <p:extLst>
      <p:ext uri="{BB962C8B-B14F-4D97-AF65-F5344CB8AC3E}">
        <p14:creationId xmlns:p14="http://schemas.microsoft.com/office/powerpoint/2010/main" val="87879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11</a:t>
            </a:fld>
            <a:endParaRPr lang="en-US"/>
          </a:p>
        </p:txBody>
      </p:sp>
    </p:spTree>
    <p:extLst>
      <p:ext uri="{BB962C8B-B14F-4D97-AF65-F5344CB8AC3E}">
        <p14:creationId xmlns:p14="http://schemas.microsoft.com/office/powerpoint/2010/main" val="320894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12</a:t>
            </a:fld>
            <a:endParaRPr lang="en-US"/>
          </a:p>
        </p:txBody>
      </p:sp>
    </p:spTree>
    <p:extLst>
      <p:ext uri="{BB962C8B-B14F-4D97-AF65-F5344CB8AC3E}">
        <p14:creationId xmlns:p14="http://schemas.microsoft.com/office/powerpoint/2010/main" val="125989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13</a:t>
            </a:fld>
            <a:endParaRPr lang="en-US"/>
          </a:p>
        </p:txBody>
      </p:sp>
    </p:spTree>
    <p:extLst>
      <p:ext uri="{BB962C8B-B14F-4D97-AF65-F5344CB8AC3E}">
        <p14:creationId xmlns:p14="http://schemas.microsoft.com/office/powerpoint/2010/main" val="388065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14</a:t>
            </a:fld>
            <a:endParaRPr lang="en-US"/>
          </a:p>
        </p:txBody>
      </p:sp>
    </p:spTree>
    <p:extLst>
      <p:ext uri="{BB962C8B-B14F-4D97-AF65-F5344CB8AC3E}">
        <p14:creationId xmlns:p14="http://schemas.microsoft.com/office/powerpoint/2010/main" val="222987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15</a:t>
            </a:fld>
            <a:endParaRPr lang="en-US"/>
          </a:p>
        </p:txBody>
      </p:sp>
    </p:spTree>
    <p:extLst>
      <p:ext uri="{BB962C8B-B14F-4D97-AF65-F5344CB8AC3E}">
        <p14:creationId xmlns:p14="http://schemas.microsoft.com/office/powerpoint/2010/main" val="335093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16</a:t>
            </a:fld>
            <a:endParaRPr lang="en-US"/>
          </a:p>
        </p:txBody>
      </p:sp>
    </p:spTree>
    <p:extLst>
      <p:ext uri="{BB962C8B-B14F-4D97-AF65-F5344CB8AC3E}">
        <p14:creationId xmlns:p14="http://schemas.microsoft.com/office/powerpoint/2010/main" val="134144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17</a:t>
            </a:fld>
            <a:endParaRPr lang="en-US"/>
          </a:p>
        </p:txBody>
      </p:sp>
    </p:spTree>
    <p:extLst>
      <p:ext uri="{BB962C8B-B14F-4D97-AF65-F5344CB8AC3E}">
        <p14:creationId xmlns:p14="http://schemas.microsoft.com/office/powerpoint/2010/main" val="420136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18</a:t>
            </a:fld>
            <a:endParaRPr lang="en-US"/>
          </a:p>
        </p:txBody>
      </p:sp>
    </p:spTree>
    <p:extLst>
      <p:ext uri="{BB962C8B-B14F-4D97-AF65-F5344CB8AC3E}">
        <p14:creationId xmlns:p14="http://schemas.microsoft.com/office/powerpoint/2010/main" val="394164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19</a:t>
            </a:fld>
            <a:endParaRPr lang="en-US"/>
          </a:p>
        </p:txBody>
      </p:sp>
    </p:spTree>
    <p:extLst>
      <p:ext uri="{BB962C8B-B14F-4D97-AF65-F5344CB8AC3E}">
        <p14:creationId xmlns:p14="http://schemas.microsoft.com/office/powerpoint/2010/main" val="197187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s01f01.eps</a:t>
            </a:r>
          </a:p>
        </p:txBody>
      </p:sp>
      <p:sp>
        <p:nvSpPr>
          <p:cNvPr id="4" name="Slide Number Placeholder 3"/>
          <p:cNvSpPr>
            <a:spLocks noGrp="1"/>
          </p:cNvSpPr>
          <p:nvPr>
            <p:ph type="sldNum" sz="quarter" idx="10"/>
          </p:nvPr>
        </p:nvSpPr>
        <p:spPr/>
        <p:txBody>
          <a:bodyPr/>
          <a:lstStyle/>
          <a:p>
            <a:fld id="{A03DAA16-6D1C-3F42-9585-06915C45B65E}" type="slidenum">
              <a:rPr lang="en-US" smtClean="0"/>
              <a:t>2</a:t>
            </a:fld>
            <a:endParaRPr lang="en-US"/>
          </a:p>
        </p:txBody>
      </p:sp>
    </p:spTree>
    <p:extLst>
      <p:ext uri="{BB962C8B-B14F-4D97-AF65-F5344CB8AC3E}">
        <p14:creationId xmlns:p14="http://schemas.microsoft.com/office/powerpoint/2010/main" val="295129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98740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062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19950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427780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35</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850013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36</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69941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1001801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38</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060795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39</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001632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40</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46922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s01f01.eps</a:t>
            </a:r>
          </a:p>
        </p:txBody>
      </p:sp>
      <p:sp>
        <p:nvSpPr>
          <p:cNvPr id="4" name="Slide Number Placeholder 3"/>
          <p:cNvSpPr>
            <a:spLocks noGrp="1"/>
          </p:cNvSpPr>
          <p:nvPr>
            <p:ph type="sldNum" sz="quarter" idx="10"/>
          </p:nvPr>
        </p:nvSpPr>
        <p:spPr/>
        <p:txBody>
          <a:bodyPr/>
          <a:lstStyle/>
          <a:p>
            <a:fld id="{A03DAA16-6D1C-3F42-9585-06915C45B65E}" type="slidenum">
              <a:rPr lang="en-US" smtClean="0"/>
              <a:t>3</a:t>
            </a:fld>
            <a:endParaRPr lang="en-US"/>
          </a:p>
        </p:txBody>
      </p:sp>
    </p:spTree>
    <p:extLst>
      <p:ext uri="{BB962C8B-B14F-4D97-AF65-F5344CB8AC3E}">
        <p14:creationId xmlns:p14="http://schemas.microsoft.com/office/powerpoint/2010/main" val="2733387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41</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774334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42</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34422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43</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626307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186094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B0FE2-7B5A-884A-8D74-6477543280BC}" type="slidenum">
              <a:rPr lang="en-US" smtClean="0"/>
              <a:pPr>
                <a:defRPr/>
              </a:pPr>
              <a:t>45</a:t>
            </a:fld>
            <a:endParaRPr lang="en-US"/>
          </a:p>
        </p:txBody>
      </p:sp>
    </p:spTree>
    <p:extLst>
      <p:ext uri="{BB962C8B-B14F-4D97-AF65-F5344CB8AC3E}">
        <p14:creationId xmlns:p14="http://schemas.microsoft.com/office/powerpoint/2010/main" val="373150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s01f01.eps</a:t>
            </a:r>
          </a:p>
        </p:txBody>
      </p:sp>
      <p:sp>
        <p:nvSpPr>
          <p:cNvPr id="4" name="Slide Number Placeholder 3"/>
          <p:cNvSpPr>
            <a:spLocks noGrp="1"/>
          </p:cNvSpPr>
          <p:nvPr>
            <p:ph type="sldNum" sz="quarter" idx="10"/>
          </p:nvPr>
        </p:nvSpPr>
        <p:spPr/>
        <p:txBody>
          <a:bodyPr/>
          <a:lstStyle/>
          <a:p>
            <a:fld id="{A03DAA16-6D1C-3F42-9585-06915C45B65E}" type="slidenum">
              <a:rPr lang="en-US" smtClean="0"/>
              <a:t>4</a:t>
            </a:fld>
            <a:endParaRPr lang="en-US"/>
          </a:p>
        </p:txBody>
      </p:sp>
    </p:spTree>
    <p:extLst>
      <p:ext uri="{BB962C8B-B14F-4D97-AF65-F5344CB8AC3E}">
        <p14:creationId xmlns:p14="http://schemas.microsoft.com/office/powerpoint/2010/main" val="329801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5</a:t>
            </a:fld>
            <a:endParaRPr lang="en-US"/>
          </a:p>
        </p:txBody>
      </p:sp>
    </p:spTree>
    <p:extLst>
      <p:ext uri="{BB962C8B-B14F-4D97-AF65-F5344CB8AC3E}">
        <p14:creationId xmlns:p14="http://schemas.microsoft.com/office/powerpoint/2010/main" val="138622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6</a:t>
            </a:fld>
            <a:endParaRPr lang="en-US"/>
          </a:p>
        </p:txBody>
      </p:sp>
    </p:spTree>
    <p:extLst>
      <p:ext uri="{BB962C8B-B14F-4D97-AF65-F5344CB8AC3E}">
        <p14:creationId xmlns:p14="http://schemas.microsoft.com/office/powerpoint/2010/main" val="319768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7</a:t>
            </a:fld>
            <a:endParaRPr lang="en-US"/>
          </a:p>
        </p:txBody>
      </p:sp>
    </p:spTree>
    <p:extLst>
      <p:ext uri="{BB962C8B-B14F-4D97-AF65-F5344CB8AC3E}">
        <p14:creationId xmlns:p14="http://schemas.microsoft.com/office/powerpoint/2010/main" val="158562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8</a:t>
            </a:fld>
            <a:endParaRPr lang="en-US"/>
          </a:p>
        </p:txBody>
      </p:sp>
    </p:spTree>
    <p:extLst>
      <p:ext uri="{BB962C8B-B14F-4D97-AF65-F5344CB8AC3E}">
        <p14:creationId xmlns:p14="http://schemas.microsoft.com/office/powerpoint/2010/main" val="40758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9</a:t>
            </a:fld>
            <a:endParaRPr lang="en-US"/>
          </a:p>
        </p:txBody>
      </p:sp>
    </p:spTree>
    <p:extLst>
      <p:ext uri="{BB962C8B-B14F-4D97-AF65-F5344CB8AC3E}">
        <p14:creationId xmlns:p14="http://schemas.microsoft.com/office/powerpoint/2010/main" val="87551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Jeff Anderson, AGU, 2019</a:t>
            </a:r>
            <a:endParaRPr lang="en-US" dirty="0">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41744" y="6492875"/>
            <a:ext cx="2202255" cy="365125"/>
          </a:xfrm>
          <a:prstGeom prst="rect">
            <a:avLst/>
          </a:prstGeom>
        </p:spPr>
        <p:txBody>
          <a:bodyPr/>
          <a:lstStyle>
            <a:lvl1pPr>
              <a:defRPr>
                <a:solidFill>
                  <a:schemeClr val="bg1">
                    <a:lumMod val="50000"/>
                  </a:schemeClr>
                </a:solidFill>
              </a:defRPr>
            </a:lvl1pPr>
          </a:lstStyle>
          <a:p>
            <a:pPr algn="r"/>
            <a:r>
              <a:rPr lang="en-US" sz="1200" dirty="0"/>
              <a:t>DART_LAB</a:t>
            </a:r>
            <a:r>
              <a:rPr lang="en-US" dirty="0"/>
              <a:t> </a:t>
            </a:r>
            <a:r>
              <a:rPr lang="en-US" sz="1200" dirty="0"/>
              <a:t>Section 4: </a:t>
            </a:r>
            <a:fld id="{283B4FF1-25A9-3741-B230-AA79218BFD91}" type="slidenum">
              <a:rPr lang="en-US" sz="1200" smtClean="0"/>
              <a:pPr algn="r"/>
              <a:t>‹#›</a:t>
            </a:fld>
            <a:r>
              <a:rPr lang="en-US" sz="1200" dirty="0"/>
              <a:t> of 22</a:t>
            </a:r>
          </a:p>
        </p:txBody>
      </p:sp>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98483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Jeff Anderson, AGU, 2019</a:t>
            </a:r>
            <a:endParaRPr lang="en-US" dirty="0"/>
          </a:p>
        </p:txBody>
      </p:sp>
    </p:spTree>
    <p:extLst>
      <p:ext uri="{BB962C8B-B14F-4D97-AF65-F5344CB8AC3E}">
        <p14:creationId xmlns:p14="http://schemas.microsoft.com/office/powerpoint/2010/main" val="32738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010400" y="6492875"/>
            <a:ext cx="2133600" cy="365125"/>
          </a:xfrm>
          <a:prstGeom prst="rect">
            <a:avLst/>
          </a:prstGeom>
        </p:spPr>
        <p:txBody>
          <a:bodyPr/>
          <a:lstStyle>
            <a:lvl1pPr>
              <a:defRPr>
                <a:solidFill>
                  <a:schemeClr val="bg1">
                    <a:lumMod val="50000"/>
                  </a:schemeClr>
                </a:solidFill>
              </a:defRPr>
            </a:lvl1pPr>
          </a:lstStyle>
          <a:p>
            <a:pPr algn="r"/>
            <a:r>
              <a:rPr lang="en-US" dirty="0"/>
              <a:t> </a:t>
            </a:r>
            <a:r>
              <a:rPr lang="en-US" sz="1200" dirty="0"/>
              <a:t>Section 1: </a:t>
            </a:r>
            <a:fld id="{283B4FF1-25A9-3741-B230-AA79218BFD91}" type="slidenum">
              <a:rPr lang="en-US" sz="1200" smtClean="0"/>
              <a:pPr algn="r"/>
              <a:t>‹#›</a:t>
            </a:fld>
            <a:r>
              <a:rPr lang="en-US" sz="1200" dirty="0"/>
              <a:t> of 40</a:t>
            </a:r>
          </a:p>
        </p:txBody>
      </p:sp>
      <p:sp>
        <p:nvSpPr>
          <p:cNvPr id="7" name="Title 1"/>
          <p:cNvSpPr>
            <a:spLocks noGrp="1"/>
          </p:cNvSpPr>
          <p:nvPr>
            <p:ph type="title"/>
          </p:nvPr>
        </p:nvSpPr>
        <p:spPr>
          <a:xfrm>
            <a:off x="0" y="0"/>
            <a:ext cx="9144000" cy="638425"/>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420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83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8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The 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 ©UCAR 2014</a:t>
            </a: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pic>
        <p:nvPicPr>
          <p:cNvPr id="3" name="Picture 2" descr="DARTYellow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33" y="6339163"/>
            <a:ext cx="1528463" cy="451591"/>
          </a:xfrm>
          <a:prstGeom prst="rect">
            <a:avLst/>
          </a:prstGeom>
        </p:spPr>
      </p:pic>
      <p:sp>
        <p:nvSpPr>
          <p:cNvPr id="4" name="Slide Number Placeholder 3"/>
          <p:cNvSpPr>
            <a:spLocks noGrp="1"/>
          </p:cNvSpPr>
          <p:nvPr>
            <p:ph type="sldNum" sz="quarter" idx="12"/>
          </p:nvPr>
        </p:nvSpPr>
        <p:spPr>
          <a:xfrm>
            <a:off x="8246578" y="6492875"/>
            <a:ext cx="897421" cy="365125"/>
          </a:xfrm>
          <a:prstGeom prst="rect">
            <a:avLst/>
          </a:prstGeom>
        </p:spPr>
        <p:txBody>
          <a:bodyPr/>
          <a:lstStyle>
            <a:lvl1pPr>
              <a:defRPr>
                <a:solidFill>
                  <a:schemeClr val="bg1">
                    <a:lumMod val="50000"/>
                  </a:schemeClr>
                </a:solidFill>
              </a:defRPr>
            </a:lvl1pPr>
          </a:lstStyle>
          <a:p>
            <a:pPr algn="r" defTabSz="457200" eaLnBrk="1" fontAlgn="auto" hangingPunct="1">
              <a:spcBef>
                <a:spcPts val="0"/>
              </a:spcBef>
              <a:spcAft>
                <a:spcPts val="0"/>
              </a:spcAft>
            </a:pPr>
            <a:fld id="{283B4FF1-25A9-3741-B230-AA79218BFD91}" type="slidenum">
              <a:rPr lang="en-US" sz="1200" smtClean="0">
                <a:solidFill>
                  <a:prstClr val="white">
                    <a:lumMod val="50000"/>
                  </a:prstClr>
                </a:solidFill>
                <a:latin typeface="Calibri"/>
                <a:ea typeface="+mn-ea"/>
                <a:cs typeface="+mn-cs"/>
              </a:rPr>
              <a:pPr algn="r" defTabSz="457200" eaLnBrk="1" fontAlgn="auto" hangingPunct="1">
                <a:spcBef>
                  <a:spcPts val="0"/>
                </a:spcBef>
                <a:spcAft>
                  <a:spcPts val="0"/>
                </a:spcAft>
              </a:pPr>
              <a:t>‹#›</a:t>
            </a:fld>
            <a:r>
              <a:rPr lang="en-US" sz="1200" dirty="0">
                <a:solidFill>
                  <a:prstClr val="white">
                    <a:lumMod val="50000"/>
                  </a:prstClr>
                </a:solidFill>
                <a:latin typeface="Calibri"/>
                <a:ea typeface="+mn-ea"/>
                <a:cs typeface="+mn-cs"/>
              </a:rPr>
              <a:t> of 45</a:t>
            </a:r>
          </a:p>
        </p:txBody>
      </p:sp>
    </p:spTree>
    <p:extLst>
      <p:ext uri="{BB962C8B-B14F-4D97-AF65-F5344CB8AC3E}">
        <p14:creationId xmlns:p14="http://schemas.microsoft.com/office/powerpoint/2010/main" val="39266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84067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r>
              <a:rPr lang="en-US" sz="1000" dirty="0"/>
              <a:t>The 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r>
              <a:rPr lang="en-US" sz="1000" dirty="0"/>
              <a:t> ©UCAR 2014</a:t>
            </a: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427663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1" name="Picture 7" descr="nsf1"/>
          <p:cNvPicPr>
            <a:picLocks noChangeAspect="1" noChangeArrowheads="1"/>
          </p:cNvPicPr>
          <p:nvPr/>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032" name="Picture 8" descr="ncar-logo-med"/>
          <p:cNvPicPr>
            <a:picLocks noChangeAspect="1" noChangeArrowheads="1"/>
          </p:cNvPicPr>
          <p:nvPr/>
        </p:nvPicPr>
        <p:blipFill>
          <a:blip r:embed="rId6"/>
          <a:srcRect/>
          <a:stretch>
            <a:fillRect/>
          </a:stretch>
        </p:blipFill>
        <p:spPr bwMode="auto">
          <a:xfrm>
            <a:off x="685800" y="6324600"/>
            <a:ext cx="1231900" cy="347663"/>
          </a:xfrm>
          <a:prstGeom prst="rect">
            <a:avLst/>
          </a:prstGeom>
          <a:noFill/>
          <a:ln w="9525">
            <a:noFill/>
            <a:miter lim="800000"/>
            <a:headEnd/>
            <a:tailEnd/>
          </a:ln>
        </p:spPr>
      </p:pic>
      <p:pic>
        <p:nvPicPr>
          <p:cNvPr id="1033" name="Picture 9" descr="Dartboard7"/>
          <p:cNvPicPr>
            <a:picLocks noChangeAspect="1" noChangeArrowheads="1"/>
          </p:cNvPicPr>
          <p:nvPr/>
        </p:nvPicPr>
        <p:blipFill>
          <a:blip r:embed="rId7"/>
          <a:srcRect/>
          <a:stretch>
            <a:fillRect/>
          </a:stretch>
        </p:blipFill>
        <p:spPr bwMode="auto">
          <a:xfrm>
            <a:off x="6629400" y="6248400"/>
            <a:ext cx="1752600" cy="519113"/>
          </a:xfrm>
          <a:prstGeom prst="rect">
            <a:avLst/>
          </a:prstGeom>
          <a:noFill/>
          <a:ln w="9525">
            <a:noFill/>
            <a:miter lim="800000"/>
            <a:headEnd/>
            <a:tailEnd/>
          </a:ln>
        </p:spPr>
      </p:pic>
      <p:sp>
        <p:nvSpPr>
          <p:cNvPr id="1034" name="Rectangle 10"/>
          <p:cNvSpPr>
            <a:spLocks noChangeArrowheads="1"/>
          </p:cNvSpPr>
          <p:nvPr/>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1"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2"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Jeff Anderson, AGU, 2019</a:t>
            </a:r>
            <a:endParaRPr lang="en-US" dirty="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930" r:id="rId1"/>
    <p:sldLayoutId id="2147483939" r:id="rId2"/>
    <p:sldLayoutId id="2147483948" r:id="rId3"/>
  </p:sldLayoutIdLs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Dartboard7"/>
          <p:cNvPicPr>
            <a:picLocks noChangeAspect="1" noChangeArrowheads="1"/>
          </p:cNvPicPr>
          <p:nvPr userDrawn="1"/>
        </p:nvPicPr>
        <p:blipFill>
          <a:blip r:embed="rId4"/>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4"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Jeff Anderson, AGU, 2019</a:t>
            </a:r>
            <a:endParaRPr lang="en-US" dirty="0">
              <a:latin typeface="Calibri"/>
              <a:ea typeface="+mn-ea"/>
              <a:cs typeface="+mn-cs"/>
            </a:endParaRPr>
          </a:p>
        </p:txBody>
      </p:sp>
    </p:spTree>
    <p:extLst>
      <p:ext uri="{BB962C8B-B14F-4D97-AF65-F5344CB8AC3E}">
        <p14:creationId xmlns:p14="http://schemas.microsoft.com/office/powerpoint/2010/main" val="1683395917"/>
      </p:ext>
    </p:extLst>
  </p:cSld>
  <p:clrMap bg1="lt1" tx1="dk1" bg2="lt2" tx2="dk2" accent1="accent1" accent2="accent2" accent3="accent3" accent4="accent4" accent5="accent5" accent6="accent6" hlink="hlink" folHlink="folHlink"/>
  <p:sldLayoutIdLst>
    <p:sldLayoutId id="2147483936" r:id="rId1"/>
    <p:sldLayoutId id="2147483940"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4539125"/>
      </p:ext>
    </p:extLst>
  </p:cSld>
  <p:clrMap bg1="lt1" tx1="dk1" bg2="lt2" tx2="dk2" accent1="accent1" accent2="accent2" accent3="accent3" accent4="accent4" accent5="accent5" accent6="accent6" hlink="hlink" folHlink="folHlink"/>
  <p:sldLayoutIdLst>
    <p:sldLayoutId id="2147483946" r:id="rId1"/>
    <p:sldLayoutId id="2147483947" r:id="rId2"/>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8" descr="DARTspaghettiSquare"/>
          <p:cNvPicPr>
            <a:picLocks noChangeAspect="1" noChangeArrowheads="1"/>
          </p:cNvPicPr>
          <p:nvPr/>
        </p:nvPicPr>
        <p:blipFill>
          <a:blip r:embed="rId3"/>
          <a:srcRect/>
          <a:stretch>
            <a:fillRect/>
          </a:stretch>
        </p:blipFill>
        <p:spPr bwMode="auto">
          <a:xfrm>
            <a:off x="5489575" y="365125"/>
            <a:ext cx="2989263" cy="1830388"/>
          </a:xfrm>
          <a:prstGeom prst="rect">
            <a:avLst/>
          </a:prstGeom>
          <a:noFill/>
          <a:ln w="9525">
            <a:noFill/>
            <a:miter lim="800000"/>
            <a:headEnd/>
            <a:tailEnd/>
          </a:ln>
        </p:spPr>
      </p:pic>
      <p:pic>
        <p:nvPicPr>
          <p:cNvPr id="17412" name="Picture 9" descr="visitus914"/>
          <p:cNvPicPr>
            <a:picLocks noChangeAspect="1" noChangeArrowheads="1"/>
          </p:cNvPicPr>
          <p:nvPr/>
        </p:nvPicPr>
        <p:blipFill>
          <a:blip r:embed="rId4"/>
          <a:srcRect/>
          <a:stretch>
            <a:fillRect/>
          </a:stretch>
        </p:blipFill>
        <p:spPr bwMode="auto">
          <a:xfrm>
            <a:off x="533400" y="344488"/>
            <a:ext cx="2770188" cy="1824037"/>
          </a:xfrm>
          <a:prstGeom prst="rect">
            <a:avLst/>
          </a:prstGeom>
          <a:noFill/>
          <a:ln w="9525">
            <a:noFill/>
            <a:miter lim="800000"/>
            <a:headEnd/>
            <a:tailEnd/>
          </a:ln>
        </p:spPr>
      </p:pic>
      <p:sp>
        <p:nvSpPr>
          <p:cNvPr id="17413" name="Rectangle 10"/>
          <p:cNvSpPr>
            <a:spLocks noGrp="1" noChangeArrowheads="1"/>
          </p:cNvSpPr>
          <p:nvPr>
            <p:ph type="ctrTitle" idx="4294967295"/>
          </p:nvPr>
        </p:nvSpPr>
        <p:spPr>
          <a:xfrm>
            <a:off x="-76200" y="2438400"/>
            <a:ext cx="8991600" cy="1066800"/>
          </a:xfrm>
        </p:spPr>
        <p:txBody>
          <a:bodyPr/>
          <a:lstStyle/>
          <a:p>
            <a:r>
              <a:rPr lang="en-US" dirty="0"/>
              <a:t>Nonlinear, Non-Gaussian Extensions for </a:t>
            </a:r>
            <a:br>
              <a:rPr lang="en-US" dirty="0"/>
            </a:br>
            <a:r>
              <a:rPr lang="en-US" dirty="0"/>
              <a:t>Ensemble Filter Data Assimilation</a:t>
            </a:r>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Jeff Anderson, AGU, 2019</a:t>
            </a:r>
            <a:endParaRPr lang="en-US" dirty="0">
              <a:latin typeface="Calibri"/>
              <a:ea typeface="+mn-ea"/>
              <a:cs typeface="+mn-cs"/>
            </a:endParaRPr>
          </a:p>
        </p:txBody>
      </p:sp>
      <p:pic>
        <p:nvPicPr>
          <p:cNvPr id="8" name="Picture 4" descr="Dartboard7"/>
          <p:cNvPicPr>
            <a:picLocks noChangeAspect="1" noChangeArrowheads="1"/>
          </p:cNvPicPr>
          <p:nvPr/>
        </p:nvPicPr>
        <p:blipFill>
          <a:blip r:embed="rId5"/>
          <a:srcRect/>
          <a:stretch>
            <a:fillRect/>
          </a:stretch>
        </p:blipFill>
        <p:spPr bwMode="auto">
          <a:xfrm>
            <a:off x="2209800" y="4419600"/>
            <a:ext cx="5151120" cy="1524000"/>
          </a:xfrm>
          <a:prstGeom prst="rect">
            <a:avLst/>
          </a:prstGeom>
          <a:noFill/>
          <a:ln w="9525">
            <a:noFill/>
            <a:miter lim="800000"/>
            <a:headEnd/>
            <a:tailEnd/>
          </a:ln>
        </p:spPr>
      </p:pic>
      <p:sp>
        <p:nvSpPr>
          <p:cNvPr id="2" name="TextBox 1"/>
          <p:cNvSpPr txBox="1"/>
          <p:nvPr/>
        </p:nvSpPr>
        <p:spPr>
          <a:xfrm>
            <a:off x="1049416" y="3581400"/>
            <a:ext cx="6951584" cy="369332"/>
          </a:xfrm>
          <a:prstGeom prst="rect">
            <a:avLst/>
          </a:prstGeom>
          <a:noFill/>
        </p:spPr>
        <p:txBody>
          <a:bodyPr wrap="square" rtlCol="0">
            <a:spAutoFit/>
          </a:bodyPr>
          <a:lstStyle/>
          <a:p>
            <a:pPr algn="ctr"/>
            <a:r>
              <a:rPr lang="en-US" sz="1800" dirty="0"/>
              <a:t>Jeff Anderson, NCAR Data Assimilation Research Section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00B663-E72D-E74F-BC72-90233B13F397}"/>
              </a:ext>
            </a:extLst>
          </p:cNvPr>
          <p:cNvSpPr txBox="1"/>
          <p:nvPr/>
        </p:nvSpPr>
        <p:spPr>
          <a:xfrm>
            <a:off x="1981200" y="2819400"/>
            <a:ext cx="2895600" cy="2438400"/>
          </a:xfrm>
          <a:prstGeom prst="rect">
            <a:avLst/>
          </a:prstGeom>
          <a:pattFill prst="diagBrick">
            <a:fgClr>
              <a:srgbClr val="FF0000"/>
            </a:fgClr>
            <a:bgClr>
              <a:schemeClr val="bg1"/>
            </a:bgClr>
          </a:patt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7228E2-D07F-FA43-9E4F-8A9D394A5460}"/>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577228E2-D07F-FA43-9E4F-8A9D394A5460}"/>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3"/>
                <a:stretch>
                  <a:fillRect l="-838" b="-11290"/>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pic>
        <p:nvPicPr>
          <p:cNvPr id="13" name="Picture 31" descr="new03_f05">
            <a:extLst>
              <a:ext uri="{FF2B5EF4-FFF2-40B4-BE49-F238E27FC236}">
                <a16:creationId xmlns:a16="http://schemas.microsoft.com/office/drawing/2014/main" id="{B1AD3F8B-5265-4A48-A218-C65EB39F49C2}"/>
              </a:ext>
            </a:extLst>
          </p:cNvPr>
          <p:cNvPicPr>
            <a:picLocks noChangeAspect="1" noChangeArrowheads="1"/>
          </p:cNvPicPr>
          <p:nvPr/>
        </p:nvPicPr>
        <p:blipFill>
          <a:blip r:embed="rId4">
            <a:alphaModFix amt="68000"/>
            <a:extLst>
              <a:ext uri="{28A0092B-C50C-407E-A947-70E740481C1C}">
                <a14:useLocalDpi xmlns:a14="http://schemas.microsoft.com/office/drawing/2010/main" val="0"/>
              </a:ext>
            </a:extLst>
          </a:blip>
          <a:srcRect/>
          <a:stretch>
            <a:fillRect/>
          </a:stretch>
        </p:blipFill>
        <p:spPr bwMode="auto">
          <a:xfrm>
            <a:off x="788670" y="2559050"/>
            <a:ext cx="7898130" cy="3291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CB19EEB0-578D-9849-B7A9-77F2D4446D5F}"/>
              </a:ext>
            </a:extLst>
          </p:cNvPr>
          <p:cNvSpPr txBox="1"/>
          <p:nvPr/>
        </p:nvSpPr>
        <p:spPr>
          <a:xfrm>
            <a:off x="304800" y="685800"/>
            <a:ext cx="8610600" cy="830997"/>
          </a:xfrm>
          <a:prstGeom prst="rect">
            <a:avLst/>
          </a:prstGeom>
          <a:noFill/>
        </p:spPr>
        <p:txBody>
          <a:bodyPr wrap="square" rtlCol="0">
            <a:spAutoFit/>
          </a:bodyPr>
          <a:lstStyle/>
          <a:p>
            <a:r>
              <a:rPr lang="en-US" dirty="0"/>
              <a:t>Most ensemble assimilation algorithms assume Gaussians.</a:t>
            </a:r>
          </a:p>
          <a:p>
            <a:r>
              <a:rPr lang="en-US" dirty="0">
                <a:solidFill>
                  <a:srgbClr val="FF0000"/>
                </a:solidFill>
              </a:rPr>
              <a:t>Tracer concentration is bounded. Gaussian a poor choice.</a:t>
            </a:r>
          </a:p>
        </p:txBody>
      </p:sp>
    </p:spTree>
    <p:extLst>
      <p:ext uri="{BB962C8B-B14F-4D97-AF65-F5344CB8AC3E}">
        <p14:creationId xmlns:p14="http://schemas.microsoft.com/office/powerpoint/2010/main" val="302488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spTree>
    <p:extLst>
      <p:ext uri="{BB962C8B-B14F-4D97-AF65-F5344CB8AC3E}">
        <p14:creationId xmlns:p14="http://schemas.microsoft.com/office/powerpoint/2010/main" val="378467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sp>
        <p:nvSpPr>
          <p:cNvPr id="5" name="TextBox 4">
            <a:extLst>
              <a:ext uri="{FF2B5EF4-FFF2-40B4-BE49-F238E27FC236}">
                <a16:creationId xmlns:a16="http://schemas.microsoft.com/office/drawing/2014/main" id="{47D2BCA0-A067-D44F-A45F-9B09A75AD447}"/>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2829902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04E0229B-9DDE-BE44-8C5B-B1FF94532701}"/>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134118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42C30254-81EF-B540-B265-09BF5D833BD3}"/>
              </a:ext>
            </a:extLst>
          </p:cNvPr>
          <p:cNvCxnSpPr/>
          <p:nvPr/>
        </p:nvCxnSpPr>
        <p:spPr bwMode="auto">
          <a:xfrm>
            <a:off x="4038600" y="2514600"/>
            <a:ext cx="2209800" cy="2743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5" name="TextBox 4">
            <a:extLst>
              <a:ext uri="{FF2B5EF4-FFF2-40B4-BE49-F238E27FC236}">
                <a16:creationId xmlns:a16="http://schemas.microsoft.com/office/drawing/2014/main" id="{5B57C974-304C-C94F-B570-AFF99E2527D7}"/>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5A7CCE9D-124D-8047-BD0C-CE49BB934604}"/>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5879088-7140-8847-94E0-E824215327D8}"/>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20967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 name="Straight Arrow Connector 4">
            <a:extLst>
              <a:ext uri="{FF2B5EF4-FFF2-40B4-BE49-F238E27FC236}">
                <a16:creationId xmlns:a16="http://schemas.microsoft.com/office/drawing/2014/main" id="{6E7B10B4-1591-9E41-A63C-EAFBB3B1AEB9}"/>
              </a:ext>
            </a:extLst>
          </p:cNvPr>
          <p:cNvCxnSpPr/>
          <p:nvPr/>
        </p:nvCxnSpPr>
        <p:spPr bwMode="auto">
          <a:xfrm>
            <a:off x="3962400" y="2438400"/>
            <a:ext cx="2286000" cy="1219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023093A-85AC-0D48-84A1-7716625F507D}"/>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98DBD9E2-490E-254D-9496-D48B6EEC74D8}"/>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C15DBEC3-8A45-C44B-8820-93B8896F1046}"/>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424006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BE9305DB-6AD3-9246-BAA8-163521DC8D46}"/>
              </a:ext>
            </a:extLst>
          </p:cNvPr>
          <p:cNvCxnSpPr/>
          <p:nvPr/>
        </p:nvCxnSpPr>
        <p:spPr bwMode="auto">
          <a:xfrm>
            <a:off x="4038600" y="1676400"/>
            <a:ext cx="3810000" cy="3200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78B5FADF-44F2-5748-A561-92AFFBD2BE9D}"/>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7F1F7520-C69C-614E-A0A9-BB018A5D85E2}"/>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2FBFDA1A-2B7A-734A-A776-8B816BADA7D7}"/>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80474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 name="Straight Arrow Connector 4">
            <a:extLst>
              <a:ext uri="{FF2B5EF4-FFF2-40B4-BE49-F238E27FC236}">
                <a16:creationId xmlns:a16="http://schemas.microsoft.com/office/drawing/2014/main" id="{BD5619BD-0FAA-F944-B03F-AFF6CA3AB331}"/>
              </a:ext>
            </a:extLst>
          </p:cNvPr>
          <p:cNvCxnSpPr/>
          <p:nvPr/>
        </p:nvCxnSpPr>
        <p:spPr bwMode="auto">
          <a:xfrm>
            <a:off x="4038600" y="1676400"/>
            <a:ext cx="3886200" cy="2362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0CF35F8-A2CB-E848-8C33-C0A3EE31B545}"/>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5E97F23C-3C7D-B74C-853A-ABA8425AAA60}"/>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C7FD6A39-54A5-A64C-805D-E7D94A5172EB}"/>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63414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9FD83E4E-D092-A947-8E21-AF0F0351A023}"/>
              </a:ext>
            </a:extLst>
          </p:cNvPr>
          <p:cNvCxnSpPr/>
          <p:nvPr/>
        </p:nvCxnSpPr>
        <p:spPr bwMode="auto">
          <a:xfrm>
            <a:off x="4038600" y="1447800"/>
            <a:ext cx="4419600" cy="299686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3F3FE521-128A-D84A-83F5-8978A2BDA1DC}"/>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6D188D28-BA5F-DE4E-9A98-F68E95F847B2}"/>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BDCBFB0E-9456-4B40-83C5-6CF26921F95C}"/>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94146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FD0F2ED9-E5C1-084D-A575-DDE7A74C815F}"/>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1" name="Straight Arrow Connector 10">
            <a:extLst>
              <a:ext uri="{FF2B5EF4-FFF2-40B4-BE49-F238E27FC236}">
                <a16:creationId xmlns:a16="http://schemas.microsoft.com/office/drawing/2014/main" id="{CDCC4302-82BF-C747-BDC5-3061B13A19D1}"/>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EC0EF34A-3B97-094D-A1AD-BCCBC0958AB8}"/>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216636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Bayes’ Rule</a:t>
            </a:r>
          </a:p>
        </p:txBody>
      </p:sp>
      <p:sp>
        <p:nvSpPr>
          <p:cNvPr id="20" name="Title 1">
            <a:extLst>
              <a:ext uri="{FF2B5EF4-FFF2-40B4-BE49-F238E27FC236}">
                <a16:creationId xmlns:a16="http://schemas.microsoft.com/office/drawing/2014/main" id="{069B6B1C-F7D1-3445-963E-D57264A0F8F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Outline</a:t>
            </a:r>
            <a:endParaRPr lang="en-US" sz="2400" dirty="0"/>
          </a:p>
        </p:txBody>
      </p:sp>
      <p:sp>
        <p:nvSpPr>
          <p:cNvPr id="6" name="TextBox 5">
            <a:extLst>
              <a:ext uri="{FF2B5EF4-FFF2-40B4-BE49-F238E27FC236}">
                <a16:creationId xmlns:a16="http://schemas.microsoft.com/office/drawing/2014/main" id="{5255C13B-E937-D047-9240-02972E6EE144}"/>
              </a:ext>
            </a:extLst>
          </p:cNvPr>
          <p:cNvSpPr txBox="1"/>
          <p:nvPr/>
        </p:nvSpPr>
        <p:spPr>
          <a:xfrm>
            <a:off x="304800" y="914400"/>
            <a:ext cx="8382000" cy="2308324"/>
          </a:xfrm>
          <a:prstGeom prst="rect">
            <a:avLst/>
          </a:prstGeom>
          <a:noFill/>
        </p:spPr>
        <p:txBody>
          <a:bodyPr wrap="square" rtlCol="0">
            <a:spAutoFit/>
          </a:bodyPr>
          <a:lstStyle/>
          <a:p>
            <a:r>
              <a:rPr lang="en-US" dirty="0"/>
              <a:t>Many ensemble assimilation methods are Gaussian &amp; linear.</a:t>
            </a:r>
          </a:p>
          <a:p>
            <a:endParaRPr lang="en-US" dirty="0"/>
          </a:p>
          <a:p>
            <a:r>
              <a:rPr lang="en-US" dirty="0"/>
              <a:t>Tracer applications are neither.</a:t>
            </a:r>
          </a:p>
          <a:p>
            <a:endParaRPr lang="en-US" dirty="0"/>
          </a:p>
          <a:p>
            <a:r>
              <a:rPr lang="en-US" dirty="0"/>
              <a:t>Describe methods to deal with this.</a:t>
            </a:r>
          </a:p>
          <a:p>
            <a:endParaRPr lang="en-US" dirty="0"/>
          </a:p>
        </p:txBody>
      </p:sp>
    </p:spTree>
    <p:extLst>
      <p:ext uri="{BB962C8B-B14F-4D97-AF65-F5344CB8AC3E}">
        <p14:creationId xmlns:p14="http://schemas.microsoft.com/office/powerpoint/2010/main" val="200646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Jeff Anderson, AGU,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eaLnBrk="1" hangingPunct="1">
              <a:defRPr/>
            </a:pPr>
            <a:r>
              <a:rPr lang="en-US" sz="2800" dirty="0">
                <a:solidFill>
                  <a:schemeClr val="bg1"/>
                </a:solidFill>
                <a:ea typeface="ヒラギノ角ゴ Pro W3" charset="-128"/>
                <a:cs typeface="ヒラギノ角ゴ Pro W3" charset="-128"/>
              </a:rPr>
              <a:t>		Advection of Cosine Tracer: EAKF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dirty="0"/>
              <a:t>Try to exploit nonlinear prior relation between a state variable and an observation.</a:t>
            </a:r>
          </a:p>
          <a:p>
            <a:endParaRPr lang="en-US" dirty="0"/>
          </a:p>
          <a:p>
            <a:r>
              <a:rPr lang="en-US" dirty="0"/>
              <a:t>Example: Observation </a:t>
            </a:r>
            <a:r>
              <a:rPr lang="en-US" dirty="0" err="1"/>
              <a:t>y~log</a:t>
            </a:r>
            <a:r>
              <a:rPr lang="en-US" dirty="0"/>
              <a:t>(x). </a:t>
            </a:r>
          </a:p>
          <a:p>
            <a:endParaRPr lang="en-US" dirty="0"/>
          </a:p>
          <a:p>
            <a:r>
              <a:rPr lang="en-US" dirty="0"/>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a:blip r:embed="rId3"/>
          <a:stretch>
            <a:fillRect/>
          </a:stretch>
        </p:blipFill>
        <p:spPr>
          <a:xfrm>
            <a:off x="171450" y="625063"/>
            <a:ext cx="8801100" cy="5407787"/>
          </a:xfrm>
          <a:prstGeom prst="rect">
            <a:avLst/>
          </a:prstGeom>
        </p:spPr>
      </p:pic>
      <p:sp>
        <p:nvSpPr>
          <p:cNvPr id="6" name="TextBox 5">
            <a:extLst>
              <a:ext uri="{FF2B5EF4-FFF2-40B4-BE49-F238E27FC236}">
                <a16:creationId xmlns:a16="http://schemas.microsoft.com/office/drawing/2014/main" id="{82750536-83E3-E44B-9D18-25A61AA69854}"/>
              </a:ext>
            </a:extLst>
          </p:cNvPr>
          <p:cNvSpPr txBox="1"/>
          <p:nvPr/>
        </p:nvSpPr>
        <p:spPr>
          <a:xfrm>
            <a:off x="5142411" y="2971800"/>
            <a:ext cx="1143000"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MCRHF</a:t>
            </a:r>
          </a:p>
        </p:txBody>
      </p:sp>
    </p:spTree>
    <p:extLst>
      <p:ext uri="{BB962C8B-B14F-4D97-AF65-F5344CB8AC3E}">
        <p14:creationId xmlns:p14="http://schemas.microsoft.com/office/powerpoint/2010/main" val="41000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Jeff Anderson, AGU,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eaLnBrk="1" hangingPunct="1">
              <a:defRPr/>
            </a:pPr>
            <a:r>
              <a:rPr lang="en-US" sz="2800" dirty="0">
                <a:solidFill>
                  <a:schemeClr val="bg1"/>
                </a:solidFill>
                <a:ea typeface="ヒラギノ角ゴ Pro W3" charset="-128"/>
                <a:cs typeface="ヒラギノ角ゴ Pro W3" charset="-128"/>
              </a:rPr>
              <a:t>		Challenges for Tracer Assimilation</a:t>
            </a:r>
          </a:p>
        </p:txBody>
      </p:sp>
      <p:sp>
        <p:nvSpPr>
          <p:cNvPr id="3" name="TextBox 2">
            <a:extLst>
              <a:ext uri="{FF2B5EF4-FFF2-40B4-BE49-F238E27FC236}">
                <a16:creationId xmlns:a16="http://schemas.microsoft.com/office/drawing/2014/main" id="{9CC43921-B5BE-574F-B784-1FD42AF01904}"/>
              </a:ext>
            </a:extLst>
          </p:cNvPr>
          <p:cNvSpPr txBox="1"/>
          <p:nvPr/>
        </p:nvSpPr>
        <p:spPr>
          <a:xfrm>
            <a:off x="304800" y="838200"/>
            <a:ext cx="8534400" cy="2462213"/>
          </a:xfrm>
          <a:prstGeom prst="rect">
            <a:avLst/>
          </a:prstGeom>
          <a:noFill/>
        </p:spPr>
        <p:txBody>
          <a:bodyPr wrap="square" rtlCol="0">
            <a:spAutoFit/>
          </a:bodyPr>
          <a:lstStyle/>
          <a:p>
            <a:r>
              <a:rPr lang="en-US" sz="2200" dirty="0"/>
              <a:t>Non-Gaussian bounded priors.</a:t>
            </a:r>
          </a:p>
          <a:p>
            <a:endParaRPr lang="en-US" sz="2200" dirty="0"/>
          </a:p>
          <a:p>
            <a:r>
              <a:rPr lang="en-US" sz="2200" dirty="0"/>
              <a:t>Nonlinear bivariate priors.</a:t>
            </a:r>
          </a:p>
          <a:p>
            <a:endParaRPr lang="en-US" sz="2200" dirty="0"/>
          </a:p>
          <a:p>
            <a:r>
              <a:rPr lang="en-US" sz="2200" dirty="0"/>
              <a:t>Solution: More general representation of priors and likelihoods.</a:t>
            </a:r>
          </a:p>
          <a:p>
            <a:endParaRPr lang="en-US" sz="2200" dirty="0"/>
          </a:p>
          <a:p>
            <a:r>
              <a:rPr lang="en-US" sz="2200" dirty="0"/>
              <a:t>	Rank Histogram Filters for State Variables. </a:t>
            </a:r>
          </a:p>
        </p:txBody>
      </p:sp>
    </p:spTree>
    <p:extLst>
      <p:ext uri="{BB962C8B-B14F-4D97-AF65-F5344CB8AC3E}">
        <p14:creationId xmlns:p14="http://schemas.microsoft.com/office/powerpoint/2010/main" val="202969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4" name="Content Placeholder 2"/>
          <p:cNvSpPr txBox="1">
            <a:spLocks/>
          </p:cNvSpPr>
          <p:nvPr/>
        </p:nvSpPr>
        <p:spPr>
          <a:xfrm>
            <a:off x="1257300" y="4876800"/>
            <a:ext cx="6819900" cy="11199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Have a prior ensemble for a state variable (like wind).</a:t>
            </a:r>
          </a:p>
        </p:txBody>
      </p:sp>
    </p:spTree>
    <p:extLst>
      <p:ext uri="{BB962C8B-B14F-4D97-AF65-F5344CB8AC3E}">
        <p14:creationId xmlns:p14="http://schemas.microsoft.com/office/powerpoint/2010/main" val="422774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6"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4" name="TextBox 3">
            <a:extLst>
              <a:ext uri="{FF2B5EF4-FFF2-40B4-BE49-F238E27FC236}">
                <a16:creationId xmlns:a16="http://schemas.microsoft.com/office/drawing/2014/main" id="{959AF09D-21A3-0B4F-B6E5-4EB68920FAA3}"/>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7" name="Straight Arrow Connector 6">
            <a:extLst>
              <a:ext uri="{FF2B5EF4-FFF2-40B4-BE49-F238E27FC236}">
                <a16:creationId xmlns:a16="http://schemas.microsoft.com/office/drawing/2014/main" id="{60004B36-03D6-F143-8DE7-F51024A91738}"/>
              </a:ext>
            </a:extLst>
          </p:cNvPr>
          <p:cNvCxnSpPr>
            <a:cxnSpLocks/>
          </p:cNvCxnSpPr>
          <p:nvPr/>
        </p:nvCxnSpPr>
        <p:spPr>
          <a:xfrm flipH="1">
            <a:off x="3657600" y="2063858"/>
            <a:ext cx="762000" cy="37454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567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4"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5" name="TextBox 4">
            <a:extLst>
              <a:ext uri="{FF2B5EF4-FFF2-40B4-BE49-F238E27FC236}">
                <a16:creationId xmlns:a16="http://schemas.microsoft.com/office/drawing/2014/main" id="{99AB391B-EE6B-6F4A-ACB4-4FE3FDA10794}"/>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7" name="Straight Arrow Connector 6">
            <a:extLst>
              <a:ext uri="{FF2B5EF4-FFF2-40B4-BE49-F238E27FC236}">
                <a16:creationId xmlns:a16="http://schemas.microsoft.com/office/drawing/2014/main" id="{8C7952A8-3761-554B-A623-C758D664C350}"/>
              </a:ext>
            </a:extLst>
          </p:cNvPr>
          <p:cNvCxnSpPr/>
          <p:nvPr/>
        </p:nvCxnSpPr>
        <p:spPr>
          <a:xfrm flipH="1">
            <a:off x="4267200" y="1981200"/>
            <a:ext cx="76200" cy="1524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96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7"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5" name="TextBox 4">
            <a:extLst>
              <a:ext uri="{FF2B5EF4-FFF2-40B4-BE49-F238E27FC236}">
                <a16:creationId xmlns:a16="http://schemas.microsoft.com/office/drawing/2014/main" id="{66F5EB06-6668-CE47-B0AE-68E03296002C}"/>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6" name="Straight Arrow Connector 5">
            <a:extLst>
              <a:ext uri="{FF2B5EF4-FFF2-40B4-BE49-F238E27FC236}">
                <a16:creationId xmlns:a16="http://schemas.microsoft.com/office/drawing/2014/main" id="{00FE388D-AEF0-8645-BC6C-20BAD132ADB4}"/>
              </a:ext>
            </a:extLst>
          </p:cNvPr>
          <p:cNvCxnSpPr/>
          <p:nvPr/>
        </p:nvCxnSpPr>
        <p:spPr>
          <a:xfrm>
            <a:off x="4648200" y="1981200"/>
            <a:ext cx="76200" cy="3048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88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5"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6" name="TextBox 5">
            <a:extLst>
              <a:ext uri="{FF2B5EF4-FFF2-40B4-BE49-F238E27FC236}">
                <a16:creationId xmlns:a16="http://schemas.microsoft.com/office/drawing/2014/main" id="{AFC381E8-AD39-CD4C-A87C-40E1820FFF33}"/>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7" name="Straight Arrow Connector 6">
            <a:extLst>
              <a:ext uri="{FF2B5EF4-FFF2-40B4-BE49-F238E27FC236}">
                <a16:creationId xmlns:a16="http://schemas.microsoft.com/office/drawing/2014/main" id="{F6007FCC-78A3-5540-9545-2B4E54AAE687}"/>
              </a:ext>
            </a:extLst>
          </p:cNvPr>
          <p:cNvCxnSpPr>
            <a:stCxn id="6" idx="2"/>
          </p:cNvCxnSpPr>
          <p:nvPr/>
        </p:nvCxnSpPr>
        <p:spPr>
          <a:xfrm>
            <a:off x="4991100" y="2063858"/>
            <a:ext cx="571500" cy="60314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08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7"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Partial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gaussian</a:t>
            </a:r>
            <a:r>
              <a:rPr kumimoji="0" lang="en-US" sz="2400" b="0" i="0" u="none" strike="noStrike" kern="1200" cap="none" spc="0" normalizeH="0" baseline="0" noProof="0" dirty="0">
                <a:ln>
                  <a:noFill/>
                </a:ln>
                <a:solidFill>
                  <a:prstClr val="black"/>
                </a:solidFill>
                <a:effectLst/>
                <a:uLnTx/>
                <a:uFillTx/>
                <a:latin typeface="Calibri"/>
                <a:ea typeface="+mn-ea"/>
                <a:cs typeface="+mn-cs"/>
              </a:rPr>
              <a:t> kernels on tails, N(</a:t>
            </a:r>
            <a:r>
              <a:rPr kumimoji="0" lang="en-US" sz="2400" b="0" i="1" u="none" strike="noStrike" kern="1200" cap="none" spc="0" normalizeH="0" baseline="0" noProof="0" dirty="0" err="1">
                <a:ln>
                  <a:noFill/>
                </a:ln>
                <a:solidFill>
                  <a:prstClr val="black"/>
                </a:solidFill>
                <a:effectLst/>
                <a:uLnTx/>
                <a:uFillTx/>
                <a:latin typeface="Calibri"/>
                <a:ea typeface="+mn-ea"/>
                <a:cs typeface="+mn-cs"/>
              </a:rPr>
              <a:t>tail_mean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1" u="none" strike="noStrike" kern="1200" cap="none" spc="0" normalizeH="0" baseline="0" noProof="0" dirty="0" err="1">
                <a:ln>
                  <a:noFill/>
                </a:ln>
                <a:solidFill>
                  <a:prstClr val="black"/>
                </a:solidFill>
                <a:effectLst/>
                <a:uLnTx/>
                <a:uFillTx/>
                <a:latin typeface="Calibri"/>
                <a:ea typeface="+mn-ea"/>
                <a:cs typeface="+mn-cs"/>
              </a:rPr>
              <a:t>ens_sd</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1" u="none" strike="noStrike" kern="1200" cap="none" spc="0" normalizeH="0" baseline="0" noProof="0" dirty="0" err="1">
                <a:ln>
                  <a:noFill/>
                </a:ln>
                <a:solidFill>
                  <a:prstClr val="black"/>
                </a:solidFill>
                <a:effectLst/>
                <a:uLnTx/>
                <a:uFillTx/>
                <a:latin typeface="Calibri"/>
                <a:ea typeface="+mn-ea"/>
                <a:cs typeface="+mn-cs"/>
              </a:rPr>
              <a:t>tail_mean</a:t>
            </a:r>
            <a:r>
              <a:rPr kumimoji="0" lang="en-US" sz="2400" b="0" i="1" u="none" strike="noStrike" kern="1200" cap="none" spc="0" normalizeH="0" baseline="0" noProof="0" dirty="0">
                <a:ln>
                  <a:noFill/>
                </a:ln>
                <a:solidFill>
                  <a:prstClr val="black"/>
                </a:solidFill>
                <a:effectLst/>
                <a:uLnTx/>
                <a:uFillTx/>
                <a:latin typeface="Calibri"/>
                <a:ea typeface="+mn-ea"/>
                <a:cs typeface="+mn-cs"/>
              </a:rPr>
              <a:t> selected so that (</a:t>
            </a:r>
            <a:r>
              <a:rPr kumimoji="0" lang="en-US" sz="2400" b="0" i="1"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1" u="none" strike="noStrike" kern="1200" cap="none" spc="0" normalizeH="0" baseline="0" noProof="0" dirty="0">
                <a:ln>
                  <a:noFill/>
                </a:ln>
                <a:solidFill>
                  <a:prstClr val="black"/>
                </a:solidFill>
                <a:effectLst/>
                <a:uLnTx/>
                <a:uFillTx/>
                <a:latin typeface="Calibri"/>
                <a:ea typeface="+mn-ea"/>
                <a:cs typeface="+mn-cs"/>
              </a:rPr>
              <a:t> + 1)</a:t>
            </a:r>
            <a:r>
              <a:rPr kumimoji="0" lang="en-US" sz="2400" b="0" i="1" u="none" strike="noStrike" kern="1200" cap="none" spc="0" normalizeH="0" baseline="30000" noProof="0" dirty="0">
                <a:ln>
                  <a:noFill/>
                </a:ln>
                <a:solidFill>
                  <a:prstClr val="black"/>
                </a:solidFill>
                <a:effectLst/>
                <a:uLnTx/>
                <a:uFillTx/>
                <a:latin typeface="Calibri"/>
                <a:ea typeface="+mn-ea"/>
                <a:cs typeface="+mn-cs"/>
              </a:rPr>
              <a:t>-1 </a:t>
            </a:r>
            <a:r>
              <a:rPr kumimoji="0" lang="en-US" sz="2400" b="0" i="1" u="none" strike="noStrike" kern="1200" cap="none" spc="0" normalizeH="0" baseline="0" noProof="0" dirty="0">
                <a:ln>
                  <a:noFill/>
                </a:ln>
                <a:solidFill>
                  <a:prstClr val="black"/>
                </a:solidFill>
                <a:effectLst/>
                <a:uLnTx/>
                <a:uFillTx/>
                <a:latin typeface="Calibri"/>
                <a:ea typeface="+mn-ea"/>
                <a:cs typeface="+mn-cs"/>
              </a:rPr>
              <a:t>mass is in tail</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a:extLst>
              <a:ext uri="{FF2B5EF4-FFF2-40B4-BE49-F238E27FC236}">
                <a16:creationId xmlns:a16="http://schemas.microsoft.com/office/drawing/2014/main" id="{625B815A-A545-7647-903D-3E8CA7379BF7}"/>
              </a:ext>
            </a:extLst>
          </p:cNvPr>
          <p:cNvSpPr txBox="1"/>
          <p:nvPr/>
        </p:nvSpPr>
        <p:spPr>
          <a:xfrm>
            <a:off x="2057400" y="1371600"/>
            <a:ext cx="1905000" cy="646331"/>
          </a:xfrm>
          <a:prstGeom prst="rect">
            <a:avLst/>
          </a:prstGeom>
          <a:noFill/>
        </p:spPr>
        <p:txBody>
          <a:bodyPr wrap="square" rtlCol="0">
            <a:spAutoFit/>
          </a:bodyPr>
          <a:lstStyle/>
          <a:p>
            <a:r>
              <a:rPr lang="en-US" sz="1800" dirty="0"/>
              <a:t>1/6 of probability.</a:t>
            </a:r>
          </a:p>
        </p:txBody>
      </p:sp>
      <p:cxnSp>
        <p:nvCxnSpPr>
          <p:cNvPr id="6" name="Straight Arrow Connector 5">
            <a:extLst>
              <a:ext uri="{FF2B5EF4-FFF2-40B4-BE49-F238E27FC236}">
                <a16:creationId xmlns:a16="http://schemas.microsoft.com/office/drawing/2014/main" id="{DE55B7E1-AD0E-A244-9ED2-473330CC802A}"/>
              </a:ext>
            </a:extLst>
          </p:cNvPr>
          <p:cNvCxnSpPr>
            <a:cxnSpLocks/>
          </p:cNvCxnSpPr>
          <p:nvPr/>
        </p:nvCxnSpPr>
        <p:spPr>
          <a:xfrm>
            <a:off x="6248400" y="2017931"/>
            <a:ext cx="533400" cy="79641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D700F8B-4A4C-2A41-943A-B4DFF79F3D9A}"/>
              </a:ext>
            </a:extLst>
          </p:cNvPr>
          <p:cNvCxnSpPr>
            <a:cxnSpLocks/>
          </p:cNvCxnSpPr>
          <p:nvPr/>
        </p:nvCxnSpPr>
        <p:spPr>
          <a:xfrm flipH="1">
            <a:off x="2438400" y="2017931"/>
            <a:ext cx="228600" cy="81983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8E9AE98-88E9-1943-AEEC-16AEE84E16C8}"/>
              </a:ext>
            </a:extLst>
          </p:cNvPr>
          <p:cNvSpPr txBox="1"/>
          <p:nvPr/>
        </p:nvSpPr>
        <p:spPr>
          <a:xfrm>
            <a:off x="5603966" y="1372804"/>
            <a:ext cx="1905000" cy="646331"/>
          </a:xfrm>
          <a:prstGeom prst="rect">
            <a:avLst/>
          </a:prstGeom>
          <a:noFill/>
        </p:spPr>
        <p:txBody>
          <a:bodyPr wrap="square" rtlCol="0">
            <a:spAutoFit/>
          </a:bodyPr>
          <a:lstStyle/>
          <a:p>
            <a:r>
              <a:rPr lang="en-US" sz="1800" dirty="0"/>
              <a:t>1/6 of probability.</a:t>
            </a:r>
          </a:p>
        </p:txBody>
      </p:sp>
    </p:spTree>
    <p:extLst>
      <p:ext uri="{BB962C8B-B14F-4D97-AF65-F5344CB8AC3E}">
        <p14:creationId xmlns:p14="http://schemas.microsoft.com/office/powerpoint/2010/main" val="39337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tretch>
            <a:fillRect/>
          </a:stretch>
        </p:blipFill>
        <p:spPr>
          <a:xfrm>
            <a:off x="6039" y="640080"/>
            <a:ext cx="9131921" cy="4348534"/>
          </a:xfrm>
          <a:prstGeom prst="rect">
            <a:avLst/>
          </a:prstGeom>
        </p:spPr>
      </p:pic>
      <p:sp>
        <p:nvSpPr>
          <p:cNvPr id="6"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2: </a:t>
            </a:r>
            <a:r>
              <a:rPr lang="en-US" sz="2400" dirty="0">
                <a:solidFill>
                  <a:prstClr val="black"/>
                </a:solidFill>
                <a:latin typeface="Calibri"/>
              </a:rPr>
              <a:t>Get observation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FF0000"/>
                </a:solidFill>
                <a:effectLst/>
                <a:uLnTx/>
                <a:uFillTx/>
                <a:latin typeface="Calibri"/>
                <a:ea typeface="+mn-ea"/>
                <a:cs typeface="+mn-cs"/>
              </a:rPr>
              <a:t>likelihood</a:t>
            </a:r>
            <a:r>
              <a:rPr kumimoji="0" lang="en-US" sz="2400" b="0" i="0" u="none" strike="noStrike" kern="1200" cap="none" spc="0" normalizeH="0" baseline="0" noProof="0" dirty="0">
                <a:ln>
                  <a:noFill/>
                </a:ln>
                <a:solidFill>
                  <a:prstClr val="black"/>
                </a:solidFill>
                <a:effectLst/>
                <a:uLnTx/>
                <a:uFillTx/>
                <a:latin typeface="Calibri"/>
                <a:ea typeface="+mn-ea"/>
                <a:cs typeface="+mn-cs"/>
              </a:rPr>
              <a:t> for each ensemble member.</a:t>
            </a:r>
          </a:p>
        </p:txBody>
      </p:sp>
    </p:spTree>
    <p:extLst>
      <p:ext uri="{BB962C8B-B14F-4D97-AF65-F5344CB8AC3E}">
        <p14:creationId xmlns:p14="http://schemas.microsoft.com/office/powerpoint/2010/main" val="117680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tretch>
            <a:fillRect/>
          </a:stretch>
        </p:blipFill>
        <p:spPr>
          <a:xfrm>
            <a:off x="6039" y="640080"/>
            <a:ext cx="9131921" cy="4348534"/>
          </a:xfrm>
          <a:prstGeom prst="rect">
            <a:avLst/>
          </a:prstGeom>
        </p:spPr>
      </p:pic>
      <p:sp>
        <p:nvSpPr>
          <p:cNvPr id="5"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3: Approximate likelihood with trapezoidal quadrature.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a:solidFill>
                  <a:prstClr val="black"/>
                </a:solidFill>
                <a:latin typeface="Calibri"/>
              </a:rPr>
              <a:t>Use long flat tails.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07691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01f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p:sp>
        <p:nvSpPr>
          <p:cNvPr id="14" name="Title 13"/>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937E59-4125-CD45-8954-BB76096C950C}"/>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9" name="TextBox 8">
                <a:extLst>
                  <a:ext uri="{FF2B5EF4-FFF2-40B4-BE49-F238E27FC236}">
                    <a16:creationId xmlns:a16="http://schemas.microsoft.com/office/drawing/2014/main" id="{A2937E59-4125-CD45-8954-BB76096C950C}"/>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C7A05BE-2758-8648-B9B9-C405A4BAF19C}"/>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20" name="Title 1">
            <a:extLst>
              <a:ext uri="{FF2B5EF4-FFF2-40B4-BE49-F238E27FC236}">
                <a16:creationId xmlns:a16="http://schemas.microsoft.com/office/drawing/2014/main" id="{069B6B1C-F7D1-3445-963E-D57264A0F8F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
        <p:nvSpPr>
          <p:cNvPr id="3" name="TextBox 2">
            <a:extLst>
              <a:ext uri="{FF2B5EF4-FFF2-40B4-BE49-F238E27FC236}">
                <a16:creationId xmlns:a16="http://schemas.microsoft.com/office/drawing/2014/main" id="{428E91E3-D752-7B4F-9CA8-2F64605AB677}"/>
              </a:ext>
            </a:extLst>
          </p:cNvPr>
          <p:cNvSpPr txBox="1"/>
          <p:nvPr/>
        </p:nvSpPr>
        <p:spPr>
          <a:xfrm>
            <a:off x="228600" y="762000"/>
            <a:ext cx="8686800" cy="461665"/>
          </a:xfrm>
          <a:prstGeom prst="rect">
            <a:avLst/>
          </a:prstGeom>
          <a:noFill/>
        </p:spPr>
        <p:txBody>
          <a:bodyPr wrap="square" rtlCol="0">
            <a:spAutoFit/>
          </a:bodyPr>
          <a:lstStyle/>
          <a:p>
            <a:r>
              <a:rPr lang="en-US" dirty="0"/>
              <a:t>Bayes rule is the key to ensemble data assimilation.</a:t>
            </a:r>
          </a:p>
        </p:txBody>
      </p:sp>
    </p:spTree>
    <p:extLst>
      <p:ext uri="{BB962C8B-B14F-4D97-AF65-F5344CB8AC3E}">
        <p14:creationId xmlns:p14="http://schemas.microsoft.com/office/powerpoint/2010/main" val="411277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tretch>
            <a:fillRect/>
          </a:stretch>
        </p:blipFill>
        <p:spPr>
          <a:xfrm>
            <a:off x="6039" y="640080"/>
            <a:ext cx="9131921" cy="4348534"/>
          </a:xfrm>
          <a:prstGeom prst="rect">
            <a:avLst/>
          </a:prstGeom>
        </p:spPr>
      </p:pic>
      <p:sp>
        <p:nvSpPr>
          <p:cNvPr id="5"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4: Compute continuous posterior distribution.</a:t>
            </a:r>
          </a:p>
          <a:p>
            <a:pPr marR="0" lvl="0" algn="l" defTabSz="457200" rtl="0" eaLnBrk="1" fontAlgn="auto" latinLnBrk="0" hangingPunct="1">
              <a:lnSpc>
                <a:spcPct val="100000"/>
              </a:lnSpc>
              <a:spcBef>
                <a:spcPct val="20000"/>
              </a:spcBef>
              <a:spcAft>
                <a:spcPts val="0"/>
              </a:spcAft>
              <a:buClrTx/>
              <a:buSzTx/>
              <a:buFont typeface="Wingdings" pitchFamily="2" charset="2"/>
              <a:buChar char="§"/>
              <a:tabLst/>
              <a:defRPr/>
            </a:pPr>
            <a:r>
              <a:rPr lang="en-US" sz="2400" dirty="0">
                <a:solidFill>
                  <a:prstClr val="black"/>
                </a:solidFill>
                <a:latin typeface="Calibri"/>
              </a:rPr>
              <a:t>Just Bayes, multiply prior by likelihood and normalize.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ct val="20000"/>
              </a:spcBef>
              <a:spcAft>
                <a:spcPts val="0"/>
              </a:spcAft>
              <a:buClrTx/>
              <a:buSzTx/>
              <a:buFont typeface="Wingdings" pitchFamily="2" charset="2"/>
              <a:buChar char="§"/>
              <a:tabLst/>
              <a:defRPr/>
            </a:pPr>
            <a:r>
              <a:rPr lang="en-US" sz="2400" dirty="0">
                <a:solidFill>
                  <a:prstClr val="black"/>
                </a:solidFill>
                <a:latin typeface="Calibri"/>
              </a:rPr>
              <a:t>Really simple with uniform likelihood tails.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764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rcRect/>
          <a:stretch/>
        </p:blipFill>
        <p:spPr>
          <a:xfrm>
            <a:off x="6039" y="640080"/>
            <a:ext cx="9131921" cy="4348533"/>
          </a:xfrm>
          <a:prstGeom prst="rect">
            <a:avLst/>
          </a:prstGeom>
        </p:spPr>
      </p:pic>
      <p:sp>
        <p:nvSpPr>
          <p:cNvPr id="5"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5: Compute updated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of posterior mass between each ensemble pair.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in each tail.</a:t>
            </a:r>
          </a:p>
        </p:txBody>
      </p:sp>
    </p:spTree>
    <p:extLst>
      <p:ext uri="{BB962C8B-B14F-4D97-AF65-F5344CB8AC3E}">
        <p14:creationId xmlns:p14="http://schemas.microsoft.com/office/powerpoint/2010/main" val="3371815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Jeff Anderson, AGU,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eaLnBrk="1" hangingPunct="1">
              <a:defRPr/>
            </a:pPr>
            <a:r>
              <a:rPr lang="en-US" sz="2800" dirty="0">
                <a:solidFill>
                  <a:schemeClr val="bg1"/>
                </a:solidFill>
                <a:ea typeface="ヒラギノ角ゴ Pro W3" charset="-128"/>
                <a:cs typeface="ヒラギノ角ゴ Pro W3" charset="-128"/>
              </a:rPr>
              <a:t>		Advection of Cosine Tracer: MCRHF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dirty="0"/>
              <a:t>Try to exploit nonlinear prior relation between a state variable and an observation.</a:t>
            </a:r>
          </a:p>
          <a:p>
            <a:endParaRPr lang="en-US" dirty="0"/>
          </a:p>
          <a:p>
            <a:r>
              <a:rPr lang="en-US" dirty="0"/>
              <a:t>Example: Observation </a:t>
            </a:r>
            <a:r>
              <a:rPr lang="en-US" dirty="0" err="1"/>
              <a:t>y~log</a:t>
            </a:r>
            <a:r>
              <a:rPr lang="en-US" dirty="0"/>
              <a:t>(x). </a:t>
            </a:r>
          </a:p>
          <a:p>
            <a:endParaRPr lang="en-US" dirty="0"/>
          </a:p>
          <a:p>
            <a:r>
              <a:rPr lang="en-US" dirty="0"/>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a:blip r:embed="rId3"/>
          <a:stretch>
            <a:fillRect/>
          </a:stretch>
        </p:blipFill>
        <p:spPr>
          <a:xfrm>
            <a:off x="171450" y="625063"/>
            <a:ext cx="8801100" cy="5407787"/>
          </a:xfrm>
          <a:prstGeom prst="rect">
            <a:avLst/>
          </a:prstGeom>
        </p:spPr>
      </p:pic>
      <p:sp>
        <p:nvSpPr>
          <p:cNvPr id="3" name="TextBox 2">
            <a:extLst>
              <a:ext uri="{FF2B5EF4-FFF2-40B4-BE49-F238E27FC236}">
                <a16:creationId xmlns:a16="http://schemas.microsoft.com/office/drawing/2014/main" id="{42C4392F-03C5-9043-9E97-FC1B57058960}"/>
              </a:ext>
            </a:extLst>
          </p:cNvPr>
          <p:cNvSpPr txBox="1"/>
          <p:nvPr/>
        </p:nvSpPr>
        <p:spPr>
          <a:xfrm>
            <a:off x="5142411" y="2971800"/>
            <a:ext cx="1143000"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MCRHF</a:t>
            </a:r>
          </a:p>
        </p:txBody>
      </p:sp>
    </p:spTree>
    <p:extLst>
      <p:ext uri="{BB962C8B-B14F-4D97-AF65-F5344CB8AC3E}">
        <p14:creationId xmlns:p14="http://schemas.microsoft.com/office/powerpoint/2010/main" val="2651584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Details for Marginal Correction RHF method (MCRHF)</a:t>
            </a:r>
          </a:p>
        </p:txBody>
      </p:sp>
      <p:sp>
        <p:nvSpPr>
          <p:cNvPr id="6" name="TextBox 5">
            <a:extLst>
              <a:ext uri="{FF2B5EF4-FFF2-40B4-BE49-F238E27FC236}">
                <a16:creationId xmlns:a16="http://schemas.microsoft.com/office/drawing/2014/main" id="{112F6625-28AF-EA47-98D2-3551F7DEFE36}"/>
              </a:ext>
            </a:extLst>
          </p:cNvPr>
          <p:cNvSpPr txBox="1"/>
          <p:nvPr/>
        </p:nvSpPr>
        <p:spPr>
          <a:xfrm>
            <a:off x="381000" y="914400"/>
            <a:ext cx="8458200" cy="4524315"/>
          </a:xfrm>
          <a:prstGeom prst="rect">
            <a:avLst/>
          </a:prstGeom>
          <a:noFill/>
        </p:spPr>
        <p:txBody>
          <a:bodyPr wrap="square" rtlCol="0">
            <a:spAutoFit/>
          </a:bodyPr>
          <a:lstStyle/>
          <a:p>
            <a:endParaRPr lang="en-US" dirty="0"/>
          </a:p>
          <a:p>
            <a:r>
              <a:rPr lang="en-US" dirty="0"/>
              <a:t>Do observation RHF with regression for preliminary posterior.</a:t>
            </a:r>
          </a:p>
          <a:p>
            <a:endParaRPr lang="en-US" dirty="0"/>
          </a:p>
          <a:p>
            <a:r>
              <a:rPr lang="en-US" dirty="0"/>
              <a:t>Get RHF State Marginal.</a:t>
            </a:r>
          </a:p>
          <a:p>
            <a:endParaRPr lang="en-US" dirty="0"/>
          </a:p>
          <a:p>
            <a:r>
              <a:rPr lang="en-US" dirty="0"/>
              <a:t>Rank statistics of posterior same as preliminary posterior.</a:t>
            </a:r>
          </a:p>
          <a:p>
            <a:r>
              <a:rPr lang="en-US" dirty="0"/>
              <a:t>Ensemble member with smallest preliminary posterior value gets smallest posterior value from RHF State Marginal.</a:t>
            </a:r>
          </a:p>
          <a:p>
            <a:endParaRPr lang="en-US" dirty="0"/>
          </a:p>
          <a:p>
            <a:r>
              <a:rPr lang="en-US" dirty="0"/>
              <a:t>Works well for many applications (but more expensive).</a:t>
            </a:r>
          </a:p>
          <a:p>
            <a:endParaRPr lang="en-US" dirty="0"/>
          </a:p>
          <a:p>
            <a:endParaRPr lang="en-US" dirty="0"/>
          </a:p>
        </p:txBody>
      </p:sp>
    </p:spTree>
    <p:extLst>
      <p:ext uri="{BB962C8B-B14F-4D97-AF65-F5344CB8AC3E}">
        <p14:creationId xmlns:p14="http://schemas.microsoft.com/office/powerpoint/2010/main" val="350154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MCRHF Capabilities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1569660"/>
          </a:xfrm>
          <a:prstGeom prst="rect">
            <a:avLst/>
          </a:prstGeom>
          <a:noFill/>
        </p:spPr>
        <p:txBody>
          <a:bodyPr wrap="square" rtlCol="0">
            <a:spAutoFit/>
          </a:bodyPr>
          <a:lstStyle/>
          <a:p>
            <a:pPr marL="342900" indent="-342900">
              <a:buFont typeface="Wingdings" pitchFamily="2" charset="2"/>
              <a:buChar char="Ø"/>
            </a:pPr>
            <a:r>
              <a:rPr lang="en-US" dirty="0"/>
              <a:t>Enforce additional prior constraints, like boundedness.</a:t>
            </a:r>
          </a:p>
          <a:p>
            <a:pPr marL="342900" indent="-342900">
              <a:buFont typeface="Wingdings" pitchFamily="2" charset="2"/>
              <a:buChar char="Ø"/>
            </a:pPr>
            <a:endParaRPr lang="en-US" dirty="0"/>
          </a:p>
          <a:p>
            <a:pPr marL="342900" indent="-342900">
              <a:buFont typeface="Wingdings" pitchFamily="2" charset="2"/>
              <a:buChar char="Ø"/>
            </a:pPr>
            <a:r>
              <a:rPr lang="en-US" dirty="0"/>
              <a:t>Use arbitrary likelihoods.</a:t>
            </a:r>
          </a:p>
          <a:p>
            <a:r>
              <a:rPr lang="en-US" dirty="0"/>
              <a:t>	</a:t>
            </a:r>
          </a:p>
        </p:txBody>
      </p:sp>
    </p:spTree>
    <p:extLst>
      <p:ext uri="{BB962C8B-B14F-4D97-AF65-F5344CB8AC3E}">
        <p14:creationId xmlns:p14="http://schemas.microsoft.com/office/powerpoint/2010/main" val="4293434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MCRHF with Bounded Prior</a:t>
            </a:r>
          </a:p>
        </p:txBody>
      </p:sp>
      <p:pic>
        <p:nvPicPr>
          <p:cNvPr id="5" name="Picture 4">
            <a:extLst>
              <a:ext uri="{FF2B5EF4-FFF2-40B4-BE49-F238E27FC236}">
                <a16:creationId xmlns:a16="http://schemas.microsoft.com/office/drawing/2014/main" id="{E09A21D2-DCC5-0746-A090-B0EDE4DF0A92}"/>
              </a:ext>
            </a:extLst>
          </p:cNvPr>
          <p:cNvPicPr>
            <a:picLocks noChangeAspect="1"/>
          </p:cNvPicPr>
          <p:nvPr/>
        </p:nvPicPr>
        <p:blipFill>
          <a:blip r:embed="rId3"/>
          <a:srcRect/>
          <a:stretch/>
        </p:blipFill>
        <p:spPr>
          <a:xfrm rot="5400000">
            <a:off x="2476500" y="-987224"/>
            <a:ext cx="4114800" cy="8641080"/>
          </a:xfrm>
          <a:prstGeom prst="rect">
            <a:avLst/>
          </a:prstGeom>
        </p:spPr>
      </p:pic>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461665"/>
          </a:xfrm>
          <a:prstGeom prst="rect">
            <a:avLst/>
          </a:prstGeom>
          <a:noFill/>
        </p:spPr>
        <p:txBody>
          <a:bodyPr wrap="square" rtlCol="0">
            <a:spAutoFit/>
          </a:bodyPr>
          <a:lstStyle/>
          <a:p>
            <a:r>
              <a:rPr lang="en-US" dirty="0"/>
              <a:t>Standard MCRHF State Marginal.</a:t>
            </a:r>
          </a:p>
        </p:txBody>
      </p:sp>
    </p:spTree>
    <p:extLst>
      <p:ext uri="{BB962C8B-B14F-4D97-AF65-F5344CB8AC3E}">
        <p14:creationId xmlns:p14="http://schemas.microsoft.com/office/powerpoint/2010/main" val="3740194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MCRHF with Bounded Prior</a:t>
            </a:r>
          </a:p>
        </p:txBody>
      </p:sp>
      <p:pic>
        <p:nvPicPr>
          <p:cNvPr id="5" name="Picture 4">
            <a:extLst>
              <a:ext uri="{FF2B5EF4-FFF2-40B4-BE49-F238E27FC236}">
                <a16:creationId xmlns:a16="http://schemas.microsoft.com/office/drawing/2014/main" id="{E09A21D2-DCC5-0746-A090-B0EDE4DF0A92}"/>
              </a:ext>
            </a:extLst>
          </p:cNvPr>
          <p:cNvPicPr>
            <a:picLocks noChangeAspect="1"/>
          </p:cNvPicPr>
          <p:nvPr/>
        </p:nvPicPr>
        <p:blipFill>
          <a:blip r:embed="rId3"/>
          <a:srcRect/>
          <a:stretch/>
        </p:blipFill>
        <p:spPr>
          <a:xfrm rot="5400000">
            <a:off x="2476500" y="-987224"/>
            <a:ext cx="4114800" cy="8641080"/>
          </a:xfrm>
          <a:prstGeom prst="rect">
            <a:avLst/>
          </a:prstGeom>
        </p:spPr>
      </p:pic>
      <p:sp>
        <p:nvSpPr>
          <p:cNvPr id="7" name="TextBox 6">
            <a:extLst>
              <a:ext uri="{FF2B5EF4-FFF2-40B4-BE49-F238E27FC236}">
                <a16:creationId xmlns:a16="http://schemas.microsoft.com/office/drawing/2014/main" id="{A036479D-90E7-DC4C-9127-91BDFB61287D}"/>
              </a:ext>
            </a:extLst>
          </p:cNvPr>
          <p:cNvSpPr txBox="1"/>
          <p:nvPr/>
        </p:nvSpPr>
        <p:spPr>
          <a:xfrm>
            <a:off x="304800" y="838200"/>
            <a:ext cx="8458200" cy="461665"/>
          </a:xfrm>
          <a:prstGeom prst="rect">
            <a:avLst/>
          </a:prstGeom>
          <a:noFill/>
        </p:spPr>
        <p:txBody>
          <a:bodyPr wrap="square" rtlCol="0">
            <a:spAutoFit/>
          </a:bodyPr>
          <a:lstStyle/>
          <a:p>
            <a:r>
              <a:rPr lang="en-US" dirty="0"/>
              <a:t>Bounded State Marginal, same ensemble but positive prior.</a:t>
            </a:r>
          </a:p>
        </p:txBody>
      </p:sp>
      <p:sp>
        <p:nvSpPr>
          <p:cNvPr id="9" name="TextBox 8">
            <a:extLst>
              <a:ext uri="{FF2B5EF4-FFF2-40B4-BE49-F238E27FC236}">
                <a16:creationId xmlns:a16="http://schemas.microsoft.com/office/drawing/2014/main" id="{448063E2-5646-3B47-AF34-8106CFA27FF3}"/>
              </a:ext>
            </a:extLst>
          </p:cNvPr>
          <p:cNvSpPr txBox="1"/>
          <p:nvPr/>
        </p:nvSpPr>
        <p:spPr>
          <a:xfrm>
            <a:off x="3147646" y="1968472"/>
            <a:ext cx="1371600" cy="707886"/>
          </a:xfrm>
          <a:prstGeom prst="rect">
            <a:avLst/>
          </a:prstGeom>
          <a:noFill/>
        </p:spPr>
        <p:txBody>
          <a:bodyPr wrap="square" rtlCol="0">
            <a:spAutoFit/>
          </a:bodyPr>
          <a:lstStyle/>
          <a:p>
            <a:r>
              <a:rPr lang="en-US" sz="2000" dirty="0"/>
              <a:t>1/6 of probability</a:t>
            </a:r>
          </a:p>
        </p:txBody>
      </p:sp>
      <p:cxnSp>
        <p:nvCxnSpPr>
          <p:cNvPr id="4" name="Straight Arrow Connector 3">
            <a:extLst>
              <a:ext uri="{FF2B5EF4-FFF2-40B4-BE49-F238E27FC236}">
                <a16:creationId xmlns:a16="http://schemas.microsoft.com/office/drawing/2014/main" id="{696F5002-CDB4-F147-9370-D6F48068C9B8}"/>
              </a:ext>
            </a:extLst>
          </p:cNvPr>
          <p:cNvCxnSpPr/>
          <p:nvPr/>
        </p:nvCxnSpPr>
        <p:spPr bwMode="auto">
          <a:xfrm flipH="1">
            <a:off x="2667000" y="2590800"/>
            <a:ext cx="68580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2341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Bounded State, Non-Gaussian Likelihoods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4154984"/>
          </a:xfrm>
          <a:prstGeom prst="rect">
            <a:avLst/>
          </a:prstGeom>
          <a:noFill/>
        </p:spPr>
        <p:txBody>
          <a:bodyPr wrap="square" rtlCol="0">
            <a:spAutoFit/>
          </a:bodyPr>
          <a:lstStyle/>
          <a:p>
            <a:r>
              <a:rPr lang="en-US" dirty="0"/>
              <a:t>Bivariate example.</a:t>
            </a:r>
          </a:p>
          <a:p>
            <a:endParaRPr lang="en-US" dirty="0"/>
          </a:p>
          <a:p>
            <a:r>
              <a:rPr lang="en-US" dirty="0"/>
              <a:t>Log of prior is bivariate Gaussian, so prior is non-negative.</a:t>
            </a:r>
          </a:p>
          <a:p>
            <a:endParaRPr lang="en-US" dirty="0"/>
          </a:p>
          <a:p>
            <a:r>
              <a:rPr lang="en-US" dirty="0"/>
              <a:t>One variable observed. </a:t>
            </a:r>
          </a:p>
          <a:p>
            <a:endParaRPr lang="en-US" dirty="0"/>
          </a:p>
          <a:p>
            <a:r>
              <a:rPr lang="en-US" dirty="0"/>
              <a:t>Likelihood is Gamma.</a:t>
            </a:r>
          </a:p>
          <a:p>
            <a:r>
              <a:rPr lang="en-US" dirty="0"/>
              <a:t>	Shape parameter is same as first prior ensemble.</a:t>
            </a:r>
          </a:p>
          <a:p>
            <a:r>
              <a:rPr lang="en-US" dirty="0"/>
              <a:t>	Scale parameter is 1.</a:t>
            </a:r>
          </a:p>
          <a:p>
            <a:endParaRPr lang="en-US" dirty="0"/>
          </a:p>
          <a:p>
            <a:r>
              <a:rPr lang="en-US" dirty="0"/>
              <a:t>Assimilate single observation for many random priors.</a:t>
            </a:r>
          </a:p>
        </p:txBody>
      </p:sp>
    </p:spTree>
    <p:extLst>
      <p:ext uri="{BB962C8B-B14F-4D97-AF65-F5344CB8AC3E}">
        <p14:creationId xmlns:p14="http://schemas.microsoft.com/office/powerpoint/2010/main" val="1553616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Bounded State, Non-Gaussian Likelihoods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461665"/>
          </a:xfrm>
          <a:prstGeom prst="rect">
            <a:avLst/>
          </a:prstGeom>
          <a:noFill/>
        </p:spPr>
        <p:txBody>
          <a:bodyPr wrap="square" rtlCol="0">
            <a:spAutoFit/>
          </a:bodyPr>
          <a:lstStyle/>
          <a:p>
            <a:r>
              <a:rPr lang="en-US" dirty="0"/>
              <a:t>Compare Gamma likelihood to Gaussian approximation.</a:t>
            </a:r>
          </a:p>
        </p:txBody>
      </p:sp>
      <p:pic>
        <p:nvPicPr>
          <p:cNvPr id="4" name="Picture 3">
            <a:extLst>
              <a:ext uri="{FF2B5EF4-FFF2-40B4-BE49-F238E27FC236}">
                <a16:creationId xmlns:a16="http://schemas.microsoft.com/office/drawing/2014/main" id="{0004F442-1F69-AC48-92AF-0796F67C11CB}"/>
              </a:ext>
            </a:extLst>
          </p:cNvPr>
          <p:cNvPicPr>
            <a:picLocks noChangeAspect="1"/>
          </p:cNvPicPr>
          <p:nvPr/>
        </p:nvPicPr>
        <p:blipFill>
          <a:blip r:embed="rId3"/>
          <a:srcRect/>
          <a:stretch/>
        </p:blipFill>
        <p:spPr>
          <a:xfrm>
            <a:off x="531447" y="1676400"/>
            <a:ext cx="3911600" cy="2933700"/>
          </a:xfrm>
          <a:prstGeom prst="rect">
            <a:avLst/>
          </a:prstGeom>
        </p:spPr>
      </p:pic>
      <p:pic>
        <p:nvPicPr>
          <p:cNvPr id="7" name="Picture 6">
            <a:extLst>
              <a:ext uri="{FF2B5EF4-FFF2-40B4-BE49-F238E27FC236}">
                <a16:creationId xmlns:a16="http://schemas.microsoft.com/office/drawing/2014/main" id="{C35931CD-FA16-B149-A31B-FB80934CB9A6}"/>
              </a:ext>
            </a:extLst>
          </p:cNvPr>
          <p:cNvPicPr>
            <a:picLocks noChangeAspect="1"/>
          </p:cNvPicPr>
          <p:nvPr/>
        </p:nvPicPr>
        <p:blipFill>
          <a:blip r:embed="rId4"/>
          <a:srcRect/>
          <a:stretch/>
        </p:blipFill>
        <p:spPr>
          <a:xfrm>
            <a:off x="4700955" y="1663734"/>
            <a:ext cx="3911600" cy="2933700"/>
          </a:xfrm>
          <a:prstGeom prst="rect">
            <a:avLst/>
          </a:prstGeom>
        </p:spPr>
      </p:pic>
    </p:spTree>
    <p:extLst>
      <p:ext uri="{BB962C8B-B14F-4D97-AF65-F5344CB8AC3E}">
        <p14:creationId xmlns:p14="http://schemas.microsoft.com/office/powerpoint/2010/main" val="87027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Bounded State, Non-Gaussian Likelihoods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2677656"/>
          </a:xfrm>
          <a:prstGeom prst="rect">
            <a:avLst/>
          </a:prstGeom>
          <a:noFill/>
        </p:spPr>
        <p:txBody>
          <a:bodyPr wrap="square" rtlCol="0">
            <a:spAutoFit/>
          </a:bodyPr>
          <a:lstStyle/>
          <a:p>
            <a:r>
              <a:rPr lang="en-US" dirty="0"/>
              <a:t>Compare 3 Methods, 4 Ensemble sizes</a:t>
            </a:r>
          </a:p>
          <a:p>
            <a:endParaRPr lang="en-US" dirty="0"/>
          </a:p>
          <a:p>
            <a:r>
              <a:rPr lang="en-US" u="sng" dirty="0"/>
              <a:t>Observed Var.	Unobserved Var.		Likelihood</a:t>
            </a:r>
          </a:p>
          <a:p>
            <a:r>
              <a:rPr lang="en-US" dirty="0"/>
              <a:t>EAKF			Regression			Gaussian</a:t>
            </a:r>
          </a:p>
          <a:p>
            <a:r>
              <a:rPr lang="en-US" dirty="0">
                <a:solidFill>
                  <a:srgbClr val="162CFF"/>
                </a:solidFill>
              </a:rPr>
              <a:t>RHF</a:t>
            </a:r>
            <a:r>
              <a:rPr lang="en-US" dirty="0"/>
              <a:t>			</a:t>
            </a:r>
            <a:r>
              <a:rPr lang="en-US" dirty="0">
                <a:solidFill>
                  <a:srgbClr val="162CFF"/>
                </a:solidFill>
              </a:rPr>
              <a:t>MCRHF</a:t>
            </a:r>
            <a:r>
              <a:rPr lang="en-US" dirty="0"/>
              <a:t>			Gaussian</a:t>
            </a:r>
          </a:p>
          <a:p>
            <a:r>
              <a:rPr lang="en-US" dirty="0">
                <a:solidFill>
                  <a:srgbClr val="162CFF"/>
                </a:solidFill>
              </a:rPr>
              <a:t>RHF</a:t>
            </a:r>
            <a:r>
              <a:rPr lang="en-US" dirty="0"/>
              <a:t>			</a:t>
            </a:r>
            <a:r>
              <a:rPr lang="en-US" dirty="0">
                <a:solidFill>
                  <a:srgbClr val="162CFF"/>
                </a:solidFill>
              </a:rPr>
              <a:t>MCRHF</a:t>
            </a:r>
            <a:r>
              <a:rPr lang="en-US" dirty="0"/>
              <a:t>			</a:t>
            </a:r>
            <a:r>
              <a:rPr lang="en-US" dirty="0">
                <a:solidFill>
                  <a:srgbClr val="162CFF"/>
                </a:solidFill>
              </a:rPr>
              <a:t>Gamma</a:t>
            </a:r>
          </a:p>
          <a:p>
            <a:pPr marL="457200" indent="-457200">
              <a:buAutoNum type="arabicPeriod"/>
            </a:pPr>
            <a:endParaRPr lang="en-US" dirty="0"/>
          </a:p>
        </p:txBody>
      </p:sp>
    </p:spTree>
    <p:extLst>
      <p:ext uri="{BB962C8B-B14F-4D97-AF65-F5344CB8AC3E}">
        <p14:creationId xmlns:p14="http://schemas.microsoft.com/office/powerpoint/2010/main" val="309889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01f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p:sp>
        <p:nvSpPr>
          <p:cNvPr id="14" name="Title 13"/>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937E59-4125-CD45-8954-BB76096C950C}"/>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9" name="TextBox 8">
                <a:extLst>
                  <a:ext uri="{FF2B5EF4-FFF2-40B4-BE49-F238E27FC236}">
                    <a16:creationId xmlns:a16="http://schemas.microsoft.com/office/drawing/2014/main" id="{A2937E59-4125-CD45-8954-BB76096C950C}"/>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C7A05BE-2758-8648-B9B9-C405A4BAF19C}"/>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4" name="TextBox 3">
            <a:extLst>
              <a:ext uri="{FF2B5EF4-FFF2-40B4-BE49-F238E27FC236}">
                <a16:creationId xmlns:a16="http://schemas.microsoft.com/office/drawing/2014/main" id="{818D3CBD-D4FE-AF41-A66C-A73F7DE45E66}"/>
              </a:ext>
            </a:extLst>
          </p:cNvPr>
          <p:cNvSpPr txBox="1"/>
          <p:nvPr/>
        </p:nvSpPr>
        <p:spPr>
          <a:xfrm>
            <a:off x="6172200" y="685800"/>
            <a:ext cx="2743200" cy="830997"/>
          </a:xfrm>
          <a:prstGeom prst="rect">
            <a:avLst/>
          </a:prstGeom>
          <a:noFill/>
        </p:spPr>
        <p:txBody>
          <a:bodyPr wrap="square" rtlCol="0">
            <a:spAutoFit/>
          </a:bodyPr>
          <a:lstStyle/>
          <a:p>
            <a:r>
              <a:rPr lang="en-US" dirty="0">
                <a:solidFill>
                  <a:srgbClr val="00B400"/>
                </a:solidFill>
              </a:rPr>
              <a:t>Prior: from </a:t>
            </a:r>
          </a:p>
          <a:p>
            <a:r>
              <a:rPr lang="en-US" dirty="0">
                <a:solidFill>
                  <a:srgbClr val="00B400"/>
                </a:solidFill>
              </a:rPr>
              <a:t>model forecast.</a:t>
            </a:r>
          </a:p>
        </p:txBody>
      </p:sp>
      <p:sp>
        <p:nvSpPr>
          <p:cNvPr id="5" name="Rounded Rectangle 4">
            <a:extLst>
              <a:ext uri="{FF2B5EF4-FFF2-40B4-BE49-F238E27FC236}">
                <a16:creationId xmlns:a16="http://schemas.microsoft.com/office/drawing/2014/main" id="{5513D894-8202-A84E-BA36-71FAD39D18C5}"/>
              </a:ext>
            </a:extLst>
          </p:cNvPr>
          <p:cNvSpPr/>
          <p:nvPr/>
        </p:nvSpPr>
        <p:spPr>
          <a:xfrm>
            <a:off x="6096000" y="685800"/>
            <a:ext cx="2286000" cy="830997"/>
          </a:xfrm>
          <a:prstGeom prst="roundRect">
            <a:avLst/>
          </a:prstGeom>
          <a:ln w="2540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10" name="Straight Arrow Connector 9">
            <a:extLst>
              <a:ext uri="{FF2B5EF4-FFF2-40B4-BE49-F238E27FC236}">
                <a16:creationId xmlns:a16="http://schemas.microsoft.com/office/drawing/2014/main" id="{8C52FD93-0F50-454E-986A-86F32A41B31A}"/>
              </a:ext>
            </a:extLst>
          </p:cNvPr>
          <p:cNvCxnSpPr/>
          <p:nvPr/>
        </p:nvCxnSpPr>
        <p:spPr bwMode="auto">
          <a:xfrm flipH="1">
            <a:off x="6019800" y="1516797"/>
            <a:ext cx="228600" cy="22207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0" name="Title 1">
            <a:extLst>
              <a:ext uri="{FF2B5EF4-FFF2-40B4-BE49-F238E27FC236}">
                <a16:creationId xmlns:a16="http://schemas.microsoft.com/office/drawing/2014/main" id="{069B6B1C-F7D1-3445-963E-D57264A0F8F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3421772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Percent Negative Posterior Members</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Tree>
    <p:extLst>
      <p:ext uri="{BB962C8B-B14F-4D97-AF65-F5344CB8AC3E}">
        <p14:creationId xmlns:p14="http://schemas.microsoft.com/office/powerpoint/2010/main" val="110923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Percent Negative Posterior Members</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
        <p:nvSpPr>
          <p:cNvPr id="3" name="TextBox 2">
            <a:extLst>
              <a:ext uri="{FF2B5EF4-FFF2-40B4-BE49-F238E27FC236}">
                <a16:creationId xmlns:a16="http://schemas.microsoft.com/office/drawing/2014/main" id="{6853B6F0-4474-F44F-9818-6349DB4AD014}"/>
              </a:ext>
            </a:extLst>
          </p:cNvPr>
          <p:cNvSpPr txBox="1"/>
          <p:nvPr/>
        </p:nvSpPr>
        <p:spPr>
          <a:xfrm>
            <a:off x="6550660" y="2362200"/>
            <a:ext cx="2578100" cy="1200329"/>
          </a:xfrm>
          <a:prstGeom prst="rect">
            <a:avLst/>
          </a:prstGeom>
          <a:solidFill>
            <a:schemeClr val="accent1"/>
          </a:solidFill>
        </p:spPr>
        <p:txBody>
          <a:bodyPr wrap="square" rtlCol="0">
            <a:spAutoFit/>
          </a:bodyPr>
          <a:lstStyle/>
          <a:p>
            <a:r>
              <a:rPr lang="en-US" dirty="0"/>
              <a:t>MCRHF both (red and blue) have 0 by design.</a:t>
            </a:r>
          </a:p>
        </p:txBody>
      </p:sp>
    </p:spTree>
    <p:extLst>
      <p:ext uri="{BB962C8B-B14F-4D97-AF65-F5344CB8AC3E}">
        <p14:creationId xmlns:p14="http://schemas.microsoft.com/office/powerpoint/2010/main" val="373760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RMSE of Posterior Ensemble Mean</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Tree>
    <p:extLst>
      <p:ext uri="{BB962C8B-B14F-4D97-AF65-F5344CB8AC3E}">
        <p14:creationId xmlns:p14="http://schemas.microsoft.com/office/powerpoint/2010/main" val="2788265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RMSE of Posterior Variance</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Tree>
    <p:extLst>
      <p:ext uri="{BB962C8B-B14F-4D97-AF65-F5344CB8AC3E}">
        <p14:creationId xmlns:p14="http://schemas.microsoft.com/office/powerpoint/2010/main" val="1168688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AGU,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Summary</a:t>
            </a:r>
          </a:p>
        </p:txBody>
      </p:sp>
      <p:sp>
        <p:nvSpPr>
          <p:cNvPr id="3" name="TextBox 2">
            <a:extLst>
              <a:ext uri="{FF2B5EF4-FFF2-40B4-BE49-F238E27FC236}">
                <a16:creationId xmlns:a16="http://schemas.microsoft.com/office/drawing/2014/main" id="{B52ACC1E-08EE-544F-B820-0AA9315CF8D3}"/>
              </a:ext>
            </a:extLst>
          </p:cNvPr>
          <p:cNvSpPr txBox="1"/>
          <p:nvPr/>
        </p:nvSpPr>
        <p:spPr>
          <a:xfrm>
            <a:off x="533400" y="990600"/>
            <a:ext cx="7924800" cy="4154984"/>
          </a:xfrm>
          <a:prstGeom prst="rect">
            <a:avLst/>
          </a:prstGeom>
          <a:noFill/>
        </p:spPr>
        <p:txBody>
          <a:bodyPr wrap="square" rtlCol="0">
            <a:spAutoFit/>
          </a:bodyPr>
          <a:lstStyle/>
          <a:p>
            <a:r>
              <a:rPr lang="en-US" dirty="0"/>
              <a:t>RHF filters represent non-Gaussian priors, posteriors.</a:t>
            </a:r>
          </a:p>
          <a:p>
            <a:endParaRPr lang="en-US" dirty="0"/>
          </a:p>
          <a:p>
            <a:r>
              <a:rPr lang="en-US" dirty="0"/>
              <a:t>MCRHF allows non-Gaussian, limited non-linearity.</a:t>
            </a:r>
          </a:p>
          <a:p>
            <a:endParaRPr lang="en-US" dirty="0"/>
          </a:p>
          <a:p>
            <a:r>
              <a:rPr lang="en-US" dirty="0"/>
              <a:t>Particularly applicable to bounded quantities like tracers.</a:t>
            </a:r>
          </a:p>
          <a:p>
            <a:endParaRPr lang="en-US" dirty="0"/>
          </a:p>
          <a:p>
            <a:r>
              <a:rPr lang="en-US" dirty="0"/>
              <a:t>MCRHF more expensive, but less than factor of 2.</a:t>
            </a:r>
          </a:p>
          <a:p>
            <a:endParaRPr lang="en-US" dirty="0"/>
          </a:p>
          <a:p>
            <a:r>
              <a:rPr lang="en-US" dirty="0"/>
              <a:t>Ready to test in large applications like tracer transport.</a:t>
            </a:r>
          </a:p>
          <a:p>
            <a:r>
              <a:rPr lang="en-US" dirty="0"/>
              <a:t>	Contact me if you’d like to collaborate.</a:t>
            </a:r>
          </a:p>
          <a:p>
            <a:endParaRPr lang="en-US" dirty="0"/>
          </a:p>
        </p:txBody>
      </p:sp>
    </p:spTree>
    <p:extLst>
      <p:ext uri="{BB962C8B-B14F-4D97-AF65-F5344CB8AC3E}">
        <p14:creationId xmlns:p14="http://schemas.microsoft.com/office/powerpoint/2010/main" val="2002823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Jeff Anderson, AGU, 2019</a:t>
            </a:r>
            <a:endParaRPr lang="en-US" dirty="0">
              <a:latin typeface="Calibri"/>
              <a:ea typeface="+mn-ea"/>
              <a:cs typeface="+mn-cs"/>
            </a:endParaRPr>
          </a:p>
        </p:txBody>
      </p:sp>
      <p:sp>
        <p:nvSpPr>
          <p:cNvPr id="4" name="TextBox 3"/>
          <p:cNvSpPr txBox="1"/>
          <p:nvPr/>
        </p:nvSpPr>
        <p:spPr>
          <a:xfrm>
            <a:off x="0" y="4800600"/>
            <a:ext cx="9144000" cy="1384995"/>
          </a:xfrm>
          <a:prstGeom prst="rect">
            <a:avLst/>
          </a:prstGeom>
          <a:noFill/>
        </p:spPr>
        <p:txBody>
          <a:bodyPr wrap="square" rtlCol="0">
            <a:spAutoFit/>
          </a:bodyPr>
          <a:lstStyle/>
          <a:p>
            <a:pPr algn="ctr"/>
            <a:r>
              <a:rPr lang="en-US" sz="2000" dirty="0"/>
              <a:t>Anderson, J., Hoar, T., Raeder, K., Liu, H., Collins, N., Torn, R., Arellano, A., 2009: </a:t>
            </a:r>
            <a:r>
              <a:rPr lang="en-US" sz="2000" i="1" dirty="0"/>
              <a:t>The Data Assimilation Research </a:t>
            </a:r>
            <a:r>
              <a:rPr lang="en-US" sz="2000" i="1" dirty="0" err="1"/>
              <a:t>Testbed</a:t>
            </a:r>
            <a:r>
              <a:rPr lang="en-US" sz="2000" i="1" dirty="0"/>
              <a:t>: A community facility.</a:t>
            </a:r>
          </a:p>
          <a:p>
            <a:pPr algn="ctr"/>
            <a:r>
              <a:rPr lang="en-US" sz="2000" dirty="0"/>
              <a:t>BAMS, </a:t>
            </a:r>
            <a:r>
              <a:rPr lang="en-US" sz="2000" b="1" dirty="0"/>
              <a:t>90</a:t>
            </a:r>
            <a:r>
              <a:rPr lang="en-US" sz="2000" dirty="0"/>
              <a:t>, 1283—1296, </a:t>
            </a:r>
            <a:r>
              <a:rPr lang="en-US" sz="2000" dirty="0" err="1"/>
              <a:t>doi</a:t>
            </a:r>
            <a:r>
              <a:rPr lang="en-US" sz="2000" dirty="0"/>
              <a:t>: 10.1175/2009BAMS2618.1 </a:t>
            </a:r>
          </a:p>
          <a:p>
            <a:endParaRPr lang="en-US" dirty="0"/>
          </a:p>
        </p:txBody>
      </p:sp>
      <p:sp>
        <p:nvSpPr>
          <p:cNvPr id="5" name="Rectangle 3"/>
          <p:cNvSpPr txBox="1">
            <a:spLocks noChangeArrowheads="1"/>
          </p:cNvSpPr>
          <p:nvPr/>
        </p:nvSpPr>
        <p:spPr bwMode="auto">
          <a:xfrm>
            <a:off x="266700" y="3886200"/>
            <a:ext cx="8610600" cy="6858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dirty="0" err="1"/>
              <a:t>www.image.ucar.edu</a:t>
            </a:r>
            <a:r>
              <a:rPr lang="en-US" sz="3200" dirty="0"/>
              <a:t>/</a:t>
            </a:r>
            <a:r>
              <a:rPr lang="en-US" sz="3200" dirty="0" err="1"/>
              <a:t>DAReS</a:t>
            </a:r>
            <a:r>
              <a:rPr lang="en-US" sz="3200" dirty="0"/>
              <a:t>/DART</a:t>
            </a:r>
          </a:p>
        </p:txBody>
      </p:sp>
      <p:pic>
        <p:nvPicPr>
          <p:cNvPr id="6" name="Picture 4" descr="Dartboard7"/>
          <p:cNvPicPr>
            <a:picLocks noChangeAspect="1" noChangeArrowheads="1"/>
          </p:cNvPicPr>
          <p:nvPr/>
        </p:nvPicPr>
        <p:blipFill>
          <a:blip r:embed="rId3"/>
          <a:srcRect/>
          <a:stretch>
            <a:fillRect/>
          </a:stretch>
        </p:blipFill>
        <p:spPr bwMode="auto">
          <a:xfrm>
            <a:off x="1377950" y="1600200"/>
            <a:ext cx="6388100" cy="1889125"/>
          </a:xfrm>
          <a:prstGeom prst="rect">
            <a:avLst/>
          </a:prstGeom>
          <a:noFill/>
          <a:ln w="9525">
            <a:noFill/>
            <a:miter lim="800000"/>
            <a:headEnd/>
            <a:tailEnd/>
          </a:ln>
        </p:spPr>
      </p:pic>
      <p:sp>
        <p:nvSpPr>
          <p:cNvPr id="8" name="Title 7"/>
          <p:cNvSpPr>
            <a:spLocks noGrp="1"/>
          </p:cNvSpPr>
          <p:nvPr>
            <p:ph type="title" idx="4294967295"/>
          </p:nvPr>
        </p:nvSpPr>
        <p:spPr>
          <a:xfrm>
            <a:off x="685800" y="381000"/>
            <a:ext cx="7772400" cy="838200"/>
          </a:xfrm>
        </p:spPr>
        <p:txBody>
          <a:bodyPr/>
          <a:lstStyle/>
          <a:p>
            <a:pPr rtl="0" eaLnBrk="0" fontAlgn="base" hangingPunct="0"/>
            <a:r>
              <a:rPr lang="en-US" sz="3200" kern="1200" dirty="0">
                <a:solidFill>
                  <a:srgbClr val="000000"/>
                </a:solidFill>
                <a:effectLst/>
                <a:latin typeface="Arial"/>
                <a:ea typeface="ＭＳ Ｐゴシック"/>
                <a:cs typeface="ＭＳ Ｐゴシック"/>
              </a:rPr>
              <a:t>All results here with DARTLAB tools </a:t>
            </a:r>
            <a:br>
              <a:rPr lang="en-US" sz="3200" kern="1200" dirty="0">
                <a:solidFill>
                  <a:srgbClr val="000000"/>
                </a:solidFill>
                <a:effectLst/>
                <a:latin typeface="Arial"/>
                <a:ea typeface="ＭＳ Ｐゴシック"/>
                <a:cs typeface="ＭＳ Ｐゴシック"/>
              </a:rPr>
            </a:br>
            <a:r>
              <a:rPr lang="en-US" sz="3200" kern="1200" dirty="0">
                <a:solidFill>
                  <a:srgbClr val="000000"/>
                </a:solidFill>
                <a:effectLst/>
                <a:latin typeface="Arial"/>
                <a:ea typeface="ＭＳ Ｐゴシック"/>
                <a:cs typeface="ＭＳ Ｐゴシック"/>
              </a:rPr>
              <a:t>freely available in DART.</a:t>
            </a:r>
            <a:endParaRPr lang="en-US" dirty="0">
              <a:effectLst/>
            </a:endParaRPr>
          </a:p>
        </p:txBody>
      </p:sp>
    </p:spTree>
    <p:extLst>
      <p:ext uri="{BB962C8B-B14F-4D97-AF65-F5344CB8AC3E}">
        <p14:creationId xmlns:p14="http://schemas.microsoft.com/office/powerpoint/2010/main" val="29907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1f0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299" y="728767"/>
            <a:ext cx="2809665" cy="6858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DF5C64-0098-3F48-9BA8-7C576170BAC9}"/>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E8DF5C64-0098-3F48-9BA8-7C576170BAC9}"/>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89E0040-0503-E64C-9B81-2C730A4260B1}"/>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2" name="Rounded Rectangle 11">
            <a:extLst>
              <a:ext uri="{FF2B5EF4-FFF2-40B4-BE49-F238E27FC236}">
                <a16:creationId xmlns:a16="http://schemas.microsoft.com/office/drawing/2014/main" id="{773574C7-686A-E14B-AAA3-E4AE52EE7293}"/>
              </a:ext>
            </a:extLst>
          </p:cNvPr>
          <p:cNvSpPr/>
          <p:nvPr/>
        </p:nvSpPr>
        <p:spPr>
          <a:xfrm>
            <a:off x="2819400" y="685800"/>
            <a:ext cx="2438400" cy="830997"/>
          </a:xfrm>
          <a:prstGeom prst="roundRect">
            <a:avLst/>
          </a:prstGeom>
          <a:ln w="2540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a:extLst>
              <a:ext uri="{FF2B5EF4-FFF2-40B4-BE49-F238E27FC236}">
                <a16:creationId xmlns:a16="http://schemas.microsoft.com/office/drawing/2014/main" id="{E00D37E7-BF8E-2945-8583-0AACB69DF5CB}"/>
              </a:ext>
            </a:extLst>
          </p:cNvPr>
          <p:cNvSpPr txBox="1"/>
          <p:nvPr/>
        </p:nvSpPr>
        <p:spPr>
          <a:xfrm>
            <a:off x="2895600" y="685800"/>
            <a:ext cx="2743200" cy="830997"/>
          </a:xfrm>
          <a:prstGeom prst="rect">
            <a:avLst/>
          </a:prstGeom>
          <a:noFill/>
        </p:spPr>
        <p:txBody>
          <a:bodyPr wrap="square" rtlCol="0">
            <a:spAutoFit/>
          </a:bodyPr>
          <a:lstStyle/>
          <a:p>
            <a:r>
              <a:rPr lang="en-US" dirty="0">
                <a:solidFill>
                  <a:srgbClr val="FF0000"/>
                </a:solidFill>
              </a:rPr>
              <a:t>Likelihood: </a:t>
            </a:r>
          </a:p>
          <a:p>
            <a:r>
              <a:rPr lang="en-US" dirty="0">
                <a:solidFill>
                  <a:srgbClr val="FF0000"/>
                </a:solidFill>
              </a:rPr>
              <a:t>from instrument.</a:t>
            </a:r>
          </a:p>
        </p:txBody>
      </p:sp>
      <p:cxnSp>
        <p:nvCxnSpPr>
          <p:cNvPr id="3" name="Straight Arrow Connector 2">
            <a:extLst>
              <a:ext uri="{FF2B5EF4-FFF2-40B4-BE49-F238E27FC236}">
                <a16:creationId xmlns:a16="http://schemas.microsoft.com/office/drawing/2014/main" id="{10194D43-8DC1-8147-BD21-BBF7434DCBD6}"/>
              </a:ext>
            </a:extLst>
          </p:cNvPr>
          <p:cNvCxnSpPr>
            <a:stCxn id="12" idx="2"/>
          </p:cNvCxnSpPr>
          <p:nvPr/>
        </p:nvCxnSpPr>
        <p:spPr bwMode="auto">
          <a:xfrm>
            <a:off x="4038600" y="1516797"/>
            <a:ext cx="381000" cy="22207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Title 1">
            <a:extLst>
              <a:ext uri="{FF2B5EF4-FFF2-40B4-BE49-F238E27FC236}">
                <a16:creationId xmlns:a16="http://schemas.microsoft.com/office/drawing/2014/main" id="{C7287423-0F1C-2E43-8B6A-1A6E3D0D36FE}"/>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139027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01f0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CF7DC9-B796-BD4C-A3A4-85F81D5E0D27}"/>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7" name="TextBox 6">
                <a:extLst>
                  <a:ext uri="{FF2B5EF4-FFF2-40B4-BE49-F238E27FC236}">
                    <a16:creationId xmlns:a16="http://schemas.microsoft.com/office/drawing/2014/main" id="{0ECF7DC9-B796-BD4C-A3A4-85F81D5E0D27}"/>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BEF3064-CEC2-1C46-883E-D503133EAC7C}"/>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1" name="Title 1">
            <a:extLst>
              <a:ext uri="{FF2B5EF4-FFF2-40B4-BE49-F238E27FC236}">
                <a16:creationId xmlns:a16="http://schemas.microsoft.com/office/drawing/2014/main" id="{FE9660CF-B828-184D-A472-1606B62877D6}"/>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23880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1f04.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916DE9-F03C-F74B-94AE-D8182F366E38}"/>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B7916DE9-F03C-F74B-94AE-D8182F366E38}"/>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C5C1E75-67E1-274A-A5B4-099DBE89D1EF}"/>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1" name="Title 1">
            <a:extLst>
              <a:ext uri="{FF2B5EF4-FFF2-40B4-BE49-F238E27FC236}">
                <a16:creationId xmlns:a16="http://schemas.microsoft.com/office/drawing/2014/main" id="{7ED58D04-28D8-A243-BF38-58AD84C3CA3D}"/>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390535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01f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7228E2-D07F-FA43-9E4F-8A9D394A5460}"/>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577228E2-D07F-FA43-9E4F-8A9D394A5460}"/>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2A4D51F-3800-4E43-85D4-035291F64A14}"/>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0" name="Rounded Rectangle 9">
            <a:extLst>
              <a:ext uri="{FF2B5EF4-FFF2-40B4-BE49-F238E27FC236}">
                <a16:creationId xmlns:a16="http://schemas.microsoft.com/office/drawing/2014/main" id="{C0944667-75B7-C540-AC62-179AAB608C8A}"/>
              </a:ext>
            </a:extLst>
          </p:cNvPr>
          <p:cNvSpPr/>
          <p:nvPr/>
        </p:nvSpPr>
        <p:spPr>
          <a:xfrm>
            <a:off x="914400" y="921603"/>
            <a:ext cx="2438400" cy="830997"/>
          </a:xfrm>
          <a:prstGeom prst="roundRect">
            <a:avLst/>
          </a:prstGeom>
          <a:ln w="2540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a:extLst>
              <a:ext uri="{FF2B5EF4-FFF2-40B4-BE49-F238E27FC236}">
                <a16:creationId xmlns:a16="http://schemas.microsoft.com/office/drawing/2014/main" id="{A92638F4-B89E-9248-9E79-6CF5EED00228}"/>
              </a:ext>
            </a:extLst>
          </p:cNvPr>
          <p:cNvSpPr txBox="1"/>
          <p:nvPr/>
        </p:nvSpPr>
        <p:spPr>
          <a:xfrm>
            <a:off x="1066800" y="921603"/>
            <a:ext cx="2743200" cy="830997"/>
          </a:xfrm>
          <a:prstGeom prst="rect">
            <a:avLst/>
          </a:prstGeom>
          <a:noFill/>
        </p:spPr>
        <p:txBody>
          <a:bodyPr wrap="square" rtlCol="0">
            <a:spAutoFit/>
          </a:bodyPr>
          <a:lstStyle/>
          <a:p>
            <a:r>
              <a:rPr lang="en-US" dirty="0">
                <a:solidFill>
                  <a:srgbClr val="162CFF"/>
                </a:solidFill>
              </a:rPr>
              <a:t>Posterior: (analysis).</a:t>
            </a:r>
          </a:p>
        </p:txBody>
      </p:sp>
      <p:cxnSp>
        <p:nvCxnSpPr>
          <p:cNvPr id="3" name="Straight Arrow Connector 2">
            <a:extLst>
              <a:ext uri="{FF2B5EF4-FFF2-40B4-BE49-F238E27FC236}">
                <a16:creationId xmlns:a16="http://schemas.microsoft.com/office/drawing/2014/main" id="{6A541667-C320-7E4D-9BEA-18D4E635E0E4}"/>
              </a:ext>
            </a:extLst>
          </p:cNvPr>
          <p:cNvCxnSpPr>
            <a:stCxn id="10" idx="2"/>
          </p:cNvCxnSpPr>
          <p:nvPr/>
        </p:nvCxnSpPr>
        <p:spPr bwMode="auto">
          <a:xfrm>
            <a:off x="2133600" y="1752600"/>
            <a:ext cx="457200" cy="2286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309882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7228E2-D07F-FA43-9E4F-8A9D394A5460}"/>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577228E2-D07F-FA43-9E4F-8A9D394A5460}"/>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3"/>
                <a:stretch>
                  <a:fillRect l="-838" b="-11290"/>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pic>
        <p:nvPicPr>
          <p:cNvPr id="13" name="Picture 31" descr="new03_f05">
            <a:extLst>
              <a:ext uri="{FF2B5EF4-FFF2-40B4-BE49-F238E27FC236}">
                <a16:creationId xmlns:a16="http://schemas.microsoft.com/office/drawing/2014/main" id="{B1AD3F8B-5265-4A48-A218-C65EB39F4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 y="2559050"/>
            <a:ext cx="7898130" cy="3291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CB19EEB0-578D-9849-B7A9-77F2D4446D5F}"/>
              </a:ext>
            </a:extLst>
          </p:cNvPr>
          <p:cNvSpPr txBox="1"/>
          <p:nvPr/>
        </p:nvSpPr>
        <p:spPr>
          <a:xfrm>
            <a:off x="304800" y="685800"/>
            <a:ext cx="8610600" cy="830997"/>
          </a:xfrm>
          <a:prstGeom prst="rect">
            <a:avLst/>
          </a:prstGeom>
          <a:noFill/>
        </p:spPr>
        <p:txBody>
          <a:bodyPr wrap="square" rtlCol="0">
            <a:spAutoFit/>
          </a:bodyPr>
          <a:lstStyle/>
          <a:p>
            <a:r>
              <a:rPr lang="en-US" dirty="0"/>
              <a:t>Most ensemble assimilation algorithms assume Gaussians.</a:t>
            </a:r>
          </a:p>
          <a:p>
            <a:r>
              <a:rPr lang="en-US" dirty="0"/>
              <a:t>May be okay for quantity like temperature.</a:t>
            </a:r>
          </a:p>
        </p:txBody>
      </p:sp>
    </p:spTree>
    <p:extLst>
      <p:ext uri="{BB962C8B-B14F-4D97-AF65-F5344CB8AC3E}">
        <p14:creationId xmlns:p14="http://schemas.microsoft.com/office/powerpoint/2010/main" val="1080634441"/>
      </p:ext>
    </p:extLst>
  </p:cSld>
  <p:clrMapOvr>
    <a:masterClrMapping/>
  </p:clrMapOvr>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jla_ams_mars.thmx</Template>
  <TotalTime>30158</TotalTime>
  <Words>2172</Words>
  <Application>Microsoft Macintosh PowerPoint</Application>
  <PresentationFormat>On-screen Show (4:3)</PresentationFormat>
  <Paragraphs>340</Paragraphs>
  <Slides>45</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Arial</vt:lpstr>
      <vt:lpstr>Calibri</vt:lpstr>
      <vt:lpstr>Cambria Math</vt:lpstr>
      <vt:lpstr>Times</vt:lpstr>
      <vt:lpstr>Wingdings</vt:lpstr>
      <vt:lpstr>jla_ams</vt:lpstr>
      <vt:lpstr>2_Office Theme</vt:lpstr>
      <vt:lpstr>DART_Tutorial</vt:lpstr>
      <vt:lpstr>1_DART_Tutorial</vt:lpstr>
      <vt:lpstr>Nonlinear, Non-Gaussian Extensions for  Ensemble Filter Data Assimilation</vt:lpstr>
      <vt:lpstr>Bayes’ Rule</vt:lpstr>
      <vt:lpstr>Bayes’ Rule</vt:lpstr>
      <vt:lpstr>Bayes’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PowerPoint Presentation</vt:lpstr>
      <vt:lpstr>Details for Marginal Correction RHF method (MCRHF)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results here with DARTLAB tools  freely available in DART.</vt:lpstr>
    </vt:vector>
  </TitlesOfParts>
  <Manager/>
  <Company>ncar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Jeff Anderson</cp:lastModifiedBy>
  <cp:revision>473</cp:revision>
  <cp:lastPrinted>2011-01-20T20:34:55Z</cp:lastPrinted>
  <dcterms:created xsi:type="dcterms:W3CDTF">2011-05-23T16:45:05Z</dcterms:created>
  <dcterms:modified xsi:type="dcterms:W3CDTF">2019-12-06T17:01:00Z</dcterms:modified>
  <cp:category/>
</cp:coreProperties>
</file>