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22" r:id="rId1"/>
    <p:sldMasterId id="2147483931" r:id="rId2"/>
    <p:sldMasterId id="2147483935" r:id="rId3"/>
    <p:sldMasterId id="2147483941" r:id="rId4"/>
  </p:sldMasterIdLst>
  <p:notesMasterIdLst>
    <p:notesMasterId r:id="rId50"/>
  </p:notesMasterIdLst>
  <p:handoutMasterIdLst>
    <p:handoutMasterId r:id="rId51"/>
  </p:handoutMasterIdLst>
  <p:sldIdLst>
    <p:sldId id="411" r:id="rId5"/>
    <p:sldId id="640" r:id="rId6"/>
    <p:sldId id="641" r:id="rId7"/>
    <p:sldId id="642" r:id="rId8"/>
    <p:sldId id="643" r:id="rId9"/>
    <p:sldId id="717" r:id="rId10"/>
    <p:sldId id="644" r:id="rId11"/>
    <p:sldId id="647" r:id="rId12"/>
    <p:sldId id="645" r:id="rId13"/>
    <p:sldId id="712" r:id="rId14"/>
    <p:sldId id="566" r:id="rId15"/>
    <p:sldId id="685" r:id="rId16"/>
    <p:sldId id="686" r:id="rId17"/>
    <p:sldId id="687" r:id="rId18"/>
    <p:sldId id="688" r:id="rId19"/>
    <p:sldId id="689" r:id="rId20"/>
    <p:sldId id="690" r:id="rId21"/>
    <p:sldId id="691" r:id="rId22"/>
    <p:sldId id="713" r:id="rId23"/>
    <p:sldId id="692" r:id="rId24"/>
    <p:sldId id="693" r:id="rId25"/>
    <p:sldId id="694" r:id="rId26"/>
    <p:sldId id="695" r:id="rId27"/>
    <p:sldId id="696" r:id="rId28"/>
    <p:sldId id="697" r:id="rId29"/>
    <p:sldId id="698" r:id="rId30"/>
    <p:sldId id="699" r:id="rId31"/>
    <p:sldId id="700" r:id="rId32"/>
    <p:sldId id="701" r:id="rId33"/>
    <p:sldId id="702" r:id="rId34"/>
    <p:sldId id="703" r:id="rId35"/>
    <p:sldId id="704" r:id="rId36"/>
    <p:sldId id="705" r:id="rId37"/>
    <p:sldId id="706" r:id="rId38"/>
    <p:sldId id="707" r:id="rId39"/>
    <p:sldId id="708" r:id="rId40"/>
    <p:sldId id="709" r:id="rId41"/>
    <p:sldId id="710" r:id="rId42"/>
    <p:sldId id="711" r:id="rId43"/>
    <p:sldId id="557" r:id="rId44"/>
    <p:sldId id="716" r:id="rId45"/>
    <p:sldId id="580" r:id="rId46"/>
    <p:sldId id="714" r:id="rId47"/>
    <p:sldId id="715" r:id="rId48"/>
    <p:sldId id="684"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3FF1D"/>
    <a:srgbClr val="162CFF"/>
    <a:srgbClr val="FF22FF"/>
    <a:srgbClr val="00B400"/>
    <a:srgbClr val="FF0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horzBarState="maximized">
    <p:restoredLeft sz="18231" autoAdjust="0"/>
    <p:restoredTop sz="86421" autoAdjust="0"/>
  </p:normalViewPr>
  <p:slideViewPr>
    <p:cSldViewPr>
      <p:cViewPr varScale="1">
        <p:scale>
          <a:sx n="127" d="100"/>
          <a:sy n="127" d="100"/>
        </p:scale>
        <p:origin x="87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328"/>
    </p:cViewPr>
  </p:sorterViewPr>
  <p:notesViewPr>
    <p:cSldViewPr snapToGrid="0" snapToObjects="1">
      <p:cViewPr varScale="1">
        <p:scale>
          <a:sx n="119" d="100"/>
          <a:sy n="119" d="100"/>
        </p:scale>
        <p:origin x="-215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2365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E8A6F800-CDDD-F64D-8345-3276EAE11F47}" type="slidenum">
              <a:rPr lang="en-US"/>
              <a:pPr>
                <a:defRPr/>
              </a:pPr>
              <a:t>‹#›</a:t>
            </a:fld>
            <a:endParaRPr lang="en-US"/>
          </a:p>
        </p:txBody>
      </p:sp>
    </p:spTree>
    <p:extLst>
      <p:ext uri="{BB962C8B-B14F-4D97-AF65-F5344CB8AC3E}">
        <p14:creationId xmlns:p14="http://schemas.microsoft.com/office/powerpoint/2010/main" val="1775200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3B4B0FE2-7B5A-884A-8D74-6477543280BC}" type="slidenum">
              <a:rPr lang="en-US"/>
              <a:pPr>
                <a:defRPr/>
              </a:pPr>
              <a:t>‹#›</a:t>
            </a:fld>
            <a:endParaRPr lang="en-US"/>
          </a:p>
        </p:txBody>
      </p:sp>
    </p:spTree>
    <p:extLst>
      <p:ext uri="{BB962C8B-B14F-4D97-AF65-F5344CB8AC3E}">
        <p14:creationId xmlns:p14="http://schemas.microsoft.com/office/powerpoint/2010/main" val="9278553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6826539-A7D1-5342-BF55-B80EAFB479F5}" type="slidenum">
              <a:rPr lang="en-US"/>
              <a:pPr/>
              <a:t>1</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xfrm>
            <a:off x="914400" y="4326125"/>
            <a:ext cx="5029200" cy="273546"/>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18</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5256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19</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81898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20</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64282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21</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52021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22</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6581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23</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72542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24</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74331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25</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57497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26</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6538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27</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981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10</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99614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28</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56477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29</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29184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30</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933844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31</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43682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32</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50312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33</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72079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34</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10862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35</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68224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36</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53791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37</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62916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11</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38</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97320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39</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50511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B1F10A8-D676-3041-B19D-F1ABFC39D202}" type="slidenum">
              <a:rPr lang="en-US" sz="1200"/>
              <a:pPr/>
              <a:t>42</a:t>
            </a:fld>
            <a:endParaRPr 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43</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337310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44</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6415198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4B0FE2-7B5A-884A-8D74-6477543280BC}" type="slidenum">
              <a:rPr lang="en-US" smtClean="0"/>
              <a:pPr>
                <a:defRPr/>
              </a:pPr>
              <a:t>45</a:t>
            </a:fld>
            <a:endParaRPr lang="en-US"/>
          </a:p>
        </p:txBody>
      </p:sp>
    </p:spTree>
    <p:extLst>
      <p:ext uri="{BB962C8B-B14F-4D97-AF65-F5344CB8AC3E}">
        <p14:creationId xmlns:p14="http://schemas.microsoft.com/office/powerpoint/2010/main" val="373150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12</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382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13</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32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14</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56767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15</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30992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16</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03601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17</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656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5" Type="http://schemas.openxmlformats.org/officeDocument/2006/relationships/image" Target="../media/image1.jpeg"/><Relationship Id="rId6" Type="http://schemas.openxmlformats.org/officeDocument/2006/relationships/image" Target="../media/image7.png"/><Relationship Id="rId1" Type="http://schemas.openxmlformats.org/officeDocument/2006/relationships/slideMaster" Target="../slideMasters/slideMaster4.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smtClean="0">
                <a:latin typeface="Calibri"/>
                <a:ea typeface="+mn-ea"/>
                <a:cs typeface="+mn-cs"/>
              </a:rPr>
              <a:t>AMS, 9 January 2018</a:t>
            </a:r>
            <a:endParaRPr lang="en-US" dirty="0">
              <a:latin typeface="Calibri"/>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mtClean="0"/>
              <a:t>AMS, 9 January 2018</a:t>
            </a:r>
            <a:endParaRPr lang="en-US" dirty="0"/>
          </a:p>
        </p:txBody>
      </p:sp>
    </p:spTree>
    <p:extLst>
      <p:ext uri="{BB962C8B-B14F-4D97-AF65-F5344CB8AC3E}">
        <p14:creationId xmlns:p14="http://schemas.microsoft.com/office/powerpoint/2010/main" val="32738050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48400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28397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2861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8" descr="DARTspaghettiSquare"/>
          <p:cNvPicPr>
            <a:picLocks noChangeAspect="1" noChangeArrowheads="1"/>
          </p:cNvPicPr>
          <p:nvPr userDrawn="1"/>
        </p:nvPicPr>
        <p:blipFill>
          <a:blip r:embed="rId2"/>
          <a:srcRect/>
          <a:stretch>
            <a:fillRect/>
          </a:stretch>
        </p:blipFill>
        <p:spPr bwMode="auto">
          <a:xfrm>
            <a:off x="5015517" y="3988206"/>
            <a:ext cx="2989263" cy="1830388"/>
          </a:xfrm>
          <a:prstGeom prst="rect">
            <a:avLst/>
          </a:prstGeom>
          <a:noFill/>
          <a:ln w="9525">
            <a:noFill/>
            <a:miter lim="800000"/>
            <a:headEnd/>
            <a:tailEnd/>
          </a:ln>
        </p:spPr>
      </p:pic>
      <p:pic>
        <p:nvPicPr>
          <p:cNvPr id="15" name="Picture 9" descr="visitus914"/>
          <p:cNvPicPr>
            <a:picLocks noChangeAspect="1" noChangeArrowheads="1"/>
          </p:cNvPicPr>
          <p:nvPr userDrawn="1"/>
        </p:nvPicPr>
        <p:blipFill>
          <a:blip r:embed="rId3"/>
          <a:srcRect/>
          <a:stretch>
            <a:fillRect/>
          </a:stretch>
        </p:blipFill>
        <p:spPr bwMode="auto">
          <a:xfrm>
            <a:off x="1117146" y="3994557"/>
            <a:ext cx="2770188" cy="1824037"/>
          </a:xfrm>
          <a:prstGeom prst="rect">
            <a:avLst/>
          </a:prstGeom>
          <a:noFill/>
          <a:ln w="9525">
            <a:noFill/>
            <a:miter lim="800000"/>
            <a:headEnd/>
            <a:tailEnd/>
          </a:ln>
        </p:spPr>
      </p:pic>
      <p:sp>
        <p:nvSpPr>
          <p:cNvPr id="16" name="Title 5"/>
          <p:cNvSpPr>
            <a:spLocks noGrp="1"/>
          </p:cNvSpPr>
          <p:nvPr>
            <p:ph type="title"/>
          </p:nvPr>
        </p:nvSpPr>
        <p:spPr>
          <a:xfrm>
            <a:off x="0" y="2528662"/>
            <a:ext cx="9144000" cy="1143000"/>
          </a:xfrm>
        </p:spPr>
        <p:txBody>
          <a:bodyPr>
            <a:normAutofit fontScale="90000"/>
          </a:bodyPr>
          <a:lstStyle>
            <a:lvl1pPr>
              <a:defRPr sz="3200"/>
            </a:lvl1pPr>
          </a:lstStyle>
          <a:p>
            <a:r>
              <a:rPr lang="en-US" smtClean="0"/>
              <a:t>Click to edit Master title style</a:t>
            </a:r>
            <a:endParaRPr lang="en-US" dirty="0"/>
          </a:p>
        </p:txBody>
      </p:sp>
      <p:sp>
        <p:nvSpPr>
          <p:cNvPr id="17" name="TextBox 16"/>
          <p:cNvSpPr txBox="1"/>
          <p:nvPr userDrawn="1"/>
        </p:nvSpPr>
        <p:spPr>
          <a:xfrm>
            <a:off x="622752" y="6224699"/>
            <a:ext cx="5288874" cy="553998"/>
          </a:xfrm>
          <a:prstGeom prst="rect">
            <a:avLst/>
          </a:prstGeom>
          <a:noFill/>
        </p:spPr>
        <p:txBody>
          <a:bodyPr wrap="square" rtlCol="0">
            <a:spAutoFit/>
          </a:bodyPr>
          <a:lstStyle/>
          <a:p>
            <a:pPr defTabSz="457200" eaLnBrk="1" fontAlgn="auto" hangingPunct="1">
              <a:spcBef>
                <a:spcPts val="0"/>
              </a:spcBef>
              <a:spcAft>
                <a:spcPts val="0"/>
              </a:spcAft>
            </a:pPr>
            <a:r>
              <a:rPr lang="en-US" sz="1000" dirty="0" smtClean="0">
                <a:solidFill>
                  <a:prstClr val="black"/>
                </a:solidFill>
                <a:latin typeface="Calibri"/>
                <a:ea typeface="+mn-ea"/>
                <a:cs typeface="+mn-cs"/>
              </a:rPr>
              <a:t>The </a:t>
            </a:r>
            <a:r>
              <a:rPr lang="en-US" sz="1000" dirty="0">
                <a:solidFill>
                  <a:prstClr val="black"/>
                </a:solidFill>
                <a:latin typeface="Calibri"/>
                <a:ea typeface="+mn-ea"/>
                <a:cs typeface="+mn-cs"/>
              </a:rPr>
              <a:t>National Center for Atmospheric Research is sponsored by the National Science Foundation. Any opinions, findings and conclusions or recommendations expressed in this publication are those of the author(s) and do not necessarily reflect the views of the National Science Foundation.</a:t>
            </a:r>
          </a:p>
        </p:txBody>
      </p:sp>
      <p:sp>
        <p:nvSpPr>
          <p:cNvPr id="18" name="TextBox 17"/>
          <p:cNvSpPr txBox="1"/>
          <p:nvPr userDrawn="1"/>
        </p:nvSpPr>
        <p:spPr>
          <a:xfrm>
            <a:off x="8114374" y="6010420"/>
            <a:ext cx="904139"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black"/>
                </a:solidFill>
                <a:latin typeface="Calibri"/>
                <a:ea typeface="+mn-ea"/>
                <a:cs typeface="+mn-cs"/>
              </a:rPr>
              <a:t> ©UCAR </a:t>
            </a:r>
            <a:r>
              <a:rPr lang="en-US" sz="1000" dirty="0" smtClean="0">
                <a:solidFill>
                  <a:prstClr val="black"/>
                </a:solidFill>
                <a:latin typeface="Calibri"/>
                <a:ea typeface="+mn-ea"/>
                <a:cs typeface="+mn-cs"/>
              </a:rPr>
              <a:t>2014</a:t>
            </a:r>
            <a:endParaRPr lang="en-US" sz="1000" dirty="0">
              <a:solidFill>
                <a:prstClr val="black"/>
              </a:solidFill>
              <a:latin typeface="Calibri"/>
              <a:ea typeface="+mn-ea"/>
              <a:cs typeface="+mn-cs"/>
            </a:endParaRPr>
          </a:p>
        </p:txBody>
      </p:sp>
      <p:pic>
        <p:nvPicPr>
          <p:cNvPr id="19" name="Picture 18" descr="DARTYellowWhit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9734" y="332083"/>
            <a:ext cx="6344532" cy="1874520"/>
          </a:xfrm>
          <a:prstGeom prst="rect">
            <a:avLst/>
          </a:prstGeom>
        </p:spPr>
      </p:pic>
      <p:pic>
        <p:nvPicPr>
          <p:cNvPr id="20" name="Picture 7" descr="nsf1"/>
          <p:cNvPicPr>
            <a:picLocks noChangeAspect="1" noChangeArrowheads="1"/>
          </p:cNvPicPr>
          <p:nvPr userDrawn="1"/>
        </p:nvPicPr>
        <p:blipFill>
          <a:blip r:embed="rId5"/>
          <a:srcRect/>
          <a:stretch>
            <a:fillRect/>
          </a:stretch>
        </p:blipFill>
        <p:spPr bwMode="auto">
          <a:xfrm>
            <a:off x="101576" y="6222806"/>
            <a:ext cx="554444" cy="557784"/>
          </a:xfrm>
          <a:prstGeom prst="rect">
            <a:avLst/>
          </a:prstGeom>
          <a:noFill/>
          <a:ln w="9525">
            <a:noFill/>
            <a:miter lim="800000"/>
            <a:headEnd/>
            <a:tailEnd/>
          </a:ln>
        </p:spPr>
      </p:pic>
      <p:pic>
        <p:nvPicPr>
          <p:cNvPr id="21" name="Picture 20" descr="ncar_ucar_logo_text.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7682" y="6244656"/>
            <a:ext cx="2250831" cy="512064"/>
          </a:xfrm>
          <a:prstGeom prst="rect">
            <a:avLst/>
          </a:prstGeom>
        </p:spPr>
      </p:pic>
    </p:spTree>
    <p:extLst>
      <p:ext uri="{BB962C8B-B14F-4D97-AF65-F5344CB8AC3E}">
        <p14:creationId xmlns:p14="http://schemas.microsoft.com/office/powerpoint/2010/main" val="225770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638425"/>
          </a:xfrm>
        </p:spPr>
        <p:txBody>
          <a:bodyPr>
            <a:noAutofit/>
          </a:bodyPr>
          <a:lstStyle>
            <a:lvl1pPr>
              <a:defRPr sz="3600"/>
            </a:lvl1pPr>
          </a:lstStyle>
          <a:p>
            <a:r>
              <a:rPr lang="en-US" smtClean="0"/>
              <a:t>Click to edit Master title style</a:t>
            </a:r>
            <a:endParaRPr lang="en-US" dirty="0"/>
          </a:p>
        </p:txBody>
      </p:sp>
      <p:pic>
        <p:nvPicPr>
          <p:cNvPr id="3" name="Picture 2" descr="DARTYellow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33" y="6339163"/>
            <a:ext cx="1528463" cy="451591"/>
          </a:xfrm>
          <a:prstGeom prst="rect">
            <a:avLst/>
          </a:prstGeom>
        </p:spPr>
      </p:pic>
      <p:sp>
        <p:nvSpPr>
          <p:cNvPr id="4" name="Slide Number Placeholder 3"/>
          <p:cNvSpPr>
            <a:spLocks noGrp="1"/>
          </p:cNvSpPr>
          <p:nvPr>
            <p:ph type="sldNum" sz="quarter" idx="12"/>
          </p:nvPr>
        </p:nvSpPr>
        <p:spPr>
          <a:xfrm>
            <a:off x="8246578" y="6492875"/>
            <a:ext cx="897421" cy="365125"/>
          </a:xfrm>
          <a:prstGeom prst="rect">
            <a:avLst/>
          </a:prstGeom>
        </p:spPr>
        <p:txBody>
          <a:bodyPr/>
          <a:lstStyle>
            <a:lvl1pPr>
              <a:defRPr>
                <a:solidFill>
                  <a:schemeClr val="bg1">
                    <a:lumMod val="50000"/>
                  </a:schemeClr>
                </a:solidFill>
              </a:defRPr>
            </a:lvl1pPr>
          </a:lstStyle>
          <a:p>
            <a:pPr algn="r" defTabSz="457200" eaLnBrk="1" fontAlgn="auto" hangingPunct="1">
              <a:spcBef>
                <a:spcPts val="0"/>
              </a:spcBef>
              <a:spcAft>
                <a:spcPts val="0"/>
              </a:spcAft>
            </a:pPr>
            <a:fld id="{283B4FF1-25A9-3741-B230-AA79218BFD91}" type="slidenum">
              <a:rPr lang="en-US" sz="1200" smtClean="0">
                <a:solidFill>
                  <a:prstClr val="white">
                    <a:lumMod val="50000"/>
                  </a:prstClr>
                </a:solidFill>
                <a:latin typeface="Calibri"/>
                <a:ea typeface="+mn-ea"/>
                <a:cs typeface="+mn-cs"/>
              </a:rPr>
              <a:pPr algn="r" defTabSz="457200" eaLnBrk="1" fontAlgn="auto" hangingPunct="1">
                <a:spcBef>
                  <a:spcPts val="0"/>
                </a:spcBef>
                <a:spcAft>
                  <a:spcPts val="0"/>
                </a:spcAft>
              </a:pPr>
              <a:t>‹#›</a:t>
            </a:fld>
            <a:r>
              <a:rPr lang="en-US" sz="1200" dirty="0" smtClean="0">
                <a:solidFill>
                  <a:prstClr val="white">
                    <a:lumMod val="50000"/>
                  </a:prstClr>
                </a:solidFill>
                <a:latin typeface="Calibri"/>
                <a:ea typeface="+mn-ea"/>
                <a:cs typeface="+mn-cs"/>
              </a:rPr>
              <a:t> of 45</a:t>
            </a:r>
            <a:endParaRPr lang="en-US" sz="1200" dirty="0">
              <a:solidFill>
                <a:prstClr val="white">
                  <a:lumMod val="50000"/>
                </a:prstClr>
              </a:solidFill>
              <a:latin typeface="Calibri"/>
              <a:ea typeface="+mn-ea"/>
              <a:cs typeface="+mn-cs"/>
            </a:endParaRPr>
          </a:p>
        </p:txBody>
      </p:sp>
    </p:spTree>
    <p:extLst>
      <p:ext uri="{BB962C8B-B14F-4D97-AF65-F5344CB8AC3E}">
        <p14:creationId xmlns:p14="http://schemas.microsoft.com/office/powerpoint/2010/main" val="39266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638425"/>
          </a:xfrm>
        </p:spPr>
        <p:txBody>
          <a:bodyPr>
            <a:no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3840674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jpeg"/><Relationship Id="rId5" Type="http://schemas.openxmlformats.org/officeDocument/2006/relationships/image" Target="../media/image2.jpeg"/><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3.png"/><Relationship Id="rId5" Type="http://schemas.openxmlformats.org/officeDocument/2006/relationships/image" Target="../media/image1.jpeg"/><Relationship Id="rId6" Type="http://schemas.openxmlformats.org/officeDocument/2006/relationships/image" Target="../media/image2.jpe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theme" Target="../theme/theme4.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1031" name="Picture 7" descr="nsf1"/>
          <p:cNvPicPr>
            <a:picLocks noChangeAspect="1" noChangeArrowheads="1"/>
          </p:cNvPicPr>
          <p:nvPr/>
        </p:nvPicPr>
        <p:blipFill>
          <a:blip r:embed="rId4"/>
          <a:srcRect/>
          <a:stretch>
            <a:fillRect/>
          </a:stretch>
        </p:blipFill>
        <p:spPr bwMode="auto">
          <a:xfrm>
            <a:off x="2057400" y="6248400"/>
            <a:ext cx="503238" cy="506413"/>
          </a:xfrm>
          <a:prstGeom prst="rect">
            <a:avLst/>
          </a:prstGeom>
          <a:noFill/>
          <a:ln w="9525">
            <a:noFill/>
            <a:miter lim="800000"/>
            <a:headEnd/>
            <a:tailEnd/>
          </a:ln>
        </p:spPr>
      </p:pic>
      <p:pic>
        <p:nvPicPr>
          <p:cNvPr id="1032" name="Picture 8" descr="ncar-logo-med"/>
          <p:cNvPicPr>
            <a:picLocks noChangeAspect="1" noChangeArrowheads="1"/>
          </p:cNvPicPr>
          <p:nvPr/>
        </p:nvPicPr>
        <p:blipFill>
          <a:blip r:embed="rId5"/>
          <a:srcRect/>
          <a:stretch>
            <a:fillRect/>
          </a:stretch>
        </p:blipFill>
        <p:spPr bwMode="auto">
          <a:xfrm>
            <a:off x="685800" y="6324600"/>
            <a:ext cx="1231900" cy="347663"/>
          </a:xfrm>
          <a:prstGeom prst="rect">
            <a:avLst/>
          </a:prstGeom>
          <a:noFill/>
          <a:ln w="9525">
            <a:noFill/>
            <a:miter lim="800000"/>
            <a:headEnd/>
            <a:tailEnd/>
          </a:ln>
        </p:spPr>
      </p:pic>
      <p:pic>
        <p:nvPicPr>
          <p:cNvPr id="1033" name="Picture 9" descr="Dartboard7"/>
          <p:cNvPicPr>
            <a:picLocks noChangeAspect="1" noChangeArrowheads="1"/>
          </p:cNvPicPr>
          <p:nvPr/>
        </p:nvPicPr>
        <p:blipFill>
          <a:blip r:embed="rId6"/>
          <a:srcRect/>
          <a:stretch>
            <a:fillRect/>
          </a:stretch>
        </p:blipFill>
        <p:spPr bwMode="auto">
          <a:xfrm>
            <a:off x="6629400" y="6248400"/>
            <a:ext cx="1752600" cy="519113"/>
          </a:xfrm>
          <a:prstGeom prst="rect">
            <a:avLst/>
          </a:prstGeom>
          <a:noFill/>
          <a:ln w="9525">
            <a:noFill/>
            <a:miter lim="800000"/>
            <a:headEnd/>
            <a:tailEnd/>
          </a:ln>
        </p:spPr>
      </p:pic>
      <p:sp>
        <p:nvSpPr>
          <p:cNvPr id="1034" name="Rectangle 10"/>
          <p:cNvSpPr>
            <a:spLocks noChangeArrowheads="1"/>
          </p:cNvSpPr>
          <p:nvPr/>
        </p:nvSpPr>
        <p:spPr bwMode="auto">
          <a:xfrm>
            <a:off x="8458200" y="6324600"/>
            <a:ext cx="609600" cy="304800"/>
          </a:xfrm>
          <a:prstGeom prst="rect">
            <a:avLst/>
          </a:prstGeom>
          <a:noFill/>
          <a:ln w="9525">
            <a:noFill/>
            <a:miter lim="800000"/>
            <a:headEnd/>
            <a:tailEnd/>
          </a:ln>
        </p:spPr>
        <p:txBody>
          <a:bodyPr>
            <a:prstTxWarp prst="textNoShape">
              <a:avLst/>
            </a:prstTxWarp>
          </a:bodyPr>
          <a:lstStyle/>
          <a:p>
            <a:pPr algn="ctr">
              <a:defRPr/>
            </a:pPr>
            <a:r>
              <a:rPr lang="en-US" sz="1200" dirty="0"/>
              <a:t>pg </a:t>
            </a:r>
            <a:fld id="{36C93095-8263-124B-A941-6375B70BC881}" type="slidenum">
              <a:rPr lang="en-US" sz="1200"/>
              <a:pPr algn="ctr">
                <a:defRPr/>
              </a:pPr>
              <a:t>‹#›</a:t>
            </a:fld>
            <a:endParaRPr lang="en-US" sz="1400" dirty="0"/>
          </a:p>
        </p:txBody>
      </p:sp>
      <p:pic>
        <p:nvPicPr>
          <p:cNvPr id="11" name="Picture 7" descr="nsf1"/>
          <p:cNvPicPr>
            <a:picLocks noChangeAspect="1" noChangeArrowheads="1"/>
          </p:cNvPicPr>
          <p:nvPr userDrawn="1"/>
        </p:nvPicPr>
        <p:blipFill>
          <a:blip r:embed="rId4"/>
          <a:srcRect/>
          <a:stretch>
            <a:fillRect/>
          </a:stretch>
        </p:blipFill>
        <p:spPr bwMode="auto">
          <a:xfrm>
            <a:off x="2057400" y="6248400"/>
            <a:ext cx="503238" cy="506413"/>
          </a:xfrm>
          <a:prstGeom prst="rect">
            <a:avLst/>
          </a:prstGeom>
          <a:noFill/>
          <a:ln w="9525">
            <a:noFill/>
            <a:miter lim="800000"/>
            <a:headEnd/>
            <a:tailEnd/>
          </a:ln>
        </p:spPr>
      </p:pic>
      <p:pic>
        <p:nvPicPr>
          <p:cNvPr id="12" name="Picture 8" descr="ncar-logo-med"/>
          <p:cNvPicPr>
            <a:picLocks noChangeAspect="1" noChangeArrowheads="1"/>
          </p:cNvPicPr>
          <p:nvPr userDrawn="1"/>
        </p:nvPicPr>
        <p:blipFill>
          <a:blip r:embed="rId5"/>
          <a:srcRect/>
          <a:stretch>
            <a:fillRect/>
          </a:stretch>
        </p:blipFill>
        <p:spPr bwMode="auto">
          <a:xfrm>
            <a:off x="685800" y="6324600"/>
            <a:ext cx="1231900" cy="347663"/>
          </a:xfrm>
          <a:prstGeom prst="rect">
            <a:avLst/>
          </a:prstGeom>
          <a:noFill/>
          <a:ln w="9525">
            <a:noFill/>
            <a:miter lim="800000"/>
            <a:headEnd/>
            <a:tailEnd/>
          </a:ln>
        </p:spPr>
      </p:pic>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smtClean="0">
                <a:latin typeface="Calibri"/>
                <a:ea typeface="+mn-ea"/>
                <a:cs typeface="+mn-cs"/>
              </a:rPr>
              <a:t>AMS, 9 January 2018</a:t>
            </a:r>
            <a:endParaRPr lang="en-US" dirty="0">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930" r:id="rId1"/>
    <p:sldLayoutId id="2147483939" r:id="rId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sldNum="0" hd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2pPr>
      <a:lvl3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3pPr>
      <a:lvl4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4pPr>
      <a:lvl5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6pPr>
      <a:lvl7pPr marL="9144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7pPr>
      <a:lvl8pPr marL="13716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8pPr>
      <a:lvl9pPr marL="18288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Dartboard7"/>
          <p:cNvPicPr>
            <a:picLocks noChangeAspect="1" noChangeArrowheads="1"/>
          </p:cNvPicPr>
          <p:nvPr userDrawn="1"/>
        </p:nvPicPr>
        <p:blipFill>
          <a:blip r:embed="rId3"/>
          <a:srcRect/>
          <a:stretch>
            <a:fillRect/>
          </a:stretch>
        </p:blipFill>
        <p:spPr bwMode="auto">
          <a:xfrm>
            <a:off x="6629400" y="6248400"/>
            <a:ext cx="1752600" cy="519113"/>
          </a:xfrm>
          <a:prstGeom prst="rect">
            <a:avLst/>
          </a:prstGeom>
          <a:noFill/>
          <a:ln w="9525">
            <a:noFill/>
            <a:miter lim="800000"/>
            <a:headEnd/>
            <a:tailEnd/>
          </a:ln>
        </p:spPr>
      </p:pic>
      <p:sp>
        <p:nvSpPr>
          <p:cNvPr id="13" name="Rectangle 10"/>
          <p:cNvSpPr>
            <a:spLocks noChangeArrowheads="1"/>
          </p:cNvSpPr>
          <p:nvPr userDrawn="1"/>
        </p:nvSpPr>
        <p:spPr bwMode="auto">
          <a:xfrm>
            <a:off x="8458200" y="6324600"/>
            <a:ext cx="609600" cy="304800"/>
          </a:xfrm>
          <a:prstGeom prst="rect">
            <a:avLst/>
          </a:prstGeom>
          <a:noFill/>
          <a:ln w="9525">
            <a:noFill/>
            <a:miter lim="800000"/>
            <a:headEnd/>
            <a:tailEnd/>
          </a:ln>
        </p:spPr>
        <p:txBody>
          <a:bodyPr>
            <a:prstTxWarp prst="textNoShape">
              <a:avLst/>
            </a:prstTxWarp>
          </a:bodyPr>
          <a:lstStyle/>
          <a:p>
            <a:pPr algn="ctr">
              <a:defRPr/>
            </a:pPr>
            <a:r>
              <a:rPr lang="en-US" sz="1200" dirty="0"/>
              <a:t>pg </a:t>
            </a:r>
            <a:fld id="{36C93095-8263-124B-A941-6375B70BC881}" type="slidenum">
              <a:rPr lang="en-US" sz="1200"/>
              <a:pPr algn="ctr">
                <a:defRPr/>
              </a:pPr>
              <a:t>‹#›</a:t>
            </a:fld>
            <a:endParaRPr lang="en-US" sz="1400" dirty="0"/>
          </a:p>
        </p:txBody>
      </p:sp>
      <p:pic>
        <p:nvPicPr>
          <p:cNvPr id="14" name="Picture 7" descr="nsf1"/>
          <p:cNvPicPr>
            <a:picLocks noChangeAspect="1" noChangeArrowheads="1"/>
          </p:cNvPicPr>
          <p:nvPr userDrawn="1"/>
        </p:nvPicPr>
        <p:blipFill>
          <a:blip r:embed="rId4"/>
          <a:srcRect/>
          <a:stretch>
            <a:fillRect/>
          </a:stretch>
        </p:blipFill>
        <p:spPr bwMode="auto">
          <a:xfrm>
            <a:off x="2057400" y="6248400"/>
            <a:ext cx="503238" cy="506413"/>
          </a:xfrm>
          <a:prstGeom prst="rect">
            <a:avLst/>
          </a:prstGeom>
          <a:noFill/>
          <a:ln w="9525">
            <a:noFill/>
            <a:miter lim="800000"/>
            <a:headEnd/>
            <a:tailEnd/>
          </a:ln>
        </p:spPr>
      </p:pic>
      <p:pic>
        <p:nvPicPr>
          <p:cNvPr id="15" name="Picture 8" descr="ncar-logo-med"/>
          <p:cNvPicPr>
            <a:picLocks noChangeAspect="1" noChangeArrowheads="1"/>
          </p:cNvPicPr>
          <p:nvPr userDrawn="1"/>
        </p:nvPicPr>
        <p:blipFill>
          <a:blip r:embed="rId5"/>
          <a:srcRect/>
          <a:stretch>
            <a:fillRect/>
          </a:stretch>
        </p:blipFill>
        <p:spPr bwMode="auto">
          <a:xfrm>
            <a:off x="685800" y="6324600"/>
            <a:ext cx="1231900" cy="347663"/>
          </a:xfrm>
          <a:prstGeom prst="rect">
            <a:avLst/>
          </a:prstGeom>
          <a:noFill/>
          <a:ln w="9525">
            <a:noFill/>
            <a:miter lim="800000"/>
            <a:headEnd/>
            <a:tailEnd/>
          </a:ln>
        </p:spPr>
      </p:pic>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smtClean="0">
                <a:latin typeface="Calibri"/>
                <a:ea typeface="+mn-ea"/>
                <a:cs typeface="+mn-cs"/>
              </a:rPr>
              <a:t>AMS, 9 January 2018</a:t>
            </a:r>
            <a:endParaRPr lang="en-US" dirty="0">
              <a:latin typeface="Calibri"/>
              <a:ea typeface="+mn-ea"/>
              <a:cs typeface="+mn-cs"/>
            </a:endParaRPr>
          </a:p>
        </p:txBody>
      </p:sp>
    </p:spTree>
    <p:extLst>
      <p:ext uri="{BB962C8B-B14F-4D97-AF65-F5344CB8AC3E}">
        <p14:creationId xmlns:p14="http://schemas.microsoft.com/office/powerpoint/2010/main" val="3038932172"/>
      </p:ext>
    </p:extLst>
  </p:cSld>
  <p:clrMap bg1="lt1" tx1="dk1" bg2="lt2" tx2="dk2" accent1="accent1" accent2="accent2" accent3="accent3" accent4="accent4" accent5="accent5" accent6="accent6" hlink="hlink" folHlink="folHlink"/>
  <p:sldLayoutIdLst>
    <p:sldLayoutId id="2147483932" r:id="rId1"/>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9" descr="Dartboard7"/>
          <p:cNvPicPr>
            <a:picLocks noChangeAspect="1" noChangeArrowheads="1"/>
          </p:cNvPicPr>
          <p:nvPr userDrawn="1"/>
        </p:nvPicPr>
        <p:blipFill>
          <a:blip r:embed="rId4"/>
          <a:srcRect/>
          <a:stretch>
            <a:fillRect/>
          </a:stretch>
        </p:blipFill>
        <p:spPr bwMode="auto">
          <a:xfrm>
            <a:off x="6629400" y="6248400"/>
            <a:ext cx="1752600" cy="519113"/>
          </a:xfrm>
          <a:prstGeom prst="rect">
            <a:avLst/>
          </a:prstGeom>
          <a:noFill/>
          <a:ln w="9525">
            <a:noFill/>
            <a:miter lim="800000"/>
            <a:headEnd/>
            <a:tailEnd/>
          </a:ln>
        </p:spPr>
      </p:pic>
      <p:sp>
        <p:nvSpPr>
          <p:cNvPr id="13" name="Rectangle 10"/>
          <p:cNvSpPr>
            <a:spLocks noChangeArrowheads="1"/>
          </p:cNvSpPr>
          <p:nvPr userDrawn="1"/>
        </p:nvSpPr>
        <p:spPr bwMode="auto">
          <a:xfrm>
            <a:off x="8458200" y="6324600"/>
            <a:ext cx="609600" cy="304800"/>
          </a:xfrm>
          <a:prstGeom prst="rect">
            <a:avLst/>
          </a:prstGeom>
          <a:noFill/>
          <a:ln w="9525">
            <a:noFill/>
            <a:miter lim="800000"/>
            <a:headEnd/>
            <a:tailEnd/>
          </a:ln>
        </p:spPr>
        <p:txBody>
          <a:bodyPr>
            <a:prstTxWarp prst="textNoShape">
              <a:avLst/>
            </a:prstTxWarp>
          </a:bodyPr>
          <a:lstStyle/>
          <a:p>
            <a:pPr algn="ctr">
              <a:defRPr/>
            </a:pPr>
            <a:r>
              <a:rPr lang="en-US" sz="1200" dirty="0"/>
              <a:t>pg </a:t>
            </a:r>
            <a:fld id="{36C93095-8263-124B-A941-6375B70BC881}" type="slidenum">
              <a:rPr lang="en-US" sz="1200"/>
              <a:pPr algn="ctr">
                <a:defRPr/>
              </a:pPr>
              <a:t>‹#›</a:t>
            </a:fld>
            <a:endParaRPr lang="en-US" sz="1400" dirty="0"/>
          </a:p>
        </p:txBody>
      </p:sp>
      <p:pic>
        <p:nvPicPr>
          <p:cNvPr id="14" name="Picture 7" descr="nsf1"/>
          <p:cNvPicPr>
            <a:picLocks noChangeAspect="1" noChangeArrowheads="1"/>
          </p:cNvPicPr>
          <p:nvPr userDrawn="1"/>
        </p:nvPicPr>
        <p:blipFill>
          <a:blip r:embed="rId5"/>
          <a:srcRect/>
          <a:stretch>
            <a:fillRect/>
          </a:stretch>
        </p:blipFill>
        <p:spPr bwMode="auto">
          <a:xfrm>
            <a:off x="2057400" y="6248400"/>
            <a:ext cx="503238" cy="506413"/>
          </a:xfrm>
          <a:prstGeom prst="rect">
            <a:avLst/>
          </a:prstGeom>
          <a:noFill/>
          <a:ln w="9525">
            <a:noFill/>
            <a:miter lim="800000"/>
            <a:headEnd/>
            <a:tailEnd/>
          </a:ln>
        </p:spPr>
      </p:pic>
      <p:pic>
        <p:nvPicPr>
          <p:cNvPr id="15" name="Picture 8" descr="ncar-logo-med"/>
          <p:cNvPicPr>
            <a:picLocks noChangeAspect="1" noChangeArrowheads="1"/>
          </p:cNvPicPr>
          <p:nvPr userDrawn="1"/>
        </p:nvPicPr>
        <p:blipFill>
          <a:blip r:embed="rId6"/>
          <a:srcRect/>
          <a:stretch>
            <a:fillRect/>
          </a:stretch>
        </p:blipFill>
        <p:spPr bwMode="auto">
          <a:xfrm>
            <a:off x="685800" y="6324600"/>
            <a:ext cx="1231900" cy="347663"/>
          </a:xfrm>
          <a:prstGeom prst="rect">
            <a:avLst/>
          </a:prstGeom>
          <a:noFill/>
          <a:ln w="9525">
            <a:noFill/>
            <a:miter lim="800000"/>
            <a:headEnd/>
            <a:tailEnd/>
          </a:ln>
        </p:spPr>
      </p:pic>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smtClean="0">
                <a:latin typeface="Calibri"/>
                <a:ea typeface="+mn-ea"/>
                <a:cs typeface="+mn-cs"/>
              </a:rPr>
              <a:t>AMS, 9 January 2018</a:t>
            </a:r>
            <a:endParaRPr lang="en-US" dirty="0">
              <a:latin typeface="Calibri"/>
              <a:ea typeface="+mn-ea"/>
              <a:cs typeface="+mn-cs"/>
            </a:endParaRPr>
          </a:p>
        </p:txBody>
      </p:sp>
    </p:spTree>
    <p:extLst>
      <p:ext uri="{BB962C8B-B14F-4D97-AF65-F5344CB8AC3E}">
        <p14:creationId xmlns:p14="http://schemas.microsoft.com/office/powerpoint/2010/main" val="1683395917"/>
      </p:ext>
    </p:extLst>
  </p:cSld>
  <p:clrMap bg1="lt1" tx1="dk1" bg2="lt2" tx2="dk2" accent1="accent1" accent2="accent2" accent3="accent3" accent4="accent4" accent5="accent5" accent6="accent6" hlink="hlink" folHlink="folHlink"/>
  <p:sldLayoutIdLst>
    <p:sldLayoutId id="2147483936" r:id="rId1"/>
    <p:sldLayoutId id="2147483940" r:id="rId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623"/>
            <a:ext cx="9144000" cy="1143000"/>
          </a:xfrm>
          <a:prstGeom prst="rect">
            <a:avLst/>
          </a:prstGeom>
          <a:solidFill>
            <a:srgbClr val="3366FF"/>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195634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Lst>
  <p:hf sldNum="0" hdr="0" dt="0"/>
  <p:txStyles>
    <p:titleStyle>
      <a:lvl1pPr algn="ctr" defTabSz="457200" rtl="0" eaLnBrk="1" latinLnBrk="0" hangingPunct="1">
        <a:spcBef>
          <a:spcPct val="0"/>
        </a:spcBef>
        <a:buNone/>
        <a:defRPr sz="4400" kern="1200">
          <a:solidFill>
            <a:schemeClr val="bg1"/>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8" descr="DARTspaghettiSquare"/>
          <p:cNvPicPr>
            <a:picLocks noChangeAspect="1" noChangeArrowheads="1"/>
          </p:cNvPicPr>
          <p:nvPr/>
        </p:nvPicPr>
        <p:blipFill>
          <a:blip r:embed="rId3"/>
          <a:srcRect/>
          <a:stretch>
            <a:fillRect/>
          </a:stretch>
        </p:blipFill>
        <p:spPr bwMode="auto">
          <a:xfrm>
            <a:off x="5489575" y="365125"/>
            <a:ext cx="2989263" cy="1830388"/>
          </a:xfrm>
          <a:prstGeom prst="rect">
            <a:avLst/>
          </a:prstGeom>
          <a:noFill/>
          <a:ln w="9525">
            <a:noFill/>
            <a:miter lim="800000"/>
            <a:headEnd/>
            <a:tailEnd/>
          </a:ln>
        </p:spPr>
      </p:pic>
      <p:pic>
        <p:nvPicPr>
          <p:cNvPr id="17412" name="Picture 9" descr="visitus914"/>
          <p:cNvPicPr>
            <a:picLocks noChangeAspect="1" noChangeArrowheads="1"/>
          </p:cNvPicPr>
          <p:nvPr/>
        </p:nvPicPr>
        <p:blipFill>
          <a:blip r:embed="rId4"/>
          <a:srcRect/>
          <a:stretch>
            <a:fillRect/>
          </a:stretch>
        </p:blipFill>
        <p:spPr bwMode="auto">
          <a:xfrm>
            <a:off x="533400" y="344488"/>
            <a:ext cx="2770188" cy="1824037"/>
          </a:xfrm>
          <a:prstGeom prst="rect">
            <a:avLst/>
          </a:prstGeom>
          <a:noFill/>
          <a:ln w="9525">
            <a:noFill/>
            <a:miter lim="800000"/>
            <a:headEnd/>
            <a:tailEnd/>
          </a:ln>
        </p:spPr>
      </p:pic>
      <p:sp>
        <p:nvSpPr>
          <p:cNvPr id="17413" name="Rectangle 10"/>
          <p:cNvSpPr>
            <a:spLocks noGrp="1" noChangeArrowheads="1"/>
          </p:cNvSpPr>
          <p:nvPr>
            <p:ph type="ctrTitle" idx="4294967295"/>
          </p:nvPr>
        </p:nvSpPr>
        <p:spPr>
          <a:xfrm>
            <a:off x="-76200" y="2438400"/>
            <a:ext cx="8991600" cy="1066800"/>
          </a:xfrm>
        </p:spPr>
        <p:txBody>
          <a:bodyPr/>
          <a:lstStyle/>
          <a:p>
            <a:r>
              <a:rPr lang="en-US" dirty="0" smtClean="0"/>
              <a:t>Exploiting Nonlinear Relations between Observations and State Variables in Ensemble Filters</a:t>
            </a:r>
            <a:endParaRPr lang="en-US" dirty="0"/>
          </a:p>
        </p:txBody>
      </p:sp>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smtClean="0">
                <a:latin typeface="Calibri"/>
                <a:ea typeface="+mn-ea"/>
                <a:cs typeface="+mn-cs"/>
              </a:rPr>
              <a:t>AMS, 9 January 2018</a:t>
            </a:r>
            <a:endParaRPr lang="en-US" dirty="0">
              <a:latin typeface="Calibri"/>
              <a:ea typeface="+mn-ea"/>
              <a:cs typeface="+mn-cs"/>
            </a:endParaRPr>
          </a:p>
        </p:txBody>
      </p:sp>
      <p:pic>
        <p:nvPicPr>
          <p:cNvPr id="8" name="Picture 4" descr="Dartboard7"/>
          <p:cNvPicPr>
            <a:picLocks noChangeAspect="1" noChangeArrowheads="1"/>
          </p:cNvPicPr>
          <p:nvPr/>
        </p:nvPicPr>
        <p:blipFill>
          <a:blip r:embed="rId5"/>
          <a:srcRect/>
          <a:stretch>
            <a:fillRect/>
          </a:stretch>
        </p:blipFill>
        <p:spPr bwMode="auto">
          <a:xfrm>
            <a:off x="2209800" y="4419600"/>
            <a:ext cx="5151120" cy="1524000"/>
          </a:xfrm>
          <a:prstGeom prst="rect">
            <a:avLst/>
          </a:prstGeom>
          <a:noFill/>
          <a:ln w="9525">
            <a:noFill/>
            <a:miter lim="800000"/>
            <a:headEnd/>
            <a:tailEnd/>
          </a:ln>
        </p:spPr>
      </p:pic>
      <p:sp>
        <p:nvSpPr>
          <p:cNvPr id="2" name="TextBox 1"/>
          <p:cNvSpPr txBox="1"/>
          <p:nvPr/>
        </p:nvSpPr>
        <p:spPr>
          <a:xfrm>
            <a:off x="1049416" y="3581400"/>
            <a:ext cx="6951584" cy="369332"/>
          </a:xfrm>
          <a:prstGeom prst="rect">
            <a:avLst/>
          </a:prstGeom>
          <a:noFill/>
        </p:spPr>
        <p:txBody>
          <a:bodyPr wrap="square" rtlCol="0">
            <a:spAutoFit/>
          </a:bodyPr>
          <a:lstStyle/>
          <a:p>
            <a:pPr algn="ctr"/>
            <a:r>
              <a:rPr lang="en-US" sz="1800" dirty="0"/>
              <a:t>Jeff </a:t>
            </a:r>
            <a:r>
              <a:rPr lang="en-US" sz="1800" dirty="0" smtClean="0"/>
              <a:t>Anderson, NCAR Data Assimilation Research Section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304800" y="675641"/>
            <a:ext cx="8458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dirty="0" smtClean="0"/>
              <a:t>Standard ensemble filters just use bivariate sample regression to compute state increments.</a:t>
            </a:r>
            <a:endParaRPr lang="en-US" sz="2800" dirty="0"/>
          </a:p>
        </p:txBody>
      </p:sp>
      <p:cxnSp>
        <p:nvCxnSpPr>
          <p:cNvPr id="21512" name="Straight Arrow Connector 8"/>
          <p:cNvCxnSpPr>
            <a:cxnSpLocks noChangeShapeType="1"/>
          </p:cNvCxnSpPr>
          <p:nvPr/>
        </p:nvCxnSpPr>
        <p:spPr bwMode="auto">
          <a:xfrm rot="10800000" flipV="1">
            <a:off x="4648200" y="3276600"/>
            <a:ext cx="914400" cy="304800"/>
          </a:xfrm>
          <a:prstGeom prst="straightConnector1">
            <a:avLst/>
          </a:prstGeom>
          <a:noFill/>
          <a:ln w="381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Focus on the Regression Step</a:t>
            </a:r>
            <a:endParaRPr lang="en-US" sz="2800" dirty="0">
              <a:solidFill>
                <a:schemeClr val="bg1"/>
              </a:solidFill>
              <a:ea typeface="ヒラギノ角ゴ Pro W3" charset="-128"/>
              <a:cs typeface="ヒラギノ角ゴ Pro W3" charset="-128"/>
            </a:endParaRPr>
          </a:p>
        </p:txBody>
      </p:sp>
      <p:pic>
        <p:nvPicPr>
          <p:cNvPr id="10" name="Picture 9" descr="DataAssimilationDiagram_fram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6789928" cy="379069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8"/>
          <p:cNvSpPr txBox="1">
            <a:spLocks noChangeArrowheads="1"/>
          </p:cNvSpPr>
          <p:nvPr/>
        </p:nvSpPr>
        <p:spPr bwMode="auto">
          <a:xfrm>
            <a:off x="5791200" y="3352800"/>
            <a:ext cx="31242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dirty="0" err="1" smtClean="0">
                <a:latin typeface="Symbol" charset="0"/>
              </a:rPr>
              <a:t>D</a:t>
            </a:r>
            <a:r>
              <a:rPr lang="en-US" dirty="0" err="1" smtClean="0"/>
              <a:t>x</a:t>
            </a:r>
            <a:r>
              <a:rPr lang="en-US" baseline="-25000" dirty="0" err="1" smtClean="0"/>
              <a:t>i</a:t>
            </a:r>
            <a:r>
              <a:rPr lang="en-US" baseline="-25000" dirty="0" err="1"/>
              <a:t>,n</a:t>
            </a:r>
            <a:r>
              <a:rPr lang="en-US" dirty="0"/>
              <a:t>=</a:t>
            </a:r>
            <a:r>
              <a:rPr lang="en-US" dirty="0" err="1"/>
              <a:t>b</a:t>
            </a:r>
            <a:r>
              <a:rPr lang="en-US" dirty="0" err="1">
                <a:latin typeface="Symbol" charset="0"/>
              </a:rPr>
              <a:t>D</a:t>
            </a:r>
            <a:r>
              <a:rPr lang="en-US" dirty="0" err="1"/>
              <a:t>y</a:t>
            </a:r>
            <a:r>
              <a:rPr lang="en-US" baseline="-25000" dirty="0" err="1"/>
              <a:t>n</a:t>
            </a:r>
            <a:r>
              <a:rPr lang="en-US" baseline="-25000" dirty="0"/>
              <a:t>,</a:t>
            </a:r>
            <a:r>
              <a:rPr lang="en-US" dirty="0"/>
              <a:t> </a:t>
            </a:r>
          </a:p>
          <a:p>
            <a:r>
              <a:rPr lang="en-US" dirty="0"/>
              <a:t>          n=1,…</a:t>
            </a:r>
            <a:r>
              <a:rPr lang="en-US" dirty="0" smtClean="0"/>
              <a:t>N.</a:t>
            </a:r>
            <a:endParaRPr lang="en-US" dirty="0"/>
          </a:p>
          <a:p>
            <a:endParaRPr lang="en-US" sz="2000" dirty="0"/>
          </a:p>
          <a:p>
            <a:r>
              <a:rPr lang="en-US" dirty="0"/>
              <a:t>N is ensemble size.</a:t>
            </a:r>
          </a:p>
          <a:p>
            <a:r>
              <a:rPr lang="en-US" dirty="0"/>
              <a:t>b is regression    </a:t>
            </a:r>
          </a:p>
          <a:p>
            <a:r>
              <a:rPr lang="en-US" dirty="0"/>
              <a:t>    coefficient</a:t>
            </a:r>
            <a:r>
              <a:rPr lang="en-US" dirty="0" smtClean="0"/>
              <a:t>.</a:t>
            </a:r>
            <a:endParaRPr lang="en-US" dirty="0"/>
          </a:p>
        </p:txBody>
      </p:sp>
    </p:spTree>
    <p:extLst>
      <p:ext uri="{BB962C8B-B14F-4D97-AF65-F5344CB8AC3E}">
        <p14:creationId xmlns:p14="http://schemas.microsoft.com/office/powerpoint/2010/main" val="1112756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304800" y="675641"/>
            <a:ext cx="845820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dirty="0" smtClean="0"/>
              <a:t>Will explore using different ‘regression’ for each ensemble member to compute increments for x</a:t>
            </a:r>
            <a:r>
              <a:rPr lang="en-US" sz="2800" baseline="-25000" dirty="0" smtClean="0"/>
              <a:t>i</a:t>
            </a:r>
            <a:endParaRPr lang="en-US" sz="2800" dirty="0"/>
          </a:p>
        </p:txBody>
      </p:sp>
      <p:cxnSp>
        <p:nvCxnSpPr>
          <p:cNvPr id="21512" name="Straight Arrow Connector 8"/>
          <p:cNvCxnSpPr>
            <a:cxnSpLocks noChangeShapeType="1"/>
          </p:cNvCxnSpPr>
          <p:nvPr/>
        </p:nvCxnSpPr>
        <p:spPr bwMode="auto">
          <a:xfrm rot="10800000" flipV="1">
            <a:off x="4648200" y="3276600"/>
            <a:ext cx="914400" cy="304800"/>
          </a:xfrm>
          <a:prstGeom prst="straightConnector1">
            <a:avLst/>
          </a:prstGeom>
          <a:noFill/>
          <a:ln w="38100">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Focus on the Regression Step</a:t>
            </a:r>
            <a:endParaRPr lang="en-US" sz="2800" dirty="0">
              <a:solidFill>
                <a:schemeClr val="bg1"/>
              </a:solidFill>
              <a:ea typeface="ヒラギノ角ゴ Pro W3" charset="-128"/>
              <a:cs typeface="ヒラギノ角ゴ Pro W3" charset="-128"/>
            </a:endParaRPr>
          </a:p>
        </p:txBody>
      </p:sp>
      <p:pic>
        <p:nvPicPr>
          <p:cNvPr id="10" name="Picture 9" descr="DataAssimilationDiagram_fram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6789928" cy="3790696"/>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TextBox 8"/>
          <p:cNvSpPr txBox="1">
            <a:spLocks noChangeArrowheads="1"/>
          </p:cNvSpPr>
          <p:nvPr/>
        </p:nvSpPr>
        <p:spPr bwMode="auto">
          <a:xfrm>
            <a:off x="5791200" y="3352800"/>
            <a:ext cx="3124200" cy="22467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dirty="0" err="1" smtClean="0">
                <a:latin typeface="Symbol" charset="0"/>
              </a:rPr>
              <a:t>D</a:t>
            </a:r>
            <a:r>
              <a:rPr lang="en-US" dirty="0" err="1" smtClean="0"/>
              <a:t>x</a:t>
            </a:r>
            <a:r>
              <a:rPr lang="en-US" baseline="-25000" dirty="0" err="1" smtClean="0"/>
              <a:t>i,n</a:t>
            </a:r>
            <a:r>
              <a:rPr lang="en-US" dirty="0" smtClean="0"/>
              <a:t>=</a:t>
            </a:r>
            <a:r>
              <a:rPr lang="en-US" dirty="0" err="1" smtClean="0"/>
              <a:t>b</a:t>
            </a:r>
            <a:r>
              <a:rPr lang="en-US" baseline="-25000" dirty="0" err="1" smtClean="0"/>
              <a:t>n</a:t>
            </a:r>
            <a:r>
              <a:rPr lang="en-US" dirty="0" err="1" smtClean="0">
                <a:latin typeface="Symbol" charset="0"/>
              </a:rPr>
              <a:t>D</a:t>
            </a:r>
            <a:r>
              <a:rPr lang="en-US" dirty="0" err="1" smtClean="0"/>
              <a:t>y</a:t>
            </a:r>
            <a:r>
              <a:rPr lang="en-US" baseline="-25000" dirty="0" err="1" smtClean="0"/>
              <a:t>n</a:t>
            </a:r>
            <a:r>
              <a:rPr lang="en-US" baseline="-25000" dirty="0"/>
              <a:t>,</a:t>
            </a:r>
            <a:r>
              <a:rPr lang="en-US" dirty="0"/>
              <a:t> </a:t>
            </a:r>
          </a:p>
          <a:p>
            <a:r>
              <a:rPr lang="en-US" dirty="0"/>
              <a:t>          n=1,…</a:t>
            </a:r>
            <a:r>
              <a:rPr lang="en-US" dirty="0" smtClean="0"/>
              <a:t>N.</a:t>
            </a:r>
            <a:endParaRPr lang="en-US" dirty="0"/>
          </a:p>
          <a:p>
            <a:endParaRPr lang="en-US" sz="2000" dirty="0"/>
          </a:p>
          <a:p>
            <a:r>
              <a:rPr lang="en-US" dirty="0"/>
              <a:t>N is ensemble size.</a:t>
            </a:r>
          </a:p>
          <a:p>
            <a:r>
              <a:rPr lang="en-US" dirty="0" err="1" smtClean="0"/>
              <a:t>b</a:t>
            </a:r>
            <a:r>
              <a:rPr lang="en-US" baseline="-25000" dirty="0" err="1" smtClean="0"/>
              <a:t>n</a:t>
            </a:r>
            <a:r>
              <a:rPr lang="en-US" dirty="0" smtClean="0"/>
              <a:t> </a:t>
            </a:r>
            <a:r>
              <a:rPr lang="en-US" dirty="0"/>
              <a:t>is </a:t>
            </a:r>
            <a:r>
              <a:rPr lang="en-US" dirty="0" smtClean="0"/>
              <a:t>‘local’ regression    </a:t>
            </a:r>
            <a:endParaRPr lang="en-US" dirty="0"/>
          </a:p>
          <a:p>
            <a:r>
              <a:rPr lang="en-US" dirty="0"/>
              <a:t>    coefficient</a:t>
            </a:r>
            <a:r>
              <a:rPr lang="en-US" dirty="0" smtClean="0"/>
              <a:t>.</a:t>
            </a:r>
            <a:endParaRPr lang="en-US" dirty="0"/>
          </a:p>
        </p:txBody>
      </p:sp>
    </p:spTree>
    <p:extLst>
      <p:ext uri="{BB962C8B-B14F-4D97-AF65-F5344CB8AC3E}">
        <p14:creationId xmlns:p14="http://schemas.microsoft.com/office/powerpoint/2010/main" val="11287478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Nonlinear Regression Example</a:t>
            </a:r>
            <a:endParaRPr lang="en-US" sz="2800" dirty="0">
              <a:solidFill>
                <a:schemeClr val="bg1"/>
              </a:solidFill>
              <a:ea typeface="ヒラギノ角ゴ Pro W3" charset="-128"/>
              <a:cs typeface="ヒラギノ角ゴ Pro W3" charset="-128"/>
            </a:endParaRPr>
          </a:p>
        </p:txBody>
      </p:sp>
      <p:sp>
        <p:nvSpPr>
          <p:cNvPr id="4" name="TextBox 3"/>
          <p:cNvSpPr txBox="1"/>
          <p:nvPr/>
        </p:nvSpPr>
        <p:spPr>
          <a:xfrm>
            <a:off x="5105400" y="1066800"/>
            <a:ext cx="3733800" cy="2677656"/>
          </a:xfrm>
          <a:prstGeom prst="rect">
            <a:avLst/>
          </a:prstGeom>
          <a:noFill/>
        </p:spPr>
        <p:txBody>
          <a:bodyPr wrap="square" rtlCol="0">
            <a:spAutoFit/>
          </a:bodyPr>
          <a:lstStyle/>
          <a:p>
            <a:r>
              <a:rPr lang="en-US" dirty="0" smtClean="0"/>
              <a:t>Try to exploit nonlinear prior relation between a state variable and an observation.</a:t>
            </a:r>
          </a:p>
          <a:p>
            <a:endParaRPr lang="en-US" dirty="0"/>
          </a:p>
          <a:p>
            <a:r>
              <a:rPr lang="en-US" dirty="0" smtClean="0"/>
              <a:t>Example: Observation </a:t>
            </a:r>
            <a:r>
              <a:rPr lang="en-US" dirty="0" err="1" smtClean="0"/>
              <a:t>y~x</a:t>
            </a:r>
            <a:r>
              <a:rPr lang="en-US" baseline="30000" dirty="0" err="1" smtClean="0"/>
              <a:t>n</a:t>
            </a:r>
            <a:r>
              <a:rPr lang="en-US" dirty="0" smtClean="0"/>
              <a:t>, for instance y=T</a:t>
            </a:r>
            <a:r>
              <a:rPr lang="en-US" baseline="30000" dirty="0" smtClean="0"/>
              <a:t>4</a:t>
            </a:r>
            <a:r>
              <a:rPr lang="en-US" dirty="0" smtClean="0"/>
              <a: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12123304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Standard Ensemble </a:t>
            </a:r>
            <a:r>
              <a:rPr lang="en-US" sz="2800" dirty="0" err="1" smtClean="0">
                <a:solidFill>
                  <a:schemeClr val="bg1"/>
                </a:solidFill>
                <a:ea typeface="ヒラギノ角ゴ Pro W3" charset="-128"/>
                <a:cs typeface="ヒラギノ角ゴ Pro W3" charset="-128"/>
              </a:rPr>
              <a:t>Kalman</a:t>
            </a:r>
            <a:r>
              <a:rPr lang="en-US" sz="2800" dirty="0" smtClean="0">
                <a:solidFill>
                  <a:schemeClr val="bg1"/>
                </a:solidFill>
                <a:ea typeface="ヒラギノ角ゴ Pro W3" charset="-128"/>
                <a:cs typeface="ヒラギノ角ゴ Pro W3" charset="-128"/>
              </a:rPr>
              <a:t> Filter (EAKF)</a:t>
            </a:r>
            <a:endParaRPr lang="en-US" sz="2800" dirty="0">
              <a:solidFill>
                <a:schemeClr val="bg1"/>
              </a:solidFill>
              <a:ea typeface="ヒラギノ角ゴ Pro W3" charset="-128"/>
              <a:cs typeface="ヒラギノ角ゴ Pro W3" charset="-12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4876800"/>
          </a:xfrm>
          <a:prstGeom prst="rect">
            <a:avLst/>
          </a:prstGeom>
        </p:spPr>
      </p:pic>
    </p:spTree>
    <p:extLst>
      <p:ext uri="{BB962C8B-B14F-4D97-AF65-F5344CB8AC3E}">
        <p14:creationId xmlns:p14="http://schemas.microsoft.com/office/powerpoint/2010/main" val="19385746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err="1" smtClean="0">
                <a:solidFill>
                  <a:schemeClr val="bg1"/>
                </a:solidFill>
                <a:ea typeface="ヒラギノ角ゴ Pro W3" charset="-128"/>
                <a:cs typeface="ヒラギノ角ゴ Pro W3" charset="-128"/>
              </a:rPr>
              <a:t>Nongaussian</a:t>
            </a:r>
            <a:r>
              <a:rPr lang="en-US" sz="2800" dirty="0" smtClean="0">
                <a:solidFill>
                  <a:schemeClr val="bg1"/>
                </a:solidFill>
                <a:ea typeface="ヒラギノ角ゴ Pro W3" charset="-128"/>
                <a:cs typeface="ヒラギノ角ゴ Pro W3" charset="-128"/>
              </a:rPr>
              <a:t> Filter (Rank Histogram Filter)</a:t>
            </a:r>
            <a:endParaRPr lang="en-US" sz="2800" dirty="0">
              <a:solidFill>
                <a:schemeClr val="bg1"/>
              </a:solidFill>
              <a:ea typeface="ヒラギノ角ゴ Pro W3" charset="-128"/>
              <a:cs typeface="ヒラギノ角ゴ Pro W3" charset="-12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4876800"/>
          </a:xfrm>
          <a:prstGeom prst="rect">
            <a:avLst/>
          </a:prstGeom>
        </p:spPr>
      </p:pic>
    </p:spTree>
    <p:extLst>
      <p:ext uri="{BB962C8B-B14F-4D97-AF65-F5344CB8AC3E}">
        <p14:creationId xmlns:p14="http://schemas.microsoft.com/office/powerpoint/2010/main" val="9930417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Linear Regression</a:t>
            </a:r>
            <a:endParaRPr lang="en-US" sz="2800" dirty="0">
              <a:solidFill>
                <a:schemeClr val="bg1"/>
              </a:solidFill>
              <a:ea typeface="ヒラギノ角ゴ Pro W3" charset="-128"/>
              <a:cs typeface="ヒラギノ角ゴ Pro W3" charset="-128"/>
            </a:endParaRPr>
          </a:p>
        </p:txBody>
      </p:sp>
      <p:sp>
        <p:nvSpPr>
          <p:cNvPr id="3" name="TextBox 2"/>
          <p:cNvSpPr txBox="1"/>
          <p:nvPr/>
        </p:nvSpPr>
        <p:spPr>
          <a:xfrm>
            <a:off x="304800" y="838200"/>
            <a:ext cx="8382000" cy="3416320"/>
          </a:xfrm>
          <a:prstGeom prst="rect">
            <a:avLst/>
          </a:prstGeom>
          <a:noFill/>
        </p:spPr>
        <p:txBody>
          <a:bodyPr wrap="square" rtlCol="0">
            <a:spAutoFit/>
          </a:bodyPr>
          <a:lstStyle/>
          <a:p>
            <a:pPr>
              <a:lnSpc>
                <a:spcPct val="150000"/>
              </a:lnSpc>
            </a:pPr>
            <a:r>
              <a:rPr lang="en-US" dirty="0" smtClean="0"/>
              <a:t>Relation between observation and state is nonlinear.</a:t>
            </a:r>
          </a:p>
          <a:p>
            <a:pPr>
              <a:lnSpc>
                <a:spcPct val="150000"/>
              </a:lnSpc>
            </a:pPr>
            <a:r>
              <a:rPr lang="en-US" dirty="0" smtClean="0"/>
              <a:t>Try using ’local’ subset of ensemble to compute regression.</a:t>
            </a:r>
          </a:p>
          <a:p>
            <a:pPr>
              <a:lnSpc>
                <a:spcPct val="150000"/>
              </a:lnSpc>
            </a:pPr>
            <a:r>
              <a:rPr lang="en-US" dirty="0" smtClean="0"/>
              <a:t>What kind of subset?</a:t>
            </a:r>
          </a:p>
          <a:p>
            <a:pPr>
              <a:lnSpc>
                <a:spcPct val="150000"/>
              </a:lnSpc>
            </a:pPr>
            <a:r>
              <a:rPr lang="en-US" dirty="0" smtClean="0"/>
              <a:t>Cluster that contains ensemble member being updated.</a:t>
            </a:r>
          </a:p>
          <a:p>
            <a:pPr lvl="1"/>
            <a:r>
              <a:rPr lang="en-US" dirty="0" smtClean="0"/>
              <a:t>Lots of ways to define clusters.</a:t>
            </a:r>
          </a:p>
          <a:p>
            <a:pPr lvl="1"/>
            <a:r>
              <a:rPr lang="en-US" dirty="0" smtClean="0"/>
              <a:t>Here, use naïve closest neighbors in (</a:t>
            </a:r>
            <a:r>
              <a:rPr lang="en-US" dirty="0" err="1" smtClean="0"/>
              <a:t>x,y</a:t>
            </a:r>
            <a:r>
              <a:rPr lang="en-US" dirty="0" smtClean="0"/>
              <a:t>) space.</a:t>
            </a:r>
          </a:p>
          <a:p>
            <a:pPr lvl="1"/>
            <a:r>
              <a:rPr lang="en-US" dirty="0" smtClean="0"/>
              <a:t>Vary number of nearest neighbors in subset.</a:t>
            </a:r>
          </a:p>
        </p:txBody>
      </p:sp>
    </p:spTree>
    <p:extLst>
      <p:ext uri="{BB962C8B-B14F-4D97-AF65-F5344CB8AC3E}">
        <p14:creationId xmlns:p14="http://schemas.microsoft.com/office/powerpoint/2010/main" val="47493188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Linear Regression</a:t>
            </a:r>
            <a:endParaRPr lang="en-US" sz="2800" dirty="0">
              <a:solidFill>
                <a:schemeClr val="bg1"/>
              </a:solidFill>
              <a:ea typeface="ヒラギノ角ゴ Pro W3" charset="-128"/>
              <a:cs typeface="ヒラギノ角ゴ Pro W3"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
        <p:nvSpPr>
          <p:cNvPr id="6" name="TextBox 5"/>
          <p:cNvSpPr txBox="1"/>
          <p:nvPr/>
        </p:nvSpPr>
        <p:spPr>
          <a:xfrm>
            <a:off x="5105400" y="1066800"/>
            <a:ext cx="3733800" cy="1569660"/>
          </a:xfrm>
          <a:prstGeom prst="rect">
            <a:avLst/>
          </a:prstGeom>
          <a:noFill/>
        </p:spPr>
        <p:txBody>
          <a:bodyPr wrap="square" rtlCol="0">
            <a:spAutoFit/>
          </a:bodyPr>
          <a:lstStyle/>
          <a:p>
            <a:r>
              <a:rPr lang="en-US" dirty="0" smtClean="0"/>
              <a:t>Local ensemble subset is nearest ½ . Regression approximates local slope of the relation.</a:t>
            </a:r>
            <a:endParaRPr lang="en-US" dirty="0"/>
          </a:p>
        </p:txBody>
      </p:sp>
    </p:spTree>
    <p:extLst>
      <p:ext uri="{BB962C8B-B14F-4D97-AF65-F5344CB8AC3E}">
        <p14:creationId xmlns:p14="http://schemas.microsoft.com/office/powerpoint/2010/main" val="561759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Linear Regression</a:t>
            </a:r>
            <a:endParaRPr lang="en-US" sz="2800" dirty="0">
              <a:solidFill>
                <a:schemeClr val="bg1"/>
              </a:solidFill>
              <a:ea typeface="ヒラギノ角ゴ Pro W3" charset="-128"/>
              <a:cs typeface="ヒラギノ角ゴ Pro W3"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
        <p:nvSpPr>
          <p:cNvPr id="6" name="TextBox 5"/>
          <p:cNvSpPr txBox="1"/>
          <p:nvPr/>
        </p:nvSpPr>
        <p:spPr>
          <a:xfrm>
            <a:off x="5105400" y="1066800"/>
            <a:ext cx="3733800" cy="1569660"/>
          </a:xfrm>
          <a:prstGeom prst="rect">
            <a:avLst/>
          </a:prstGeom>
          <a:noFill/>
        </p:spPr>
        <p:txBody>
          <a:bodyPr wrap="square" rtlCol="0">
            <a:spAutoFit/>
          </a:bodyPr>
          <a:lstStyle/>
          <a:p>
            <a:r>
              <a:rPr lang="en-US" dirty="0" smtClean="0"/>
              <a:t>Local ensemble subset is nearest ½ . Regression approximates local slope of the relation.</a:t>
            </a:r>
            <a:endParaRPr lang="en-US" dirty="0"/>
          </a:p>
        </p:txBody>
      </p:sp>
      <p:sp>
        <p:nvSpPr>
          <p:cNvPr id="8" name="Freeform 7"/>
          <p:cNvSpPr/>
          <p:nvPr/>
        </p:nvSpPr>
        <p:spPr>
          <a:xfrm>
            <a:off x="1296955" y="2080727"/>
            <a:ext cx="1184988" cy="2509934"/>
          </a:xfrm>
          <a:custGeom>
            <a:avLst/>
            <a:gdLst>
              <a:gd name="connsiteX0" fmla="*/ 1063690 w 1184988"/>
              <a:gd name="connsiteY0" fmla="*/ 531844 h 2509934"/>
              <a:gd name="connsiteX1" fmla="*/ 1063690 w 1184988"/>
              <a:gd name="connsiteY1" fmla="*/ 531844 h 2509934"/>
              <a:gd name="connsiteX2" fmla="*/ 1129004 w 1184988"/>
              <a:gd name="connsiteY2" fmla="*/ 438538 h 2509934"/>
              <a:gd name="connsiteX3" fmla="*/ 1156996 w 1184988"/>
              <a:gd name="connsiteY3" fmla="*/ 354563 h 2509934"/>
              <a:gd name="connsiteX4" fmla="*/ 1175657 w 1184988"/>
              <a:gd name="connsiteY4" fmla="*/ 298579 h 2509934"/>
              <a:gd name="connsiteX5" fmla="*/ 1184988 w 1184988"/>
              <a:gd name="connsiteY5" fmla="*/ 261257 h 2509934"/>
              <a:gd name="connsiteX6" fmla="*/ 1156996 w 1184988"/>
              <a:gd name="connsiteY6" fmla="*/ 139959 h 2509934"/>
              <a:gd name="connsiteX7" fmla="*/ 1147665 w 1184988"/>
              <a:gd name="connsiteY7" fmla="*/ 111967 h 2509934"/>
              <a:gd name="connsiteX8" fmla="*/ 1138335 w 1184988"/>
              <a:gd name="connsiteY8" fmla="*/ 83975 h 2509934"/>
              <a:gd name="connsiteX9" fmla="*/ 1110343 w 1184988"/>
              <a:gd name="connsiteY9" fmla="*/ 55983 h 2509934"/>
              <a:gd name="connsiteX10" fmla="*/ 1054359 w 1184988"/>
              <a:gd name="connsiteY10" fmla="*/ 18661 h 2509934"/>
              <a:gd name="connsiteX11" fmla="*/ 998376 w 1184988"/>
              <a:gd name="connsiteY11" fmla="*/ 0 h 2509934"/>
              <a:gd name="connsiteX12" fmla="*/ 793102 w 1184988"/>
              <a:gd name="connsiteY12" fmla="*/ 18661 h 2509934"/>
              <a:gd name="connsiteX13" fmla="*/ 737118 w 1184988"/>
              <a:gd name="connsiteY13" fmla="*/ 37322 h 2509934"/>
              <a:gd name="connsiteX14" fmla="*/ 709127 w 1184988"/>
              <a:gd name="connsiteY14" fmla="*/ 55983 h 2509934"/>
              <a:gd name="connsiteX15" fmla="*/ 671804 w 1184988"/>
              <a:gd name="connsiteY15" fmla="*/ 93306 h 2509934"/>
              <a:gd name="connsiteX16" fmla="*/ 643812 w 1184988"/>
              <a:gd name="connsiteY16" fmla="*/ 102636 h 2509934"/>
              <a:gd name="connsiteX17" fmla="*/ 606490 w 1184988"/>
              <a:gd name="connsiteY17" fmla="*/ 149289 h 2509934"/>
              <a:gd name="connsiteX18" fmla="*/ 541176 w 1184988"/>
              <a:gd name="connsiteY18" fmla="*/ 223934 h 2509934"/>
              <a:gd name="connsiteX19" fmla="*/ 503853 w 1184988"/>
              <a:gd name="connsiteY19" fmla="*/ 279918 h 2509934"/>
              <a:gd name="connsiteX20" fmla="*/ 485192 w 1184988"/>
              <a:gd name="connsiteY20" fmla="*/ 307910 h 2509934"/>
              <a:gd name="connsiteX21" fmla="*/ 457200 w 1184988"/>
              <a:gd name="connsiteY21" fmla="*/ 391885 h 2509934"/>
              <a:gd name="connsiteX22" fmla="*/ 447869 w 1184988"/>
              <a:gd name="connsiteY22" fmla="*/ 419877 h 2509934"/>
              <a:gd name="connsiteX23" fmla="*/ 429208 w 1184988"/>
              <a:gd name="connsiteY23" fmla="*/ 494522 h 2509934"/>
              <a:gd name="connsiteX24" fmla="*/ 410547 w 1184988"/>
              <a:gd name="connsiteY24" fmla="*/ 587828 h 2509934"/>
              <a:gd name="connsiteX25" fmla="*/ 401216 w 1184988"/>
              <a:gd name="connsiteY25" fmla="*/ 615820 h 2509934"/>
              <a:gd name="connsiteX26" fmla="*/ 382555 w 1184988"/>
              <a:gd name="connsiteY26" fmla="*/ 643812 h 2509934"/>
              <a:gd name="connsiteX27" fmla="*/ 317241 w 1184988"/>
              <a:gd name="connsiteY27" fmla="*/ 839755 h 2509934"/>
              <a:gd name="connsiteX28" fmla="*/ 289249 w 1184988"/>
              <a:gd name="connsiteY28" fmla="*/ 923730 h 2509934"/>
              <a:gd name="connsiteX29" fmla="*/ 279918 w 1184988"/>
              <a:gd name="connsiteY29" fmla="*/ 951722 h 2509934"/>
              <a:gd name="connsiteX30" fmla="*/ 261257 w 1184988"/>
              <a:gd name="connsiteY30" fmla="*/ 979714 h 2509934"/>
              <a:gd name="connsiteX31" fmla="*/ 251927 w 1184988"/>
              <a:gd name="connsiteY31" fmla="*/ 1007706 h 2509934"/>
              <a:gd name="connsiteX32" fmla="*/ 233265 w 1184988"/>
              <a:gd name="connsiteY32" fmla="*/ 1082351 h 2509934"/>
              <a:gd name="connsiteX33" fmla="*/ 223935 w 1184988"/>
              <a:gd name="connsiteY33" fmla="*/ 1110342 h 2509934"/>
              <a:gd name="connsiteX34" fmla="*/ 205274 w 1184988"/>
              <a:gd name="connsiteY34" fmla="*/ 1184987 h 2509934"/>
              <a:gd name="connsiteX35" fmla="*/ 195943 w 1184988"/>
              <a:gd name="connsiteY35" fmla="*/ 1222310 h 2509934"/>
              <a:gd name="connsiteX36" fmla="*/ 167951 w 1184988"/>
              <a:gd name="connsiteY36" fmla="*/ 1306285 h 2509934"/>
              <a:gd name="connsiteX37" fmla="*/ 158621 w 1184988"/>
              <a:gd name="connsiteY37" fmla="*/ 1334277 h 2509934"/>
              <a:gd name="connsiteX38" fmla="*/ 149290 w 1184988"/>
              <a:gd name="connsiteY38" fmla="*/ 1371600 h 2509934"/>
              <a:gd name="connsiteX39" fmla="*/ 130629 w 1184988"/>
              <a:gd name="connsiteY39" fmla="*/ 1427583 h 2509934"/>
              <a:gd name="connsiteX40" fmla="*/ 111967 w 1184988"/>
              <a:gd name="connsiteY40" fmla="*/ 1483567 h 2509934"/>
              <a:gd name="connsiteX41" fmla="*/ 102637 w 1184988"/>
              <a:gd name="connsiteY41" fmla="*/ 1511559 h 2509934"/>
              <a:gd name="connsiteX42" fmla="*/ 93306 w 1184988"/>
              <a:gd name="connsiteY42" fmla="*/ 1548881 h 2509934"/>
              <a:gd name="connsiteX43" fmla="*/ 83976 w 1184988"/>
              <a:gd name="connsiteY43" fmla="*/ 1576873 h 2509934"/>
              <a:gd name="connsiteX44" fmla="*/ 65314 w 1184988"/>
              <a:gd name="connsiteY44" fmla="*/ 1679510 h 2509934"/>
              <a:gd name="connsiteX45" fmla="*/ 55984 w 1184988"/>
              <a:gd name="connsiteY45" fmla="*/ 1707502 h 2509934"/>
              <a:gd name="connsiteX46" fmla="*/ 46653 w 1184988"/>
              <a:gd name="connsiteY46" fmla="*/ 1772816 h 2509934"/>
              <a:gd name="connsiteX47" fmla="*/ 37323 w 1184988"/>
              <a:gd name="connsiteY47" fmla="*/ 1847461 h 2509934"/>
              <a:gd name="connsiteX48" fmla="*/ 27992 w 1184988"/>
              <a:gd name="connsiteY48" fmla="*/ 1903444 h 2509934"/>
              <a:gd name="connsiteX49" fmla="*/ 18661 w 1184988"/>
              <a:gd name="connsiteY49" fmla="*/ 1987420 h 2509934"/>
              <a:gd name="connsiteX50" fmla="*/ 9331 w 1184988"/>
              <a:gd name="connsiteY50" fmla="*/ 2043404 h 2509934"/>
              <a:gd name="connsiteX51" fmla="*/ 0 w 1184988"/>
              <a:gd name="connsiteY51" fmla="*/ 2127379 h 2509934"/>
              <a:gd name="connsiteX52" fmla="*/ 18661 w 1184988"/>
              <a:gd name="connsiteY52" fmla="*/ 2295330 h 2509934"/>
              <a:gd name="connsiteX53" fmla="*/ 37323 w 1184988"/>
              <a:gd name="connsiteY53" fmla="*/ 2351314 h 2509934"/>
              <a:gd name="connsiteX54" fmla="*/ 83976 w 1184988"/>
              <a:gd name="connsiteY54" fmla="*/ 2397967 h 2509934"/>
              <a:gd name="connsiteX55" fmla="*/ 111967 w 1184988"/>
              <a:gd name="connsiteY55" fmla="*/ 2416628 h 2509934"/>
              <a:gd name="connsiteX56" fmla="*/ 149290 w 1184988"/>
              <a:gd name="connsiteY56" fmla="*/ 2453951 h 2509934"/>
              <a:gd name="connsiteX57" fmla="*/ 214604 w 1184988"/>
              <a:gd name="connsiteY57" fmla="*/ 2472612 h 2509934"/>
              <a:gd name="connsiteX58" fmla="*/ 242596 w 1184988"/>
              <a:gd name="connsiteY58" fmla="*/ 2491273 h 2509934"/>
              <a:gd name="connsiteX59" fmla="*/ 382555 w 1184988"/>
              <a:gd name="connsiteY59" fmla="*/ 2509934 h 2509934"/>
              <a:gd name="connsiteX60" fmla="*/ 569167 w 1184988"/>
              <a:gd name="connsiteY60" fmla="*/ 2500604 h 2509934"/>
              <a:gd name="connsiteX61" fmla="*/ 653143 w 1184988"/>
              <a:gd name="connsiteY61" fmla="*/ 2453951 h 2509934"/>
              <a:gd name="connsiteX62" fmla="*/ 709127 w 1184988"/>
              <a:gd name="connsiteY62" fmla="*/ 2425959 h 2509934"/>
              <a:gd name="connsiteX63" fmla="*/ 737118 w 1184988"/>
              <a:gd name="connsiteY63" fmla="*/ 2407297 h 2509934"/>
              <a:gd name="connsiteX64" fmla="*/ 774441 w 1184988"/>
              <a:gd name="connsiteY64" fmla="*/ 2360644 h 2509934"/>
              <a:gd name="connsiteX65" fmla="*/ 802433 w 1184988"/>
              <a:gd name="connsiteY65" fmla="*/ 2332653 h 2509934"/>
              <a:gd name="connsiteX66" fmla="*/ 821094 w 1184988"/>
              <a:gd name="connsiteY66" fmla="*/ 2295330 h 2509934"/>
              <a:gd name="connsiteX67" fmla="*/ 839755 w 1184988"/>
              <a:gd name="connsiteY67" fmla="*/ 2267338 h 2509934"/>
              <a:gd name="connsiteX68" fmla="*/ 858416 w 1184988"/>
              <a:gd name="connsiteY68" fmla="*/ 2211355 h 2509934"/>
              <a:gd name="connsiteX69" fmla="*/ 877078 w 1184988"/>
              <a:gd name="connsiteY69" fmla="*/ 2174032 h 2509934"/>
              <a:gd name="connsiteX70" fmla="*/ 886408 w 1184988"/>
              <a:gd name="connsiteY70" fmla="*/ 2146040 h 2509934"/>
              <a:gd name="connsiteX71" fmla="*/ 905069 w 1184988"/>
              <a:gd name="connsiteY71" fmla="*/ 2118049 h 2509934"/>
              <a:gd name="connsiteX72" fmla="*/ 933061 w 1184988"/>
              <a:gd name="connsiteY72" fmla="*/ 2034073 h 2509934"/>
              <a:gd name="connsiteX73" fmla="*/ 942392 w 1184988"/>
              <a:gd name="connsiteY73" fmla="*/ 2006081 h 2509934"/>
              <a:gd name="connsiteX74" fmla="*/ 961053 w 1184988"/>
              <a:gd name="connsiteY74" fmla="*/ 1968759 h 2509934"/>
              <a:gd name="connsiteX75" fmla="*/ 970384 w 1184988"/>
              <a:gd name="connsiteY75" fmla="*/ 1931436 h 2509934"/>
              <a:gd name="connsiteX76" fmla="*/ 979714 w 1184988"/>
              <a:gd name="connsiteY76" fmla="*/ 1903444 h 2509934"/>
              <a:gd name="connsiteX77" fmla="*/ 989045 w 1184988"/>
              <a:gd name="connsiteY77" fmla="*/ 1866122 h 2509934"/>
              <a:gd name="connsiteX78" fmla="*/ 998376 w 1184988"/>
              <a:gd name="connsiteY78" fmla="*/ 1838130 h 2509934"/>
              <a:gd name="connsiteX79" fmla="*/ 1007706 w 1184988"/>
              <a:gd name="connsiteY79" fmla="*/ 1791477 h 2509934"/>
              <a:gd name="connsiteX80" fmla="*/ 1026367 w 1184988"/>
              <a:gd name="connsiteY80" fmla="*/ 1716832 h 2509934"/>
              <a:gd name="connsiteX81" fmla="*/ 1035698 w 1184988"/>
              <a:gd name="connsiteY81" fmla="*/ 1623526 h 2509934"/>
              <a:gd name="connsiteX82" fmla="*/ 1045029 w 1184988"/>
              <a:gd name="connsiteY82" fmla="*/ 1548881 h 2509934"/>
              <a:gd name="connsiteX83" fmla="*/ 1054359 w 1184988"/>
              <a:gd name="connsiteY83" fmla="*/ 1492897 h 2509934"/>
              <a:gd name="connsiteX84" fmla="*/ 1063690 w 1184988"/>
              <a:gd name="connsiteY84" fmla="*/ 1408922 h 2509934"/>
              <a:gd name="connsiteX85" fmla="*/ 1073021 w 1184988"/>
              <a:gd name="connsiteY85" fmla="*/ 1343608 h 2509934"/>
              <a:gd name="connsiteX86" fmla="*/ 1091682 w 1184988"/>
              <a:gd name="connsiteY86" fmla="*/ 1184987 h 2509934"/>
              <a:gd name="connsiteX87" fmla="*/ 1091682 w 1184988"/>
              <a:gd name="connsiteY87" fmla="*/ 895738 h 2509934"/>
              <a:gd name="connsiteX88" fmla="*/ 1073021 w 1184988"/>
              <a:gd name="connsiteY88" fmla="*/ 709126 h 2509934"/>
              <a:gd name="connsiteX89" fmla="*/ 1063690 w 1184988"/>
              <a:gd name="connsiteY89" fmla="*/ 531844 h 25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84988" h="2509934">
                <a:moveTo>
                  <a:pt x="1063690" y="531844"/>
                </a:moveTo>
                <a:lnTo>
                  <a:pt x="1063690" y="531844"/>
                </a:lnTo>
                <a:cubicBezTo>
                  <a:pt x="1085461" y="500742"/>
                  <a:pt x="1116998" y="474555"/>
                  <a:pt x="1129004" y="438538"/>
                </a:cubicBezTo>
                <a:lnTo>
                  <a:pt x="1156996" y="354563"/>
                </a:lnTo>
                <a:lnTo>
                  <a:pt x="1175657" y="298579"/>
                </a:lnTo>
                <a:lnTo>
                  <a:pt x="1184988" y="261257"/>
                </a:lnTo>
                <a:cubicBezTo>
                  <a:pt x="1172875" y="176471"/>
                  <a:pt x="1182611" y="216805"/>
                  <a:pt x="1156996" y="139959"/>
                </a:cubicBezTo>
                <a:lnTo>
                  <a:pt x="1147665" y="111967"/>
                </a:lnTo>
                <a:cubicBezTo>
                  <a:pt x="1144555" y="102636"/>
                  <a:pt x="1145290" y="90930"/>
                  <a:pt x="1138335" y="83975"/>
                </a:cubicBezTo>
                <a:cubicBezTo>
                  <a:pt x="1129004" y="74644"/>
                  <a:pt x="1120759" y="64084"/>
                  <a:pt x="1110343" y="55983"/>
                </a:cubicBezTo>
                <a:cubicBezTo>
                  <a:pt x="1092639" y="42214"/>
                  <a:pt x="1075636" y="25753"/>
                  <a:pt x="1054359" y="18661"/>
                </a:cubicBezTo>
                <a:lnTo>
                  <a:pt x="998376" y="0"/>
                </a:lnTo>
                <a:cubicBezTo>
                  <a:pt x="935859" y="3677"/>
                  <a:pt x="858175" y="914"/>
                  <a:pt x="793102" y="18661"/>
                </a:cubicBezTo>
                <a:cubicBezTo>
                  <a:pt x="774124" y="23837"/>
                  <a:pt x="753485" y="26411"/>
                  <a:pt x="737118" y="37322"/>
                </a:cubicBezTo>
                <a:cubicBezTo>
                  <a:pt x="727788" y="43542"/>
                  <a:pt x="717641" y="48685"/>
                  <a:pt x="709127" y="55983"/>
                </a:cubicBezTo>
                <a:cubicBezTo>
                  <a:pt x="695769" y="67433"/>
                  <a:pt x="688495" y="87743"/>
                  <a:pt x="671804" y="93306"/>
                </a:cubicBezTo>
                <a:lnTo>
                  <a:pt x="643812" y="102636"/>
                </a:lnTo>
                <a:cubicBezTo>
                  <a:pt x="622802" y="165672"/>
                  <a:pt x="651940" y="97346"/>
                  <a:pt x="606490" y="149289"/>
                </a:cubicBezTo>
                <a:cubicBezTo>
                  <a:pt x="530288" y="236376"/>
                  <a:pt x="604157" y="181946"/>
                  <a:pt x="541176" y="223934"/>
                </a:cubicBezTo>
                <a:lnTo>
                  <a:pt x="503853" y="279918"/>
                </a:lnTo>
                <a:cubicBezTo>
                  <a:pt x="497633" y="289249"/>
                  <a:pt x="488738" y="297271"/>
                  <a:pt x="485192" y="307910"/>
                </a:cubicBezTo>
                <a:lnTo>
                  <a:pt x="457200" y="391885"/>
                </a:lnTo>
                <a:cubicBezTo>
                  <a:pt x="454090" y="401216"/>
                  <a:pt x="449798" y="410233"/>
                  <a:pt x="447869" y="419877"/>
                </a:cubicBezTo>
                <a:cubicBezTo>
                  <a:pt x="436610" y="476174"/>
                  <a:pt x="443554" y="451485"/>
                  <a:pt x="429208" y="494522"/>
                </a:cubicBezTo>
                <a:cubicBezTo>
                  <a:pt x="421876" y="538519"/>
                  <a:pt x="421684" y="548851"/>
                  <a:pt x="410547" y="587828"/>
                </a:cubicBezTo>
                <a:cubicBezTo>
                  <a:pt x="407845" y="597285"/>
                  <a:pt x="405615" y="607023"/>
                  <a:pt x="401216" y="615820"/>
                </a:cubicBezTo>
                <a:cubicBezTo>
                  <a:pt x="396201" y="625850"/>
                  <a:pt x="388775" y="634481"/>
                  <a:pt x="382555" y="643812"/>
                </a:cubicBezTo>
                <a:lnTo>
                  <a:pt x="317241" y="839755"/>
                </a:lnTo>
                <a:lnTo>
                  <a:pt x="289249" y="923730"/>
                </a:lnTo>
                <a:cubicBezTo>
                  <a:pt x="286139" y="933061"/>
                  <a:pt x="285374" y="943538"/>
                  <a:pt x="279918" y="951722"/>
                </a:cubicBezTo>
                <a:lnTo>
                  <a:pt x="261257" y="979714"/>
                </a:lnTo>
                <a:cubicBezTo>
                  <a:pt x="258147" y="989045"/>
                  <a:pt x="254515" y="998217"/>
                  <a:pt x="251927" y="1007706"/>
                </a:cubicBezTo>
                <a:cubicBezTo>
                  <a:pt x="245179" y="1032450"/>
                  <a:pt x="241375" y="1058020"/>
                  <a:pt x="233265" y="1082351"/>
                </a:cubicBezTo>
                <a:cubicBezTo>
                  <a:pt x="230155" y="1091681"/>
                  <a:pt x="226523" y="1100854"/>
                  <a:pt x="223935" y="1110342"/>
                </a:cubicBezTo>
                <a:cubicBezTo>
                  <a:pt x="217187" y="1135086"/>
                  <a:pt x="211494" y="1160105"/>
                  <a:pt x="205274" y="1184987"/>
                </a:cubicBezTo>
                <a:cubicBezTo>
                  <a:pt x="202164" y="1197428"/>
                  <a:pt x="199998" y="1210144"/>
                  <a:pt x="195943" y="1222310"/>
                </a:cubicBezTo>
                <a:lnTo>
                  <a:pt x="167951" y="1306285"/>
                </a:lnTo>
                <a:cubicBezTo>
                  <a:pt x="164841" y="1315616"/>
                  <a:pt x="161006" y="1324735"/>
                  <a:pt x="158621" y="1334277"/>
                </a:cubicBezTo>
                <a:cubicBezTo>
                  <a:pt x="155511" y="1346718"/>
                  <a:pt x="152975" y="1359317"/>
                  <a:pt x="149290" y="1371600"/>
                </a:cubicBezTo>
                <a:cubicBezTo>
                  <a:pt x="143638" y="1390441"/>
                  <a:pt x="136849" y="1408922"/>
                  <a:pt x="130629" y="1427583"/>
                </a:cubicBezTo>
                <a:lnTo>
                  <a:pt x="111967" y="1483567"/>
                </a:lnTo>
                <a:cubicBezTo>
                  <a:pt x="108857" y="1492898"/>
                  <a:pt x="105023" y="1502017"/>
                  <a:pt x="102637" y="1511559"/>
                </a:cubicBezTo>
                <a:cubicBezTo>
                  <a:pt x="99527" y="1524000"/>
                  <a:pt x="96829" y="1536551"/>
                  <a:pt x="93306" y="1548881"/>
                </a:cubicBezTo>
                <a:cubicBezTo>
                  <a:pt x="90604" y="1558338"/>
                  <a:pt x="86361" y="1567331"/>
                  <a:pt x="83976" y="1576873"/>
                </a:cubicBezTo>
                <a:cubicBezTo>
                  <a:pt x="66994" y="1644802"/>
                  <a:pt x="81953" y="1604633"/>
                  <a:pt x="65314" y="1679510"/>
                </a:cubicBezTo>
                <a:cubicBezTo>
                  <a:pt x="63180" y="1689111"/>
                  <a:pt x="59094" y="1698171"/>
                  <a:pt x="55984" y="1707502"/>
                </a:cubicBezTo>
                <a:cubicBezTo>
                  <a:pt x="52874" y="1729273"/>
                  <a:pt x="49560" y="1751017"/>
                  <a:pt x="46653" y="1772816"/>
                </a:cubicBezTo>
                <a:cubicBezTo>
                  <a:pt x="43339" y="1797671"/>
                  <a:pt x="40869" y="1822638"/>
                  <a:pt x="37323" y="1847461"/>
                </a:cubicBezTo>
                <a:cubicBezTo>
                  <a:pt x="34648" y="1866189"/>
                  <a:pt x="30492" y="1884692"/>
                  <a:pt x="27992" y="1903444"/>
                </a:cubicBezTo>
                <a:cubicBezTo>
                  <a:pt x="24270" y="1931361"/>
                  <a:pt x="22383" y="1959503"/>
                  <a:pt x="18661" y="1987420"/>
                </a:cubicBezTo>
                <a:cubicBezTo>
                  <a:pt x="16161" y="2006173"/>
                  <a:pt x="11831" y="2024651"/>
                  <a:pt x="9331" y="2043404"/>
                </a:cubicBezTo>
                <a:cubicBezTo>
                  <a:pt x="5609" y="2071321"/>
                  <a:pt x="3110" y="2099387"/>
                  <a:pt x="0" y="2127379"/>
                </a:cubicBezTo>
                <a:cubicBezTo>
                  <a:pt x="6005" y="2211450"/>
                  <a:pt x="-11" y="2233091"/>
                  <a:pt x="18661" y="2295330"/>
                </a:cubicBezTo>
                <a:cubicBezTo>
                  <a:pt x="24313" y="2314171"/>
                  <a:pt x="23414" y="2337405"/>
                  <a:pt x="37323" y="2351314"/>
                </a:cubicBezTo>
                <a:cubicBezTo>
                  <a:pt x="52874" y="2366865"/>
                  <a:pt x="65677" y="2385768"/>
                  <a:pt x="83976" y="2397967"/>
                </a:cubicBezTo>
                <a:cubicBezTo>
                  <a:pt x="93306" y="2404187"/>
                  <a:pt x="103453" y="2409330"/>
                  <a:pt x="111967" y="2416628"/>
                </a:cubicBezTo>
                <a:cubicBezTo>
                  <a:pt x="125325" y="2428078"/>
                  <a:pt x="132221" y="2449684"/>
                  <a:pt x="149290" y="2453951"/>
                </a:cubicBezTo>
                <a:cubicBezTo>
                  <a:pt x="161253" y="2456942"/>
                  <a:pt x="201215" y="2465917"/>
                  <a:pt x="214604" y="2472612"/>
                </a:cubicBezTo>
                <a:cubicBezTo>
                  <a:pt x="224634" y="2477627"/>
                  <a:pt x="232289" y="2486856"/>
                  <a:pt x="242596" y="2491273"/>
                </a:cubicBezTo>
                <a:cubicBezTo>
                  <a:pt x="275886" y="2505540"/>
                  <a:pt x="367231" y="2508541"/>
                  <a:pt x="382555" y="2509934"/>
                </a:cubicBezTo>
                <a:cubicBezTo>
                  <a:pt x="444759" y="2506824"/>
                  <a:pt x="507119" y="2505999"/>
                  <a:pt x="569167" y="2500604"/>
                </a:cubicBezTo>
                <a:cubicBezTo>
                  <a:pt x="597495" y="2498141"/>
                  <a:pt x="636728" y="2464895"/>
                  <a:pt x="653143" y="2453951"/>
                </a:cubicBezTo>
                <a:cubicBezTo>
                  <a:pt x="689321" y="2429832"/>
                  <a:pt x="670494" y="2438836"/>
                  <a:pt x="709127" y="2425959"/>
                </a:cubicBezTo>
                <a:cubicBezTo>
                  <a:pt x="718457" y="2419738"/>
                  <a:pt x="728361" y="2414302"/>
                  <a:pt x="737118" y="2407297"/>
                </a:cubicBezTo>
                <a:cubicBezTo>
                  <a:pt x="764270" y="2385575"/>
                  <a:pt x="750185" y="2389750"/>
                  <a:pt x="774441" y="2360644"/>
                </a:cubicBezTo>
                <a:cubicBezTo>
                  <a:pt x="782888" y="2350507"/>
                  <a:pt x="793102" y="2341983"/>
                  <a:pt x="802433" y="2332653"/>
                </a:cubicBezTo>
                <a:cubicBezTo>
                  <a:pt x="808653" y="2320212"/>
                  <a:pt x="814193" y="2307407"/>
                  <a:pt x="821094" y="2295330"/>
                </a:cubicBezTo>
                <a:cubicBezTo>
                  <a:pt x="826658" y="2285593"/>
                  <a:pt x="835201" y="2277585"/>
                  <a:pt x="839755" y="2267338"/>
                </a:cubicBezTo>
                <a:cubicBezTo>
                  <a:pt x="847744" y="2249363"/>
                  <a:pt x="849619" y="2228949"/>
                  <a:pt x="858416" y="2211355"/>
                </a:cubicBezTo>
                <a:cubicBezTo>
                  <a:pt x="864637" y="2198914"/>
                  <a:pt x="871599" y="2186817"/>
                  <a:pt x="877078" y="2174032"/>
                </a:cubicBezTo>
                <a:cubicBezTo>
                  <a:pt x="880952" y="2164992"/>
                  <a:pt x="882010" y="2154837"/>
                  <a:pt x="886408" y="2146040"/>
                </a:cubicBezTo>
                <a:cubicBezTo>
                  <a:pt x="891423" y="2136010"/>
                  <a:pt x="900515" y="2128296"/>
                  <a:pt x="905069" y="2118049"/>
                </a:cubicBezTo>
                <a:cubicBezTo>
                  <a:pt x="905080" y="2118024"/>
                  <a:pt x="928391" y="2048082"/>
                  <a:pt x="933061" y="2034073"/>
                </a:cubicBezTo>
                <a:cubicBezTo>
                  <a:pt x="936171" y="2024742"/>
                  <a:pt x="937993" y="2014878"/>
                  <a:pt x="942392" y="2006081"/>
                </a:cubicBezTo>
                <a:cubicBezTo>
                  <a:pt x="948612" y="1993640"/>
                  <a:pt x="956169" y="1981782"/>
                  <a:pt x="961053" y="1968759"/>
                </a:cubicBezTo>
                <a:cubicBezTo>
                  <a:pt x="965556" y="1956752"/>
                  <a:pt x="966861" y="1943767"/>
                  <a:pt x="970384" y="1931436"/>
                </a:cubicBezTo>
                <a:cubicBezTo>
                  <a:pt x="973086" y="1921979"/>
                  <a:pt x="977012" y="1912901"/>
                  <a:pt x="979714" y="1903444"/>
                </a:cubicBezTo>
                <a:cubicBezTo>
                  <a:pt x="983237" y="1891114"/>
                  <a:pt x="985522" y="1878452"/>
                  <a:pt x="989045" y="1866122"/>
                </a:cubicBezTo>
                <a:cubicBezTo>
                  <a:pt x="991747" y="1856665"/>
                  <a:pt x="995991" y="1847672"/>
                  <a:pt x="998376" y="1838130"/>
                </a:cubicBezTo>
                <a:cubicBezTo>
                  <a:pt x="1002222" y="1822745"/>
                  <a:pt x="1003860" y="1806862"/>
                  <a:pt x="1007706" y="1791477"/>
                </a:cubicBezTo>
                <a:cubicBezTo>
                  <a:pt x="1021165" y="1737641"/>
                  <a:pt x="1016539" y="1790542"/>
                  <a:pt x="1026367" y="1716832"/>
                </a:cubicBezTo>
                <a:cubicBezTo>
                  <a:pt x="1030498" y="1685849"/>
                  <a:pt x="1032246" y="1654592"/>
                  <a:pt x="1035698" y="1623526"/>
                </a:cubicBezTo>
                <a:cubicBezTo>
                  <a:pt x="1038467" y="1598604"/>
                  <a:pt x="1041483" y="1573704"/>
                  <a:pt x="1045029" y="1548881"/>
                </a:cubicBezTo>
                <a:cubicBezTo>
                  <a:pt x="1047704" y="1530152"/>
                  <a:pt x="1051859" y="1511650"/>
                  <a:pt x="1054359" y="1492897"/>
                </a:cubicBezTo>
                <a:cubicBezTo>
                  <a:pt x="1058081" y="1464980"/>
                  <a:pt x="1060197" y="1436868"/>
                  <a:pt x="1063690" y="1408922"/>
                </a:cubicBezTo>
                <a:cubicBezTo>
                  <a:pt x="1066418" y="1387099"/>
                  <a:pt x="1070719" y="1365480"/>
                  <a:pt x="1073021" y="1343608"/>
                </a:cubicBezTo>
                <a:cubicBezTo>
                  <a:pt x="1089584" y="1186256"/>
                  <a:pt x="1072501" y="1280890"/>
                  <a:pt x="1091682" y="1184987"/>
                </a:cubicBezTo>
                <a:cubicBezTo>
                  <a:pt x="1104210" y="1034646"/>
                  <a:pt x="1105692" y="1077875"/>
                  <a:pt x="1091682" y="895738"/>
                </a:cubicBezTo>
                <a:cubicBezTo>
                  <a:pt x="1086888" y="833408"/>
                  <a:pt x="1073021" y="771640"/>
                  <a:pt x="1073021" y="709126"/>
                </a:cubicBezTo>
                <a:lnTo>
                  <a:pt x="1063690" y="531844"/>
                </a:lnTo>
                <a:close/>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048000" y="3200400"/>
            <a:ext cx="4343400" cy="1200329"/>
          </a:xfrm>
          <a:prstGeom prst="rect">
            <a:avLst/>
          </a:prstGeom>
          <a:noFill/>
        </p:spPr>
        <p:txBody>
          <a:bodyPr wrap="square" rtlCol="0">
            <a:spAutoFit/>
          </a:bodyPr>
          <a:lstStyle/>
          <a:p>
            <a:r>
              <a:rPr lang="en-US" dirty="0" smtClean="0"/>
              <a:t>Highlighted red increment uses least squares fit </a:t>
            </a:r>
            <a:r>
              <a:rPr lang="en-US" smtClean="0"/>
              <a:t>to ensemble members in region.</a:t>
            </a:r>
            <a:endParaRPr lang="en-US"/>
          </a:p>
        </p:txBody>
      </p:sp>
      <p:cxnSp>
        <p:nvCxnSpPr>
          <p:cNvPr id="12" name="Straight Arrow Connector 11"/>
          <p:cNvCxnSpPr/>
          <p:nvPr/>
        </p:nvCxnSpPr>
        <p:spPr>
          <a:xfrm flipH="1" flipV="1">
            <a:off x="2438400" y="3505200"/>
            <a:ext cx="609600" cy="1524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56964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Linear Regression</a:t>
            </a:r>
            <a:endParaRPr lang="en-US" sz="2800" dirty="0">
              <a:solidFill>
                <a:schemeClr val="bg1"/>
              </a:solidFill>
              <a:ea typeface="ヒラギノ角ゴ Pro W3" charset="-128"/>
              <a:cs typeface="ヒラギノ角ゴ Pro W3"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
        <p:nvSpPr>
          <p:cNvPr id="6" name="TextBox 5"/>
          <p:cNvSpPr txBox="1"/>
          <p:nvPr/>
        </p:nvSpPr>
        <p:spPr>
          <a:xfrm>
            <a:off x="5105400" y="1066800"/>
            <a:ext cx="3733800" cy="1200329"/>
          </a:xfrm>
          <a:prstGeom prst="rect">
            <a:avLst/>
          </a:prstGeom>
          <a:noFill/>
        </p:spPr>
        <p:txBody>
          <a:bodyPr wrap="square" rtlCol="0">
            <a:spAutoFit/>
          </a:bodyPr>
          <a:lstStyle/>
          <a:p>
            <a:r>
              <a:rPr lang="en-US" dirty="0" smtClean="0"/>
              <a:t>Slope more accurate locally, but a disaster globally.</a:t>
            </a:r>
            <a:endParaRPr lang="en-US" dirty="0"/>
          </a:p>
        </p:txBody>
      </p:sp>
      <p:sp>
        <p:nvSpPr>
          <p:cNvPr id="8" name="Freeform 7"/>
          <p:cNvSpPr/>
          <p:nvPr/>
        </p:nvSpPr>
        <p:spPr>
          <a:xfrm>
            <a:off x="1296955" y="2080727"/>
            <a:ext cx="1184988" cy="2509934"/>
          </a:xfrm>
          <a:custGeom>
            <a:avLst/>
            <a:gdLst>
              <a:gd name="connsiteX0" fmla="*/ 1063690 w 1184988"/>
              <a:gd name="connsiteY0" fmla="*/ 531844 h 2509934"/>
              <a:gd name="connsiteX1" fmla="*/ 1063690 w 1184988"/>
              <a:gd name="connsiteY1" fmla="*/ 531844 h 2509934"/>
              <a:gd name="connsiteX2" fmla="*/ 1129004 w 1184988"/>
              <a:gd name="connsiteY2" fmla="*/ 438538 h 2509934"/>
              <a:gd name="connsiteX3" fmla="*/ 1156996 w 1184988"/>
              <a:gd name="connsiteY3" fmla="*/ 354563 h 2509934"/>
              <a:gd name="connsiteX4" fmla="*/ 1175657 w 1184988"/>
              <a:gd name="connsiteY4" fmla="*/ 298579 h 2509934"/>
              <a:gd name="connsiteX5" fmla="*/ 1184988 w 1184988"/>
              <a:gd name="connsiteY5" fmla="*/ 261257 h 2509934"/>
              <a:gd name="connsiteX6" fmla="*/ 1156996 w 1184988"/>
              <a:gd name="connsiteY6" fmla="*/ 139959 h 2509934"/>
              <a:gd name="connsiteX7" fmla="*/ 1147665 w 1184988"/>
              <a:gd name="connsiteY7" fmla="*/ 111967 h 2509934"/>
              <a:gd name="connsiteX8" fmla="*/ 1138335 w 1184988"/>
              <a:gd name="connsiteY8" fmla="*/ 83975 h 2509934"/>
              <a:gd name="connsiteX9" fmla="*/ 1110343 w 1184988"/>
              <a:gd name="connsiteY9" fmla="*/ 55983 h 2509934"/>
              <a:gd name="connsiteX10" fmla="*/ 1054359 w 1184988"/>
              <a:gd name="connsiteY10" fmla="*/ 18661 h 2509934"/>
              <a:gd name="connsiteX11" fmla="*/ 998376 w 1184988"/>
              <a:gd name="connsiteY11" fmla="*/ 0 h 2509934"/>
              <a:gd name="connsiteX12" fmla="*/ 793102 w 1184988"/>
              <a:gd name="connsiteY12" fmla="*/ 18661 h 2509934"/>
              <a:gd name="connsiteX13" fmla="*/ 737118 w 1184988"/>
              <a:gd name="connsiteY13" fmla="*/ 37322 h 2509934"/>
              <a:gd name="connsiteX14" fmla="*/ 709127 w 1184988"/>
              <a:gd name="connsiteY14" fmla="*/ 55983 h 2509934"/>
              <a:gd name="connsiteX15" fmla="*/ 671804 w 1184988"/>
              <a:gd name="connsiteY15" fmla="*/ 93306 h 2509934"/>
              <a:gd name="connsiteX16" fmla="*/ 643812 w 1184988"/>
              <a:gd name="connsiteY16" fmla="*/ 102636 h 2509934"/>
              <a:gd name="connsiteX17" fmla="*/ 606490 w 1184988"/>
              <a:gd name="connsiteY17" fmla="*/ 149289 h 2509934"/>
              <a:gd name="connsiteX18" fmla="*/ 541176 w 1184988"/>
              <a:gd name="connsiteY18" fmla="*/ 223934 h 2509934"/>
              <a:gd name="connsiteX19" fmla="*/ 503853 w 1184988"/>
              <a:gd name="connsiteY19" fmla="*/ 279918 h 2509934"/>
              <a:gd name="connsiteX20" fmla="*/ 485192 w 1184988"/>
              <a:gd name="connsiteY20" fmla="*/ 307910 h 2509934"/>
              <a:gd name="connsiteX21" fmla="*/ 457200 w 1184988"/>
              <a:gd name="connsiteY21" fmla="*/ 391885 h 2509934"/>
              <a:gd name="connsiteX22" fmla="*/ 447869 w 1184988"/>
              <a:gd name="connsiteY22" fmla="*/ 419877 h 2509934"/>
              <a:gd name="connsiteX23" fmla="*/ 429208 w 1184988"/>
              <a:gd name="connsiteY23" fmla="*/ 494522 h 2509934"/>
              <a:gd name="connsiteX24" fmla="*/ 410547 w 1184988"/>
              <a:gd name="connsiteY24" fmla="*/ 587828 h 2509934"/>
              <a:gd name="connsiteX25" fmla="*/ 401216 w 1184988"/>
              <a:gd name="connsiteY25" fmla="*/ 615820 h 2509934"/>
              <a:gd name="connsiteX26" fmla="*/ 382555 w 1184988"/>
              <a:gd name="connsiteY26" fmla="*/ 643812 h 2509934"/>
              <a:gd name="connsiteX27" fmla="*/ 317241 w 1184988"/>
              <a:gd name="connsiteY27" fmla="*/ 839755 h 2509934"/>
              <a:gd name="connsiteX28" fmla="*/ 289249 w 1184988"/>
              <a:gd name="connsiteY28" fmla="*/ 923730 h 2509934"/>
              <a:gd name="connsiteX29" fmla="*/ 279918 w 1184988"/>
              <a:gd name="connsiteY29" fmla="*/ 951722 h 2509934"/>
              <a:gd name="connsiteX30" fmla="*/ 261257 w 1184988"/>
              <a:gd name="connsiteY30" fmla="*/ 979714 h 2509934"/>
              <a:gd name="connsiteX31" fmla="*/ 251927 w 1184988"/>
              <a:gd name="connsiteY31" fmla="*/ 1007706 h 2509934"/>
              <a:gd name="connsiteX32" fmla="*/ 233265 w 1184988"/>
              <a:gd name="connsiteY32" fmla="*/ 1082351 h 2509934"/>
              <a:gd name="connsiteX33" fmla="*/ 223935 w 1184988"/>
              <a:gd name="connsiteY33" fmla="*/ 1110342 h 2509934"/>
              <a:gd name="connsiteX34" fmla="*/ 205274 w 1184988"/>
              <a:gd name="connsiteY34" fmla="*/ 1184987 h 2509934"/>
              <a:gd name="connsiteX35" fmla="*/ 195943 w 1184988"/>
              <a:gd name="connsiteY35" fmla="*/ 1222310 h 2509934"/>
              <a:gd name="connsiteX36" fmla="*/ 167951 w 1184988"/>
              <a:gd name="connsiteY36" fmla="*/ 1306285 h 2509934"/>
              <a:gd name="connsiteX37" fmla="*/ 158621 w 1184988"/>
              <a:gd name="connsiteY37" fmla="*/ 1334277 h 2509934"/>
              <a:gd name="connsiteX38" fmla="*/ 149290 w 1184988"/>
              <a:gd name="connsiteY38" fmla="*/ 1371600 h 2509934"/>
              <a:gd name="connsiteX39" fmla="*/ 130629 w 1184988"/>
              <a:gd name="connsiteY39" fmla="*/ 1427583 h 2509934"/>
              <a:gd name="connsiteX40" fmla="*/ 111967 w 1184988"/>
              <a:gd name="connsiteY40" fmla="*/ 1483567 h 2509934"/>
              <a:gd name="connsiteX41" fmla="*/ 102637 w 1184988"/>
              <a:gd name="connsiteY41" fmla="*/ 1511559 h 2509934"/>
              <a:gd name="connsiteX42" fmla="*/ 93306 w 1184988"/>
              <a:gd name="connsiteY42" fmla="*/ 1548881 h 2509934"/>
              <a:gd name="connsiteX43" fmla="*/ 83976 w 1184988"/>
              <a:gd name="connsiteY43" fmla="*/ 1576873 h 2509934"/>
              <a:gd name="connsiteX44" fmla="*/ 65314 w 1184988"/>
              <a:gd name="connsiteY44" fmla="*/ 1679510 h 2509934"/>
              <a:gd name="connsiteX45" fmla="*/ 55984 w 1184988"/>
              <a:gd name="connsiteY45" fmla="*/ 1707502 h 2509934"/>
              <a:gd name="connsiteX46" fmla="*/ 46653 w 1184988"/>
              <a:gd name="connsiteY46" fmla="*/ 1772816 h 2509934"/>
              <a:gd name="connsiteX47" fmla="*/ 37323 w 1184988"/>
              <a:gd name="connsiteY47" fmla="*/ 1847461 h 2509934"/>
              <a:gd name="connsiteX48" fmla="*/ 27992 w 1184988"/>
              <a:gd name="connsiteY48" fmla="*/ 1903444 h 2509934"/>
              <a:gd name="connsiteX49" fmla="*/ 18661 w 1184988"/>
              <a:gd name="connsiteY49" fmla="*/ 1987420 h 2509934"/>
              <a:gd name="connsiteX50" fmla="*/ 9331 w 1184988"/>
              <a:gd name="connsiteY50" fmla="*/ 2043404 h 2509934"/>
              <a:gd name="connsiteX51" fmla="*/ 0 w 1184988"/>
              <a:gd name="connsiteY51" fmla="*/ 2127379 h 2509934"/>
              <a:gd name="connsiteX52" fmla="*/ 18661 w 1184988"/>
              <a:gd name="connsiteY52" fmla="*/ 2295330 h 2509934"/>
              <a:gd name="connsiteX53" fmla="*/ 37323 w 1184988"/>
              <a:gd name="connsiteY53" fmla="*/ 2351314 h 2509934"/>
              <a:gd name="connsiteX54" fmla="*/ 83976 w 1184988"/>
              <a:gd name="connsiteY54" fmla="*/ 2397967 h 2509934"/>
              <a:gd name="connsiteX55" fmla="*/ 111967 w 1184988"/>
              <a:gd name="connsiteY55" fmla="*/ 2416628 h 2509934"/>
              <a:gd name="connsiteX56" fmla="*/ 149290 w 1184988"/>
              <a:gd name="connsiteY56" fmla="*/ 2453951 h 2509934"/>
              <a:gd name="connsiteX57" fmla="*/ 214604 w 1184988"/>
              <a:gd name="connsiteY57" fmla="*/ 2472612 h 2509934"/>
              <a:gd name="connsiteX58" fmla="*/ 242596 w 1184988"/>
              <a:gd name="connsiteY58" fmla="*/ 2491273 h 2509934"/>
              <a:gd name="connsiteX59" fmla="*/ 382555 w 1184988"/>
              <a:gd name="connsiteY59" fmla="*/ 2509934 h 2509934"/>
              <a:gd name="connsiteX60" fmla="*/ 569167 w 1184988"/>
              <a:gd name="connsiteY60" fmla="*/ 2500604 h 2509934"/>
              <a:gd name="connsiteX61" fmla="*/ 653143 w 1184988"/>
              <a:gd name="connsiteY61" fmla="*/ 2453951 h 2509934"/>
              <a:gd name="connsiteX62" fmla="*/ 709127 w 1184988"/>
              <a:gd name="connsiteY62" fmla="*/ 2425959 h 2509934"/>
              <a:gd name="connsiteX63" fmla="*/ 737118 w 1184988"/>
              <a:gd name="connsiteY63" fmla="*/ 2407297 h 2509934"/>
              <a:gd name="connsiteX64" fmla="*/ 774441 w 1184988"/>
              <a:gd name="connsiteY64" fmla="*/ 2360644 h 2509934"/>
              <a:gd name="connsiteX65" fmla="*/ 802433 w 1184988"/>
              <a:gd name="connsiteY65" fmla="*/ 2332653 h 2509934"/>
              <a:gd name="connsiteX66" fmla="*/ 821094 w 1184988"/>
              <a:gd name="connsiteY66" fmla="*/ 2295330 h 2509934"/>
              <a:gd name="connsiteX67" fmla="*/ 839755 w 1184988"/>
              <a:gd name="connsiteY67" fmla="*/ 2267338 h 2509934"/>
              <a:gd name="connsiteX68" fmla="*/ 858416 w 1184988"/>
              <a:gd name="connsiteY68" fmla="*/ 2211355 h 2509934"/>
              <a:gd name="connsiteX69" fmla="*/ 877078 w 1184988"/>
              <a:gd name="connsiteY69" fmla="*/ 2174032 h 2509934"/>
              <a:gd name="connsiteX70" fmla="*/ 886408 w 1184988"/>
              <a:gd name="connsiteY70" fmla="*/ 2146040 h 2509934"/>
              <a:gd name="connsiteX71" fmla="*/ 905069 w 1184988"/>
              <a:gd name="connsiteY71" fmla="*/ 2118049 h 2509934"/>
              <a:gd name="connsiteX72" fmla="*/ 933061 w 1184988"/>
              <a:gd name="connsiteY72" fmla="*/ 2034073 h 2509934"/>
              <a:gd name="connsiteX73" fmla="*/ 942392 w 1184988"/>
              <a:gd name="connsiteY73" fmla="*/ 2006081 h 2509934"/>
              <a:gd name="connsiteX74" fmla="*/ 961053 w 1184988"/>
              <a:gd name="connsiteY74" fmla="*/ 1968759 h 2509934"/>
              <a:gd name="connsiteX75" fmla="*/ 970384 w 1184988"/>
              <a:gd name="connsiteY75" fmla="*/ 1931436 h 2509934"/>
              <a:gd name="connsiteX76" fmla="*/ 979714 w 1184988"/>
              <a:gd name="connsiteY76" fmla="*/ 1903444 h 2509934"/>
              <a:gd name="connsiteX77" fmla="*/ 989045 w 1184988"/>
              <a:gd name="connsiteY77" fmla="*/ 1866122 h 2509934"/>
              <a:gd name="connsiteX78" fmla="*/ 998376 w 1184988"/>
              <a:gd name="connsiteY78" fmla="*/ 1838130 h 2509934"/>
              <a:gd name="connsiteX79" fmla="*/ 1007706 w 1184988"/>
              <a:gd name="connsiteY79" fmla="*/ 1791477 h 2509934"/>
              <a:gd name="connsiteX80" fmla="*/ 1026367 w 1184988"/>
              <a:gd name="connsiteY80" fmla="*/ 1716832 h 2509934"/>
              <a:gd name="connsiteX81" fmla="*/ 1035698 w 1184988"/>
              <a:gd name="connsiteY81" fmla="*/ 1623526 h 2509934"/>
              <a:gd name="connsiteX82" fmla="*/ 1045029 w 1184988"/>
              <a:gd name="connsiteY82" fmla="*/ 1548881 h 2509934"/>
              <a:gd name="connsiteX83" fmla="*/ 1054359 w 1184988"/>
              <a:gd name="connsiteY83" fmla="*/ 1492897 h 2509934"/>
              <a:gd name="connsiteX84" fmla="*/ 1063690 w 1184988"/>
              <a:gd name="connsiteY84" fmla="*/ 1408922 h 2509934"/>
              <a:gd name="connsiteX85" fmla="*/ 1073021 w 1184988"/>
              <a:gd name="connsiteY85" fmla="*/ 1343608 h 2509934"/>
              <a:gd name="connsiteX86" fmla="*/ 1091682 w 1184988"/>
              <a:gd name="connsiteY86" fmla="*/ 1184987 h 2509934"/>
              <a:gd name="connsiteX87" fmla="*/ 1091682 w 1184988"/>
              <a:gd name="connsiteY87" fmla="*/ 895738 h 2509934"/>
              <a:gd name="connsiteX88" fmla="*/ 1073021 w 1184988"/>
              <a:gd name="connsiteY88" fmla="*/ 709126 h 2509934"/>
              <a:gd name="connsiteX89" fmla="*/ 1063690 w 1184988"/>
              <a:gd name="connsiteY89" fmla="*/ 531844 h 25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84988" h="2509934">
                <a:moveTo>
                  <a:pt x="1063690" y="531844"/>
                </a:moveTo>
                <a:lnTo>
                  <a:pt x="1063690" y="531844"/>
                </a:lnTo>
                <a:cubicBezTo>
                  <a:pt x="1085461" y="500742"/>
                  <a:pt x="1116998" y="474555"/>
                  <a:pt x="1129004" y="438538"/>
                </a:cubicBezTo>
                <a:lnTo>
                  <a:pt x="1156996" y="354563"/>
                </a:lnTo>
                <a:lnTo>
                  <a:pt x="1175657" y="298579"/>
                </a:lnTo>
                <a:lnTo>
                  <a:pt x="1184988" y="261257"/>
                </a:lnTo>
                <a:cubicBezTo>
                  <a:pt x="1172875" y="176471"/>
                  <a:pt x="1182611" y="216805"/>
                  <a:pt x="1156996" y="139959"/>
                </a:cubicBezTo>
                <a:lnTo>
                  <a:pt x="1147665" y="111967"/>
                </a:lnTo>
                <a:cubicBezTo>
                  <a:pt x="1144555" y="102636"/>
                  <a:pt x="1145290" y="90930"/>
                  <a:pt x="1138335" y="83975"/>
                </a:cubicBezTo>
                <a:cubicBezTo>
                  <a:pt x="1129004" y="74644"/>
                  <a:pt x="1120759" y="64084"/>
                  <a:pt x="1110343" y="55983"/>
                </a:cubicBezTo>
                <a:cubicBezTo>
                  <a:pt x="1092639" y="42214"/>
                  <a:pt x="1075636" y="25753"/>
                  <a:pt x="1054359" y="18661"/>
                </a:cubicBezTo>
                <a:lnTo>
                  <a:pt x="998376" y="0"/>
                </a:lnTo>
                <a:cubicBezTo>
                  <a:pt x="935859" y="3677"/>
                  <a:pt x="858175" y="914"/>
                  <a:pt x="793102" y="18661"/>
                </a:cubicBezTo>
                <a:cubicBezTo>
                  <a:pt x="774124" y="23837"/>
                  <a:pt x="753485" y="26411"/>
                  <a:pt x="737118" y="37322"/>
                </a:cubicBezTo>
                <a:cubicBezTo>
                  <a:pt x="727788" y="43542"/>
                  <a:pt x="717641" y="48685"/>
                  <a:pt x="709127" y="55983"/>
                </a:cubicBezTo>
                <a:cubicBezTo>
                  <a:pt x="695769" y="67433"/>
                  <a:pt x="688495" y="87743"/>
                  <a:pt x="671804" y="93306"/>
                </a:cubicBezTo>
                <a:lnTo>
                  <a:pt x="643812" y="102636"/>
                </a:lnTo>
                <a:cubicBezTo>
                  <a:pt x="622802" y="165672"/>
                  <a:pt x="651940" y="97346"/>
                  <a:pt x="606490" y="149289"/>
                </a:cubicBezTo>
                <a:cubicBezTo>
                  <a:pt x="530288" y="236376"/>
                  <a:pt x="604157" y="181946"/>
                  <a:pt x="541176" y="223934"/>
                </a:cubicBezTo>
                <a:lnTo>
                  <a:pt x="503853" y="279918"/>
                </a:lnTo>
                <a:cubicBezTo>
                  <a:pt x="497633" y="289249"/>
                  <a:pt x="488738" y="297271"/>
                  <a:pt x="485192" y="307910"/>
                </a:cubicBezTo>
                <a:lnTo>
                  <a:pt x="457200" y="391885"/>
                </a:lnTo>
                <a:cubicBezTo>
                  <a:pt x="454090" y="401216"/>
                  <a:pt x="449798" y="410233"/>
                  <a:pt x="447869" y="419877"/>
                </a:cubicBezTo>
                <a:cubicBezTo>
                  <a:pt x="436610" y="476174"/>
                  <a:pt x="443554" y="451485"/>
                  <a:pt x="429208" y="494522"/>
                </a:cubicBezTo>
                <a:cubicBezTo>
                  <a:pt x="421876" y="538519"/>
                  <a:pt x="421684" y="548851"/>
                  <a:pt x="410547" y="587828"/>
                </a:cubicBezTo>
                <a:cubicBezTo>
                  <a:pt x="407845" y="597285"/>
                  <a:pt x="405615" y="607023"/>
                  <a:pt x="401216" y="615820"/>
                </a:cubicBezTo>
                <a:cubicBezTo>
                  <a:pt x="396201" y="625850"/>
                  <a:pt x="388775" y="634481"/>
                  <a:pt x="382555" y="643812"/>
                </a:cubicBezTo>
                <a:lnTo>
                  <a:pt x="317241" y="839755"/>
                </a:lnTo>
                <a:lnTo>
                  <a:pt x="289249" y="923730"/>
                </a:lnTo>
                <a:cubicBezTo>
                  <a:pt x="286139" y="933061"/>
                  <a:pt x="285374" y="943538"/>
                  <a:pt x="279918" y="951722"/>
                </a:cubicBezTo>
                <a:lnTo>
                  <a:pt x="261257" y="979714"/>
                </a:lnTo>
                <a:cubicBezTo>
                  <a:pt x="258147" y="989045"/>
                  <a:pt x="254515" y="998217"/>
                  <a:pt x="251927" y="1007706"/>
                </a:cubicBezTo>
                <a:cubicBezTo>
                  <a:pt x="245179" y="1032450"/>
                  <a:pt x="241375" y="1058020"/>
                  <a:pt x="233265" y="1082351"/>
                </a:cubicBezTo>
                <a:cubicBezTo>
                  <a:pt x="230155" y="1091681"/>
                  <a:pt x="226523" y="1100854"/>
                  <a:pt x="223935" y="1110342"/>
                </a:cubicBezTo>
                <a:cubicBezTo>
                  <a:pt x="217187" y="1135086"/>
                  <a:pt x="211494" y="1160105"/>
                  <a:pt x="205274" y="1184987"/>
                </a:cubicBezTo>
                <a:cubicBezTo>
                  <a:pt x="202164" y="1197428"/>
                  <a:pt x="199998" y="1210144"/>
                  <a:pt x="195943" y="1222310"/>
                </a:cubicBezTo>
                <a:lnTo>
                  <a:pt x="167951" y="1306285"/>
                </a:lnTo>
                <a:cubicBezTo>
                  <a:pt x="164841" y="1315616"/>
                  <a:pt x="161006" y="1324735"/>
                  <a:pt x="158621" y="1334277"/>
                </a:cubicBezTo>
                <a:cubicBezTo>
                  <a:pt x="155511" y="1346718"/>
                  <a:pt x="152975" y="1359317"/>
                  <a:pt x="149290" y="1371600"/>
                </a:cubicBezTo>
                <a:cubicBezTo>
                  <a:pt x="143638" y="1390441"/>
                  <a:pt x="136849" y="1408922"/>
                  <a:pt x="130629" y="1427583"/>
                </a:cubicBezTo>
                <a:lnTo>
                  <a:pt x="111967" y="1483567"/>
                </a:lnTo>
                <a:cubicBezTo>
                  <a:pt x="108857" y="1492898"/>
                  <a:pt x="105023" y="1502017"/>
                  <a:pt x="102637" y="1511559"/>
                </a:cubicBezTo>
                <a:cubicBezTo>
                  <a:pt x="99527" y="1524000"/>
                  <a:pt x="96829" y="1536551"/>
                  <a:pt x="93306" y="1548881"/>
                </a:cubicBezTo>
                <a:cubicBezTo>
                  <a:pt x="90604" y="1558338"/>
                  <a:pt x="86361" y="1567331"/>
                  <a:pt x="83976" y="1576873"/>
                </a:cubicBezTo>
                <a:cubicBezTo>
                  <a:pt x="66994" y="1644802"/>
                  <a:pt x="81953" y="1604633"/>
                  <a:pt x="65314" y="1679510"/>
                </a:cubicBezTo>
                <a:cubicBezTo>
                  <a:pt x="63180" y="1689111"/>
                  <a:pt x="59094" y="1698171"/>
                  <a:pt x="55984" y="1707502"/>
                </a:cubicBezTo>
                <a:cubicBezTo>
                  <a:pt x="52874" y="1729273"/>
                  <a:pt x="49560" y="1751017"/>
                  <a:pt x="46653" y="1772816"/>
                </a:cubicBezTo>
                <a:cubicBezTo>
                  <a:pt x="43339" y="1797671"/>
                  <a:pt x="40869" y="1822638"/>
                  <a:pt x="37323" y="1847461"/>
                </a:cubicBezTo>
                <a:cubicBezTo>
                  <a:pt x="34648" y="1866189"/>
                  <a:pt x="30492" y="1884692"/>
                  <a:pt x="27992" y="1903444"/>
                </a:cubicBezTo>
                <a:cubicBezTo>
                  <a:pt x="24270" y="1931361"/>
                  <a:pt x="22383" y="1959503"/>
                  <a:pt x="18661" y="1987420"/>
                </a:cubicBezTo>
                <a:cubicBezTo>
                  <a:pt x="16161" y="2006173"/>
                  <a:pt x="11831" y="2024651"/>
                  <a:pt x="9331" y="2043404"/>
                </a:cubicBezTo>
                <a:cubicBezTo>
                  <a:pt x="5609" y="2071321"/>
                  <a:pt x="3110" y="2099387"/>
                  <a:pt x="0" y="2127379"/>
                </a:cubicBezTo>
                <a:cubicBezTo>
                  <a:pt x="6005" y="2211450"/>
                  <a:pt x="-11" y="2233091"/>
                  <a:pt x="18661" y="2295330"/>
                </a:cubicBezTo>
                <a:cubicBezTo>
                  <a:pt x="24313" y="2314171"/>
                  <a:pt x="23414" y="2337405"/>
                  <a:pt x="37323" y="2351314"/>
                </a:cubicBezTo>
                <a:cubicBezTo>
                  <a:pt x="52874" y="2366865"/>
                  <a:pt x="65677" y="2385768"/>
                  <a:pt x="83976" y="2397967"/>
                </a:cubicBezTo>
                <a:cubicBezTo>
                  <a:pt x="93306" y="2404187"/>
                  <a:pt x="103453" y="2409330"/>
                  <a:pt x="111967" y="2416628"/>
                </a:cubicBezTo>
                <a:cubicBezTo>
                  <a:pt x="125325" y="2428078"/>
                  <a:pt x="132221" y="2449684"/>
                  <a:pt x="149290" y="2453951"/>
                </a:cubicBezTo>
                <a:cubicBezTo>
                  <a:pt x="161253" y="2456942"/>
                  <a:pt x="201215" y="2465917"/>
                  <a:pt x="214604" y="2472612"/>
                </a:cubicBezTo>
                <a:cubicBezTo>
                  <a:pt x="224634" y="2477627"/>
                  <a:pt x="232289" y="2486856"/>
                  <a:pt x="242596" y="2491273"/>
                </a:cubicBezTo>
                <a:cubicBezTo>
                  <a:pt x="275886" y="2505540"/>
                  <a:pt x="367231" y="2508541"/>
                  <a:pt x="382555" y="2509934"/>
                </a:cubicBezTo>
                <a:cubicBezTo>
                  <a:pt x="444759" y="2506824"/>
                  <a:pt x="507119" y="2505999"/>
                  <a:pt x="569167" y="2500604"/>
                </a:cubicBezTo>
                <a:cubicBezTo>
                  <a:pt x="597495" y="2498141"/>
                  <a:pt x="636728" y="2464895"/>
                  <a:pt x="653143" y="2453951"/>
                </a:cubicBezTo>
                <a:cubicBezTo>
                  <a:pt x="689321" y="2429832"/>
                  <a:pt x="670494" y="2438836"/>
                  <a:pt x="709127" y="2425959"/>
                </a:cubicBezTo>
                <a:cubicBezTo>
                  <a:pt x="718457" y="2419738"/>
                  <a:pt x="728361" y="2414302"/>
                  <a:pt x="737118" y="2407297"/>
                </a:cubicBezTo>
                <a:cubicBezTo>
                  <a:pt x="764270" y="2385575"/>
                  <a:pt x="750185" y="2389750"/>
                  <a:pt x="774441" y="2360644"/>
                </a:cubicBezTo>
                <a:cubicBezTo>
                  <a:pt x="782888" y="2350507"/>
                  <a:pt x="793102" y="2341983"/>
                  <a:pt x="802433" y="2332653"/>
                </a:cubicBezTo>
                <a:cubicBezTo>
                  <a:pt x="808653" y="2320212"/>
                  <a:pt x="814193" y="2307407"/>
                  <a:pt x="821094" y="2295330"/>
                </a:cubicBezTo>
                <a:cubicBezTo>
                  <a:pt x="826658" y="2285593"/>
                  <a:pt x="835201" y="2277585"/>
                  <a:pt x="839755" y="2267338"/>
                </a:cubicBezTo>
                <a:cubicBezTo>
                  <a:pt x="847744" y="2249363"/>
                  <a:pt x="849619" y="2228949"/>
                  <a:pt x="858416" y="2211355"/>
                </a:cubicBezTo>
                <a:cubicBezTo>
                  <a:pt x="864637" y="2198914"/>
                  <a:pt x="871599" y="2186817"/>
                  <a:pt x="877078" y="2174032"/>
                </a:cubicBezTo>
                <a:cubicBezTo>
                  <a:pt x="880952" y="2164992"/>
                  <a:pt x="882010" y="2154837"/>
                  <a:pt x="886408" y="2146040"/>
                </a:cubicBezTo>
                <a:cubicBezTo>
                  <a:pt x="891423" y="2136010"/>
                  <a:pt x="900515" y="2128296"/>
                  <a:pt x="905069" y="2118049"/>
                </a:cubicBezTo>
                <a:cubicBezTo>
                  <a:pt x="905080" y="2118024"/>
                  <a:pt x="928391" y="2048082"/>
                  <a:pt x="933061" y="2034073"/>
                </a:cubicBezTo>
                <a:cubicBezTo>
                  <a:pt x="936171" y="2024742"/>
                  <a:pt x="937993" y="2014878"/>
                  <a:pt x="942392" y="2006081"/>
                </a:cubicBezTo>
                <a:cubicBezTo>
                  <a:pt x="948612" y="1993640"/>
                  <a:pt x="956169" y="1981782"/>
                  <a:pt x="961053" y="1968759"/>
                </a:cubicBezTo>
                <a:cubicBezTo>
                  <a:pt x="965556" y="1956752"/>
                  <a:pt x="966861" y="1943767"/>
                  <a:pt x="970384" y="1931436"/>
                </a:cubicBezTo>
                <a:cubicBezTo>
                  <a:pt x="973086" y="1921979"/>
                  <a:pt x="977012" y="1912901"/>
                  <a:pt x="979714" y="1903444"/>
                </a:cubicBezTo>
                <a:cubicBezTo>
                  <a:pt x="983237" y="1891114"/>
                  <a:pt x="985522" y="1878452"/>
                  <a:pt x="989045" y="1866122"/>
                </a:cubicBezTo>
                <a:cubicBezTo>
                  <a:pt x="991747" y="1856665"/>
                  <a:pt x="995991" y="1847672"/>
                  <a:pt x="998376" y="1838130"/>
                </a:cubicBezTo>
                <a:cubicBezTo>
                  <a:pt x="1002222" y="1822745"/>
                  <a:pt x="1003860" y="1806862"/>
                  <a:pt x="1007706" y="1791477"/>
                </a:cubicBezTo>
                <a:cubicBezTo>
                  <a:pt x="1021165" y="1737641"/>
                  <a:pt x="1016539" y="1790542"/>
                  <a:pt x="1026367" y="1716832"/>
                </a:cubicBezTo>
                <a:cubicBezTo>
                  <a:pt x="1030498" y="1685849"/>
                  <a:pt x="1032246" y="1654592"/>
                  <a:pt x="1035698" y="1623526"/>
                </a:cubicBezTo>
                <a:cubicBezTo>
                  <a:pt x="1038467" y="1598604"/>
                  <a:pt x="1041483" y="1573704"/>
                  <a:pt x="1045029" y="1548881"/>
                </a:cubicBezTo>
                <a:cubicBezTo>
                  <a:pt x="1047704" y="1530152"/>
                  <a:pt x="1051859" y="1511650"/>
                  <a:pt x="1054359" y="1492897"/>
                </a:cubicBezTo>
                <a:cubicBezTo>
                  <a:pt x="1058081" y="1464980"/>
                  <a:pt x="1060197" y="1436868"/>
                  <a:pt x="1063690" y="1408922"/>
                </a:cubicBezTo>
                <a:cubicBezTo>
                  <a:pt x="1066418" y="1387099"/>
                  <a:pt x="1070719" y="1365480"/>
                  <a:pt x="1073021" y="1343608"/>
                </a:cubicBezTo>
                <a:cubicBezTo>
                  <a:pt x="1089584" y="1186256"/>
                  <a:pt x="1072501" y="1280890"/>
                  <a:pt x="1091682" y="1184987"/>
                </a:cubicBezTo>
                <a:cubicBezTo>
                  <a:pt x="1104210" y="1034646"/>
                  <a:pt x="1105692" y="1077875"/>
                  <a:pt x="1091682" y="895738"/>
                </a:cubicBezTo>
                <a:cubicBezTo>
                  <a:pt x="1086888" y="833408"/>
                  <a:pt x="1073021" y="771640"/>
                  <a:pt x="1073021" y="709126"/>
                </a:cubicBezTo>
                <a:lnTo>
                  <a:pt x="1063690" y="531844"/>
                </a:lnTo>
                <a:close/>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048000" y="3200400"/>
            <a:ext cx="4343400" cy="1200329"/>
          </a:xfrm>
          <a:prstGeom prst="rect">
            <a:avLst/>
          </a:prstGeom>
          <a:noFill/>
        </p:spPr>
        <p:txBody>
          <a:bodyPr wrap="square" rtlCol="0">
            <a:spAutoFit/>
          </a:bodyPr>
          <a:lstStyle/>
          <a:p>
            <a:r>
              <a:rPr lang="en-US" dirty="0" smtClean="0"/>
              <a:t>Highlighted red increment uses least squares fit </a:t>
            </a:r>
            <a:r>
              <a:rPr lang="en-US" smtClean="0"/>
              <a:t>to ensemble members in region.</a:t>
            </a:r>
            <a:endParaRPr lang="en-US"/>
          </a:p>
        </p:txBody>
      </p:sp>
      <p:cxnSp>
        <p:nvCxnSpPr>
          <p:cNvPr id="12" name="Straight Arrow Connector 11"/>
          <p:cNvCxnSpPr/>
          <p:nvPr/>
        </p:nvCxnSpPr>
        <p:spPr>
          <a:xfrm flipH="1" flipV="1">
            <a:off x="2438400" y="3505200"/>
            <a:ext cx="609600" cy="1524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2442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Linear Regression</a:t>
            </a:r>
            <a:endParaRPr lang="en-US" sz="2800" dirty="0">
              <a:solidFill>
                <a:schemeClr val="bg1"/>
              </a:solidFill>
              <a:ea typeface="ヒラギノ角ゴ Pro W3" charset="-128"/>
              <a:cs typeface="ヒラギノ角ゴ Pro W3"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
        <p:nvSpPr>
          <p:cNvPr id="6" name="TextBox 5"/>
          <p:cNvSpPr txBox="1"/>
          <p:nvPr/>
        </p:nvSpPr>
        <p:spPr>
          <a:xfrm>
            <a:off x="5105400" y="1066800"/>
            <a:ext cx="3733800" cy="1938992"/>
          </a:xfrm>
          <a:prstGeom prst="rect">
            <a:avLst/>
          </a:prstGeom>
          <a:noFill/>
        </p:spPr>
        <p:txBody>
          <a:bodyPr wrap="square" rtlCol="0">
            <a:spAutoFit/>
          </a:bodyPr>
          <a:lstStyle/>
          <a:p>
            <a:r>
              <a:rPr lang="en-US" dirty="0" smtClean="0"/>
              <a:t>Note similarity to </a:t>
            </a:r>
            <a:r>
              <a:rPr lang="en-US" dirty="0" err="1" smtClean="0"/>
              <a:t>Houtekamer’s</a:t>
            </a:r>
            <a:r>
              <a:rPr lang="en-US" dirty="0" smtClean="0"/>
              <a:t> method, except local ensemble members are used, rather than non-local.</a:t>
            </a:r>
            <a:endParaRPr lang="en-US" dirty="0"/>
          </a:p>
        </p:txBody>
      </p:sp>
      <p:sp>
        <p:nvSpPr>
          <p:cNvPr id="8" name="Freeform 7"/>
          <p:cNvSpPr/>
          <p:nvPr/>
        </p:nvSpPr>
        <p:spPr>
          <a:xfrm>
            <a:off x="1296955" y="2080727"/>
            <a:ext cx="1184988" cy="2509934"/>
          </a:xfrm>
          <a:custGeom>
            <a:avLst/>
            <a:gdLst>
              <a:gd name="connsiteX0" fmla="*/ 1063690 w 1184988"/>
              <a:gd name="connsiteY0" fmla="*/ 531844 h 2509934"/>
              <a:gd name="connsiteX1" fmla="*/ 1063690 w 1184988"/>
              <a:gd name="connsiteY1" fmla="*/ 531844 h 2509934"/>
              <a:gd name="connsiteX2" fmla="*/ 1129004 w 1184988"/>
              <a:gd name="connsiteY2" fmla="*/ 438538 h 2509934"/>
              <a:gd name="connsiteX3" fmla="*/ 1156996 w 1184988"/>
              <a:gd name="connsiteY3" fmla="*/ 354563 h 2509934"/>
              <a:gd name="connsiteX4" fmla="*/ 1175657 w 1184988"/>
              <a:gd name="connsiteY4" fmla="*/ 298579 h 2509934"/>
              <a:gd name="connsiteX5" fmla="*/ 1184988 w 1184988"/>
              <a:gd name="connsiteY5" fmla="*/ 261257 h 2509934"/>
              <a:gd name="connsiteX6" fmla="*/ 1156996 w 1184988"/>
              <a:gd name="connsiteY6" fmla="*/ 139959 h 2509934"/>
              <a:gd name="connsiteX7" fmla="*/ 1147665 w 1184988"/>
              <a:gd name="connsiteY7" fmla="*/ 111967 h 2509934"/>
              <a:gd name="connsiteX8" fmla="*/ 1138335 w 1184988"/>
              <a:gd name="connsiteY8" fmla="*/ 83975 h 2509934"/>
              <a:gd name="connsiteX9" fmla="*/ 1110343 w 1184988"/>
              <a:gd name="connsiteY9" fmla="*/ 55983 h 2509934"/>
              <a:gd name="connsiteX10" fmla="*/ 1054359 w 1184988"/>
              <a:gd name="connsiteY10" fmla="*/ 18661 h 2509934"/>
              <a:gd name="connsiteX11" fmla="*/ 998376 w 1184988"/>
              <a:gd name="connsiteY11" fmla="*/ 0 h 2509934"/>
              <a:gd name="connsiteX12" fmla="*/ 793102 w 1184988"/>
              <a:gd name="connsiteY12" fmla="*/ 18661 h 2509934"/>
              <a:gd name="connsiteX13" fmla="*/ 737118 w 1184988"/>
              <a:gd name="connsiteY13" fmla="*/ 37322 h 2509934"/>
              <a:gd name="connsiteX14" fmla="*/ 709127 w 1184988"/>
              <a:gd name="connsiteY14" fmla="*/ 55983 h 2509934"/>
              <a:gd name="connsiteX15" fmla="*/ 671804 w 1184988"/>
              <a:gd name="connsiteY15" fmla="*/ 93306 h 2509934"/>
              <a:gd name="connsiteX16" fmla="*/ 643812 w 1184988"/>
              <a:gd name="connsiteY16" fmla="*/ 102636 h 2509934"/>
              <a:gd name="connsiteX17" fmla="*/ 606490 w 1184988"/>
              <a:gd name="connsiteY17" fmla="*/ 149289 h 2509934"/>
              <a:gd name="connsiteX18" fmla="*/ 541176 w 1184988"/>
              <a:gd name="connsiteY18" fmla="*/ 223934 h 2509934"/>
              <a:gd name="connsiteX19" fmla="*/ 503853 w 1184988"/>
              <a:gd name="connsiteY19" fmla="*/ 279918 h 2509934"/>
              <a:gd name="connsiteX20" fmla="*/ 485192 w 1184988"/>
              <a:gd name="connsiteY20" fmla="*/ 307910 h 2509934"/>
              <a:gd name="connsiteX21" fmla="*/ 457200 w 1184988"/>
              <a:gd name="connsiteY21" fmla="*/ 391885 h 2509934"/>
              <a:gd name="connsiteX22" fmla="*/ 447869 w 1184988"/>
              <a:gd name="connsiteY22" fmla="*/ 419877 h 2509934"/>
              <a:gd name="connsiteX23" fmla="*/ 429208 w 1184988"/>
              <a:gd name="connsiteY23" fmla="*/ 494522 h 2509934"/>
              <a:gd name="connsiteX24" fmla="*/ 410547 w 1184988"/>
              <a:gd name="connsiteY24" fmla="*/ 587828 h 2509934"/>
              <a:gd name="connsiteX25" fmla="*/ 401216 w 1184988"/>
              <a:gd name="connsiteY25" fmla="*/ 615820 h 2509934"/>
              <a:gd name="connsiteX26" fmla="*/ 382555 w 1184988"/>
              <a:gd name="connsiteY26" fmla="*/ 643812 h 2509934"/>
              <a:gd name="connsiteX27" fmla="*/ 317241 w 1184988"/>
              <a:gd name="connsiteY27" fmla="*/ 839755 h 2509934"/>
              <a:gd name="connsiteX28" fmla="*/ 289249 w 1184988"/>
              <a:gd name="connsiteY28" fmla="*/ 923730 h 2509934"/>
              <a:gd name="connsiteX29" fmla="*/ 279918 w 1184988"/>
              <a:gd name="connsiteY29" fmla="*/ 951722 h 2509934"/>
              <a:gd name="connsiteX30" fmla="*/ 261257 w 1184988"/>
              <a:gd name="connsiteY30" fmla="*/ 979714 h 2509934"/>
              <a:gd name="connsiteX31" fmla="*/ 251927 w 1184988"/>
              <a:gd name="connsiteY31" fmla="*/ 1007706 h 2509934"/>
              <a:gd name="connsiteX32" fmla="*/ 233265 w 1184988"/>
              <a:gd name="connsiteY32" fmla="*/ 1082351 h 2509934"/>
              <a:gd name="connsiteX33" fmla="*/ 223935 w 1184988"/>
              <a:gd name="connsiteY33" fmla="*/ 1110342 h 2509934"/>
              <a:gd name="connsiteX34" fmla="*/ 205274 w 1184988"/>
              <a:gd name="connsiteY34" fmla="*/ 1184987 h 2509934"/>
              <a:gd name="connsiteX35" fmla="*/ 195943 w 1184988"/>
              <a:gd name="connsiteY35" fmla="*/ 1222310 h 2509934"/>
              <a:gd name="connsiteX36" fmla="*/ 167951 w 1184988"/>
              <a:gd name="connsiteY36" fmla="*/ 1306285 h 2509934"/>
              <a:gd name="connsiteX37" fmla="*/ 158621 w 1184988"/>
              <a:gd name="connsiteY37" fmla="*/ 1334277 h 2509934"/>
              <a:gd name="connsiteX38" fmla="*/ 149290 w 1184988"/>
              <a:gd name="connsiteY38" fmla="*/ 1371600 h 2509934"/>
              <a:gd name="connsiteX39" fmla="*/ 130629 w 1184988"/>
              <a:gd name="connsiteY39" fmla="*/ 1427583 h 2509934"/>
              <a:gd name="connsiteX40" fmla="*/ 111967 w 1184988"/>
              <a:gd name="connsiteY40" fmla="*/ 1483567 h 2509934"/>
              <a:gd name="connsiteX41" fmla="*/ 102637 w 1184988"/>
              <a:gd name="connsiteY41" fmla="*/ 1511559 h 2509934"/>
              <a:gd name="connsiteX42" fmla="*/ 93306 w 1184988"/>
              <a:gd name="connsiteY42" fmla="*/ 1548881 h 2509934"/>
              <a:gd name="connsiteX43" fmla="*/ 83976 w 1184988"/>
              <a:gd name="connsiteY43" fmla="*/ 1576873 h 2509934"/>
              <a:gd name="connsiteX44" fmla="*/ 65314 w 1184988"/>
              <a:gd name="connsiteY44" fmla="*/ 1679510 h 2509934"/>
              <a:gd name="connsiteX45" fmla="*/ 55984 w 1184988"/>
              <a:gd name="connsiteY45" fmla="*/ 1707502 h 2509934"/>
              <a:gd name="connsiteX46" fmla="*/ 46653 w 1184988"/>
              <a:gd name="connsiteY46" fmla="*/ 1772816 h 2509934"/>
              <a:gd name="connsiteX47" fmla="*/ 37323 w 1184988"/>
              <a:gd name="connsiteY47" fmla="*/ 1847461 h 2509934"/>
              <a:gd name="connsiteX48" fmla="*/ 27992 w 1184988"/>
              <a:gd name="connsiteY48" fmla="*/ 1903444 h 2509934"/>
              <a:gd name="connsiteX49" fmla="*/ 18661 w 1184988"/>
              <a:gd name="connsiteY49" fmla="*/ 1987420 h 2509934"/>
              <a:gd name="connsiteX50" fmla="*/ 9331 w 1184988"/>
              <a:gd name="connsiteY50" fmla="*/ 2043404 h 2509934"/>
              <a:gd name="connsiteX51" fmla="*/ 0 w 1184988"/>
              <a:gd name="connsiteY51" fmla="*/ 2127379 h 2509934"/>
              <a:gd name="connsiteX52" fmla="*/ 18661 w 1184988"/>
              <a:gd name="connsiteY52" fmla="*/ 2295330 h 2509934"/>
              <a:gd name="connsiteX53" fmla="*/ 37323 w 1184988"/>
              <a:gd name="connsiteY53" fmla="*/ 2351314 h 2509934"/>
              <a:gd name="connsiteX54" fmla="*/ 83976 w 1184988"/>
              <a:gd name="connsiteY54" fmla="*/ 2397967 h 2509934"/>
              <a:gd name="connsiteX55" fmla="*/ 111967 w 1184988"/>
              <a:gd name="connsiteY55" fmla="*/ 2416628 h 2509934"/>
              <a:gd name="connsiteX56" fmla="*/ 149290 w 1184988"/>
              <a:gd name="connsiteY56" fmla="*/ 2453951 h 2509934"/>
              <a:gd name="connsiteX57" fmla="*/ 214604 w 1184988"/>
              <a:gd name="connsiteY57" fmla="*/ 2472612 h 2509934"/>
              <a:gd name="connsiteX58" fmla="*/ 242596 w 1184988"/>
              <a:gd name="connsiteY58" fmla="*/ 2491273 h 2509934"/>
              <a:gd name="connsiteX59" fmla="*/ 382555 w 1184988"/>
              <a:gd name="connsiteY59" fmla="*/ 2509934 h 2509934"/>
              <a:gd name="connsiteX60" fmla="*/ 569167 w 1184988"/>
              <a:gd name="connsiteY60" fmla="*/ 2500604 h 2509934"/>
              <a:gd name="connsiteX61" fmla="*/ 653143 w 1184988"/>
              <a:gd name="connsiteY61" fmla="*/ 2453951 h 2509934"/>
              <a:gd name="connsiteX62" fmla="*/ 709127 w 1184988"/>
              <a:gd name="connsiteY62" fmla="*/ 2425959 h 2509934"/>
              <a:gd name="connsiteX63" fmla="*/ 737118 w 1184988"/>
              <a:gd name="connsiteY63" fmla="*/ 2407297 h 2509934"/>
              <a:gd name="connsiteX64" fmla="*/ 774441 w 1184988"/>
              <a:gd name="connsiteY64" fmla="*/ 2360644 h 2509934"/>
              <a:gd name="connsiteX65" fmla="*/ 802433 w 1184988"/>
              <a:gd name="connsiteY65" fmla="*/ 2332653 h 2509934"/>
              <a:gd name="connsiteX66" fmla="*/ 821094 w 1184988"/>
              <a:gd name="connsiteY66" fmla="*/ 2295330 h 2509934"/>
              <a:gd name="connsiteX67" fmla="*/ 839755 w 1184988"/>
              <a:gd name="connsiteY67" fmla="*/ 2267338 h 2509934"/>
              <a:gd name="connsiteX68" fmla="*/ 858416 w 1184988"/>
              <a:gd name="connsiteY68" fmla="*/ 2211355 h 2509934"/>
              <a:gd name="connsiteX69" fmla="*/ 877078 w 1184988"/>
              <a:gd name="connsiteY69" fmla="*/ 2174032 h 2509934"/>
              <a:gd name="connsiteX70" fmla="*/ 886408 w 1184988"/>
              <a:gd name="connsiteY70" fmla="*/ 2146040 h 2509934"/>
              <a:gd name="connsiteX71" fmla="*/ 905069 w 1184988"/>
              <a:gd name="connsiteY71" fmla="*/ 2118049 h 2509934"/>
              <a:gd name="connsiteX72" fmla="*/ 933061 w 1184988"/>
              <a:gd name="connsiteY72" fmla="*/ 2034073 h 2509934"/>
              <a:gd name="connsiteX73" fmla="*/ 942392 w 1184988"/>
              <a:gd name="connsiteY73" fmla="*/ 2006081 h 2509934"/>
              <a:gd name="connsiteX74" fmla="*/ 961053 w 1184988"/>
              <a:gd name="connsiteY74" fmla="*/ 1968759 h 2509934"/>
              <a:gd name="connsiteX75" fmla="*/ 970384 w 1184988"/>
              <a:gd name="connsiteY75" fmla="*/ 1931436 h 2509934"/>
              <a:gd name="connsiteX76" fmla="*/ 979714 w 1184988"/>
              <a:gd name="connsiteY76" fmla="*/ 1903444 h 2509934"/>
              <a:gd name="connsiteX77" fmla="*/ 989045 w 1184988"/>
              <a:gd name="connsiteY77" fmla="*/ 1866122 h 2509934"/>
              <a:gd name="connsiteX78" fmla="*/ 998376 w 1184988"/>
              <a:gd name="connsiteY78" fmla="*/ 1838130 h 2509934"/>
              <a:gd name="connsiteX79" fmla="*/ 1007706 w 1184988"/>
              <a:gd name="connsiteY79" fmla="*/ 1791477 h 2509934"/>
              <a:gd name="connsiteX80" fmla="*/ 1026367 w 1184988"/>
              <a:gd name="connsiteY80" fmla="*/ 1716832 h 2509934"/>
              <a:gd name="connsiteX81" fmla="*/ 1035698 w 1184988"/>
              <a:gd name="connsiteY81" fmla="*/ 1623526 h 2509934"/>
              <a:gd name="connsiteX82" fmla="*/ 1045029 w 1184988"/>
              <a:gd name="connsiteY82" fmla="*/ 1548881 h 2509934"/>
              <a:gd name="connsiteX83" fmla="*/ 1054359 w 1184988"/>
              <a:gd name="connsiteY83" fmla="*/ 1492897 h 2509934"/>
              <a:gd name="connsiteX84" fmla="*/ 1063690 w 1184988"/>
              <a:gd name="connsiteY84" fmla="*/ 1408922 h 2509934"/>
              <a:gd name="connsiteX85" fmla="*/ 1073021 w 1184988"/>
              <a:gd name="connsiteY85" fmla="*/ 1343608 h 2509934"/>
              <a:gd name="connsiteX86" fmla="*/ 1091682 w 1184988"/>
              <a:gd name="connsiteY86" fmla="*/ 1184987 h 2509934"/>
              <a:gd name="connsiteX87" fmla="*/ 1091682 w 1184988"/>
              <a:gd name="connsiteY87" fmla="*/ 895738 h 2509934"/>
              <a:gd name="connsiteX88" fmla="*/ 1073021 w 1184988"/>
              <a:gd name="connsiteY88" fmla="*/ 709126 h 2509934"/>
              <a:gd name="connsiteX89" fmla="*/ 1063690 w 1184988"/>
              <a:gd name="connsiteY89" fmla="*/ 531844 h 250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84988" h="2509934">
                <a:moveTo>
                  <a:pt x="1063690" y="531844"/>
                </a:moveTo>
                <a:lnTo>
                  <a:pt x="1063690" y="531844"/>
                </a:lnTo>
                <a:cubicBezTo>
                  <a:pt x="1085461" y="500742"/>
                  <a:pt x="1116998" y="474555"/>
                  <a:pt x="1129004" y="438538"/>
                </a:cubicBezTo>
                <a:lnTo>
                  <a:pt x="1156996" y="354563"/>
                </a:lnTo>
                <a:lnTo>
                  <a:pt x="1175657" y="298579"/>
                </a:lnTo>
                <a:lnTo>
                  <a:pt x="1184988" y="261257"/>
                </a:lnTo>
                <a:cubicBezTo>
                  <a:pt x="1172875" y="176471"/>
                  <a:pt x="1182611" y="216805"/>
                  <a:pt x="1156996" y="139959"/>
                </a:cubicBezTo>
                <a:lnTo>
                  <a:pt x="1147665" y="111967"/>
                </a:lnTo>
                <a:cubicBezTo>
                  <a:pt x="1144555" y="102636"/>
                  <a:pt x="1145290" y="90930"/>
                  <a:pt x="1138335" y="83975"/>
                </a:cubicBezTo>
                <a:cubicBezTo>
                  <a:pt x="1129004" y="74644"/>
                  <a:pt x="1120759" y="64084"/>
                  <a:pt x="1110343" y="55983"/>
                </a:cubicBezTo>
                <a:cubicBezTo>
                  <a:pt x="1092639" y="42214"/>
                  <a:pt x="1075636" y="25753"/>
                  <a:pt x="1054359" y="18661"/>
                </a:cubicBezTo>
                <a:lnTo>
                  <a:pt x="998376" y="0"/>
                </a:lnTo>
                <a:cubicBezTo>
                  <a:pt x="935859" y="3677"/>
                  <a:pt x="858175" y="914"/>
                  <a:pt x="793102" y="18661"/>
                </a:cubicBezTo>
                <a:cubicBezTo>
                  <a:pt x="774124" y="23837"/>
                  <a:pt x="753485" y="26411"/>
                  <a:pt x="737118" y="37322"/>
                </a:cubicBezTo>
                <a:cubicBezTo>
                  <a:pt x="727788" y="43542"/>
                  <a:pt x="717641" y="48685"/>
                  <a:pt x="709127" y="55983"/>
                </a:cubicBezTo>
                <a:cubicBezTo>
                  <a:pt x="695769" y="67433"/>
                  <a:pt x="688495" y="87743"/>
                  <a:pt x="671804" y="93306"/>
                </a:cubicBezTo>
                <a:lnTo>
                  <a:pt x="643812" y="102636"/>
                </a:lnTo>
                <a:cubicBezTo>
                  <a:pt x="622802" y="165672"/>
                  <a:pt x="651940" y="97346"/>
                  <a:pt x="606490" y="149289"/>
                </a:cubicBezTo>
                <a:cubicBezTo>
                  <a:pt x="530288" y="236376"/>
                  <a:pt x="604157" y="181946"/>
                  <a:pt x="541176" y="223934"/>
                </a:cubicBezTo>
                <a:lnTo>
                  <a:pt x="503853" y="279918"/>
                </a:lnTo>
                <a:cubicBezTo>
                  <a:pt x="497633" y="289249"/>
                  <a:pt x="488738" y="297271"/>
                  <a:pt x="485192" y="307910"/>
                </a:cubicBezTo>
                <a:lnTo>
                  <a:pt x="457200" y="391885"/>
                </a:lnTo>
                <a:cubicBezTo>
                  <a:pt x="454090" y="401216"/>
                  <a:pt x="449798" y="410233"/>
                  <a:pt x="447869" y="419877"/>
                </a:cubicBezTo>
                <a:cubicBezTo>
                  <a:pt x="436610" y="476174"/>
                  <a:pt x="443554" y="451485"/>
                  <a:pt x="429208" y="494522"/>
                </a:cubicBezTo>
                <a:cubicBezTo>
                  <a:pt x="421876" y="538519"/>
                  <a:pt x="421684" y="548851"/>
                  <a:pt x="410547" y="587828"/>
                </a:cubicBezTo>
                <a:cubicBezTo>
                  <a:pt x="407845" y="597285"/>
                  <a:pt x="405615" y="607023"/>
                  <a:pt x="401216" y="615820"/>
                </a:cubicBezTo>
                <a:cubicBezTo>
                  <a:pt x="396201" y="625850"/>
                  <a:pt x="388775" y="634481"/>
                  <a:pt x="382555" y="643812"/>
                </a:cubicBezTo>
                <a:lnTo>
                  <a:pt x="317241" y="839755"/>
                </a:lnTo>
                <a:lnTo>
                  <a:pt x="289249" y="923730"/>
                </a:lnTo>
                <a:cubicBezTo>
                  <a:pt x="286139" y="933061"/>
                  <a:pt x="285374" y="943538"/>
                  <a:pt x="279918" y="951722"/>
                </a:cubicBezTo>
                <a:lnTo>
                  <a:pt x="261257" y="979714"/>
                </a:lnTo>
                <a:cubicBezTo>
                  <a:pt x="258147" y="989045"/>
                  <a:pt x="254515" y="998217"/>
                  <a:pt x="251927" y="1007706"/>
                </a:cubicBezTo>
                <a:cubicBezTo>
                  <a:pt x="245179" y="1032450"/>
                  <a:pt x="241375" y="1058020"/>
                  <a:pt x="233265" y="1082351"/>
                </a:cubicBezTo>
                <a:cubicBezTo>
                  <a:pt x="230155" y="1091681"/>
                  <a:pt x="226523" y="1100854"/>
                  <a:pt x="223935" y="1110342"/>
                </a:cubicBezTo>
                <a:cubicBezTo>
                  <a:pt x="217187" y="1135086"/>
                  <a:pt x="211494" y="1160105"/>
                  <a:pt x="205274" y="1184987"/>
                </a:cubicBezTo>
                <a:cubicBezTo>
                  <a:pt x="202164" y="1197428"/>
                  <a:pt x="199998" y="1210144"/>
                  <a:pt x="195943" y="1222310"/>
                </a:cubicBezTo>
                <a:lnTo>
                  <a:pt x="167951" y="1306285"/>
                </a:lnTo>
                <a:cubicBezTo>
                  <a:pt x="164841" y="1315616"/>
                  <a:pt x="161006" y="1324735"/>
                  <a:pt x="158621" y="1334277"/>
                </a:cubicBezTo>
                <a:cubicBezTo>
                  <a:pt x="155511" y="1346718"/>
                  <a:pt x="152975" y="1359317"/>
                  <a:pt x="149290" y="1371600"/>
                </a:cubicBezTo>
                <a:cubicBezTo>
                  <a:pt x="143638" y="1390441"/>
                  <a:pt x="136849" y="1408922"/>
                  <a:pt x="130629" y="1427583"/>
                </a:cubicBezTo>
                <a:lnTo>
                  <a:pt x="111967" y="1483567"/>
                </a:lnTo>
                <a:cubicBezTo>
                  <a:pt x="108857" y="1492898"/>
                  <a:pt x="105023" y="1502017"/>
                  <a:pt x="102637" y="1511559"/>
                </a:cubicBezTo>
                <a:cubicBezTo>
                  <a:pt x="99527" y="1524000"/>
                  <a:pt x="96829" y="1536551"/>
                  <a:pt x="93306" y="1548881"/>
                </a:cubicBezTo>
                <a:cubicBezTo>
                  <a:pt x="90604" y="1558338"/>
                  <a:pt x="86361" y="1567331"/>
                  <a:pt x="83976" y="1576873"/>
                </a:cubicBezTo>
                <a:cubicBezTo>
                  <a:pt x="66994" y="1644802"/>
                  <a:pt x="81953" y="1604633"/>
                  <a:pt x="65314" y="1679510"/>
                </a:cubicBezTo>
                <a:cubicBezTo>
                  <a:pt x="63180" y="1689111"/>
                  <a:pt x="59094" y="1698171"/>
                  <a:pt x="55984" y="1707502"/>
                </a:cubicBezTo>
                <a:cubicBezTo>
                  <a:pt x="52874" y="1729273"/>
                  <a:pt x="49560" y="1751017"/>
                  <a:pt x="46653" y="1772816"/>
                </a:cubicBezTo>
                <a:cubicBezTo>
                  <a:pt x="43339" y="1797671"/>
                  <a:pt x="40869" y="1822638"/>
                  <a:pt x="37323" y="1847461"/>
                </a:cubicBezTo>
                <a:cubicBezTo>
                  <a:pt x="34648" y="1866189"/>
                  <a:pt x="30492" y="1884692"/>
                  <a:pt x="27992" y="1903444"/>
                </a:cubicBezTo>
                <a:cubicBezTo>
                  <a:pt x="24270" y="1931361"/>
                  <a:pt x="22383" y="1959503"/>
                  <a:pt x="18661" y="1987420"/>
                </a:cubicBezTo>
                <a:cubicBezTo>
                  <a:pt x="16161" y="2006173"/>
                  <a:pt x="11831" y="2024651"/>
                  <a:pt x="9331" y="2043404"/>
                </a:cubicBezTo>
                <a:cubicBezTo>
                  <a:pt x="5609" y="2071321"/>
                  <a:pt x="3110" y="2099387"/>
                  <a:pt x="0" y="2127379"/>
                </a:cubicBezTo>
                <a:cubicBezTo>
                  <a:pt x="6005" y="2211450"/>
                  <a:pt x="-11" y="2233091"/>
                  <a:pt x="18661" y="2295330"/>
                </a:cubicBezTo>
                <a:cubicBezTo>
                  <a:pt x="24313" y="2314171"/>
                  <a:pt x="23414" y="2337405"/>
                  <a:pt x="37323" y="2351314"/>
                </a:cubicBezTo>
                <a:cubicBezTo>
                  <a:pt x="52874" y="2366865"/>
                  <a:pt x="65677" y="2385768"/>
                  <a:pt x="83976" y="2397967"/>
                </a:cubicBezTo>
                <a:cubicBezTo>
                  <a:pt x="93306" y="2404187"/>
                  <a:pt x="103453" y="2409330"/>
                  <a:pt x="111967" y="2416628"/>
                </a:cubicBezTo>
                <a:cubicBezTo>
                  <a:pt x="125325" y="2428078"/>
                  <a:pt x="132221" y="2449684"/>
                  <a:pt x="149290" y="2453951"/>
                </a:cubicBezTo>
                <a:cubicBezTo>
                  <a:pt x="161253" y="2456942"/>
                  <a:pt x="201215" y="2465917"/>
                  <a:pt x="214604" y="2472612"/>
                </a:cubicBezTo>
                <a:cubicBezTo>
                  <a:pt x="224634" y="2477627"/>
                  <a:pt x="232289" y="2486856"/>
                  <a:pt x="242596" y="2491273"/>
                </a:cubicBezTo>
                <a:cubicBezTo>
                  <a:pt x="275886" y="2505540"/>
                  <a:pt x="367231" y="2508541"/>
                  <a:pt x="382555" y="2509934"/>
                </a:cubicBezTo>
                <a:cubicBezTo>
                  <a:pt x="444759" y="2506824"/>
                  <a:pt x="507119" y="2505999"/>
                  <a:pt x="569167" y="2500604"/>
                </a:cubicBezTo>
                <a:cubicBezTo>
                  <a:pt x="597495" y="2498141"/>
                  <a:pt x="636728" y="2464895"/>
                  <a:pt x="653143" y="2453951"/>
                </a:cubicBezTo>
                <a:cubicBezTo>
                  <a:pt x="689321" y="2429832"/>
                  <a:pt x="670494" y="2438836"/>
                  <a:pt x="709127" y="2425959"/>
                </a:cubicBezTo>
                <a:cubicBezTo>
                  <a:pt x="718457" y="2419738"/>
                  <a:pt x="728361" y="2414302"/>
                  <a:pt x="737118" y="2407297"/>
                </a:cubicBezTo>
                <a:cubicBezTo>
                  <a:pt x="764270" y="2385575"/>
                  <a:pt x="750185" y="2389750"/>
                  <a:pt x="774441" y="2360644"/>
                </a:cubicBezTo>
                <a:cubicBezTo>
                  <a:pt x="782888" y="2350507"/>
                  <a:pt x="793102" y="2341983"/>
                  <a:pt x="802433" y="2332653"/>
                </a:cubicBezTo>
                <a:cubicBezTo>
                  <a:pt x="808653" y="2320212"/>
                  <a:pt x="814193" y="2307407"/>
                  <a:pt x="821094" y="2295330"/>
                </a:cubicBezTo>
                <a:cubicBezTo>
                  <a:pt x="826658" y="2285593"/>
                  <a:pt x="835201" y="2277585"/>
                  <a:pt x="839755" y="2267338"/>
                </a:cubicBezTo>
                <a:cubicBezTo>
                  <a:pt x="847744" y="2249363"/>
                  <a:pt x="849619" y="2228949"/>
                  <a:pt x="858416" y="2211355"/>
                </a:cubicBezTo>
                <a:cubicBezTo>
                  <a:pt x="864637" y="2198914"/>
                  <a:pt x="871599" y="2186817"/>
                  <a:pt x="877078" y="2174032"/>
                </a:cubicBezTo>
                <a:cubicBezTo>
                  <a:pt x="880952" y="2164992"/>
                  <a:pt x="882010" y="2154837"/>
                  <a:pt x="886408" y="2146040"/>
                </a:cubicBezTo>
                <a:cubicBezTo>
                  <a:pt x="891423" y="2136010"/>
                  <a:pt x="900515" y="2128296"/>
                  <a:pt x="905069" y="2118049"/>
                </a:cubicBezTo>
                <a:cubicBezTo>
                  <a:pt x="905080" y="2118024"/>
                  <a:pt x="928391" y="2048082"/>
                  <a:pt x="933061" y="2034073"/>
                </a:cubicBezTo>
                <a:cubicBezTo>
                  <a:pt x="936171" y="2024742"/>
                  <a:pt x="937993" y="2014878"/>
                  <a:pt x="942392" y="2006081"/>
                </a:cubicBezTo>
                <a:cubicBezTo>
                  <a:pt x="948612" y="1993640"/>
                  <a:pt x="956169" y="1981782"/>
                  <a:pt x="961053" y="1968759"/>
                </a:cubicBezTo>
                <a:cubicBezTo>
                  <a:pt x="965556" y="1956752"/>
                  <a:pt x="966861" y="1943767"/>
                  <a:pt x="970384" y="1931436"/>
                </a:cubicBezTo>
                <a:cubicBezTo>
                  <a:pt x="973086" y="1921979"/>
                  <a:pt x="977012" y="1912901"/>
                  <a:pt x="979714" y="1903444"/>
                </a:cubicBezTo>
                <a:cubicBezTo>
                  <a:pt x="983237" y="1891114"/>
                  <a:pt x="985522" y="1878452"/>
                  <a:pt x="989045" y="1866122"/>
                </a:cubicBezTo>
                <a:cubicBezTo>
                  <a:pt x="991747" y="1856665"/>
                  <a:pt x="995991" y="1847672"/>
                  <a:pt x="998376" y="1838130"/>
                </a:cubicBezTo>
                <a:cubicBezTo>
                  <a:pt x="1002222" y="1822745"/>
                  <a:pt x="1003860" y="1806862"/>
                  <a:pt x="1007706" y="1791477"/>
                </a:cubicBezTo>
                <a:cubicBezTo>
                  <a:pt x="1021165" y="1737641"/>
                  <a:pt x="1016539" y="1790542"/>
                  <a:pt x="1026367" y="1716832"/>
                </a:cubicBezTo>
                <a:cubicBezTo>
                  <a:pt x="1030498" y="1685849"/>
                  <a:pt x="1032246" y="1654592"/>
                  <a:pt x="1035698" y="1623526"/>
                </a:cubicBezTo>
                <a:cubicBezTo>
                  <a:pt x="1038467" y="1598604"/>
                  <a:pt x="1041483" y="1573704"/>
                  <a:pt x="1045029" y="1548881"/>
                </a:cubicBezTo>
                <a:cubicBezTo>
                  <a:pt x="1047704" y="1530152"/>
                  <a:pt x="1051859" y="1511650"/>
                  <a:pt x="1054359" y="1492897"/>
                </a:cubicBezTo>
                <a:cubicBezTo>
                  <a:pt x="1058081" y="1464980"/>
                  <a:pt x="1060197" y="1436868"/>
                  <a:pt x="1063690" y="1408922"/>
                </a:cubicBezTo>
                <a:cubicBezTo>
                  <a:pt x="1066418" y="1387099"/>
                  <a:pt x="1070719" y="1365480"/>
                  <a:pt x="1073021" y="1343608"/>
                </a:cubicBezTo>
                <a:cubicBezTo>
                  <a:pt x="1089584" y="1186256"/>
                  <a:pt x="1072501" y="1280890"/>
                  <a:pt x="1091682" y="1184987"/>
                </a:cubicBezTo>
                <a:cubicBezTo>
                  <a:pt x="1104210" y="1034646"/>
                  <a:pt x="1105692" y="1077875"/>
                  <a:pt x="1091682" y="895738"/>
                </a:cubicBezTo>
                <a:cubicBezTo>
                  <a:pt x="1086888" y="833408"/>
                  <a:pt x="1073021" y="771640"/>
                  <a:pt x="1073021" y="709126"/>
                </a:cubicBezTo>
                <a:lnTo>
                  <a:pt x="1063690" y="531844"/>
                </a:lnTo>
                <a:close/>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048000" y="3200400"/>
            <a:ext cx="4343400" cy="1200329"/>
          </a:xfrm>
          <a:prstGeom prst="rect">
            <a:avLst/>
          </a:prstGeom>
          <a:noFill/>
        </p:spPr>
        <p:txBody>
          <a:bodyPr wrap="square" rtlCol="0">
            <a:spAutoFit/>
          </a:bodyPr>
          <a:lstStyle/>
          <a:p>
            <a:r>
              <a:rPr lang="en-US" dirty="0" smtClean="0">
                <a:solidFill>
                  <a:schemeClr val="bg1">
                    <a:lumMod val="75000"/>
                  </a:schemeClr>
                </a:solidFill>
              </a:rPr>
              <a:t>Highlighted red increment uses least squares fit to ensemble members in region.</a:t>
            </a:r>
            <a:endParaRPr lang="en-US" dirty="0">
              <a:solidFill>
                <a:schemeClr val="bg1">
                  <a:lumMod val="75000"/>
                </a:schemeClr>
              </a:solidFill>
            </a:endParaRPr>
          </a:p>
        </p:txBody>
      </p:sp>
      <p:cxnSp>
        <p:nvCxnSpPr>
          <p:cNvPr id="12" name="Straight Arrow Connector 11"/>
          <p:cNvCxnSpPr/>
          <p:nvPr/>
        </p:nvCxnSpPr>
        <p:spPr>
          <a:xfrm flipH="1" flipV="1">
            <a:off x="2438400" y="3505200"/>
            <a:ext cx="609600" cy="15240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5417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Schematic of </a:t>
            </a:r>
            <a:r>
              <a:rPr lang="en-US" sz="2400" dirty="0" smtClean="0">
                <a:effectLst/>
              </a:rPr>
              <a:t>a Sequential Ensemble Filter</a:t>
            </a:r>
            <a:endParaRPr lang="en-US" sz="2400" dirty="0"/>
          </a:p>
        </p:txBody>
      </p:sp>
      <p:pic>
        <p:nvPicPr>
          <p:cNvPr id="3" name="Picture 10" descr="DataAssimilationDiagram_fram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Box 12"/>
          <p:cNvSpPr txBox="1">
            <a:spLocks noChangeArrowheads="1"/>
          </p:cNvSpPr>
          <p:nvPr/>
        </p:nvSpPr>
        <p:spPr bwMode="auto">
          <a:xfrm>
            <a:off x="112713" y="3429000"/>
            <a:ext cx="3136900"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Ensemble state estimate after using previous observation (</a:t>
            </a:r>
            <a:r>
              <a:rPr lang="en-US" dirty="0">
                <a:solidFill>
                  <a:srgbClr val="0000FF"/>
                </a:solidFill>
                <a:latin typeface="Calibri"/>
                <a:ea typeface="+mn-ea"/>
                <a:cs typeface="+mn-cs"/>
              </a:rPr>
              <a:t>analysis</a:t>
            </a:r>
            <a:r>
              <a:rPr lang="en-US" dirty="0">
                <a:solidFill>
                  <a:prstClr val="black"/>
                </a:solidFill>
                <a:latin typeface="Calibri"/>
                <a:ea typeface="+mn-ea"/>
                <a:cs typeface="+mn-cs"/>
              </a:rPr>
              <a:t>)</a:t>
            </a:r>
            <a:endParaRPr lang="en-US" dirty="0">
              <a:solidFill>
                <a:prstClr val="black"/>
              </a:solidFill>
              <a:latin typeface="Times New Roman" charset="0"/>
              <a:ea typeface="+mn-ea"/>
              <a:cs typeface="+mn-cs"/>
            </a:endParaRPr>
          </a:p>
        </p:txBody>
      </p:sp>
      <p:sp>
        <p:nvSpPr>
          <p:cNvPr id="5" name="Text Box 13"/>
          <p:cNvSpPr txBox="1">
            <a:spLocks noChangeArrowheads="1"/>
          </p:cNvSpPr>
          <p:nvPr/>
        </p:nvSpPr>
        <p:spPr bwMode="auto">
          <a:xfrm>
            <a:off x="4179888" y="3429000"/>
            <a:ext cx="2359025" cy="1552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Ensemble state at time of next observation (</a:t>
            </a:r>
            <a:r>
              <a:rPr lang="en-US" dirty="0">
                <a:solidFill>
                  <a:srgbClr val="008000"/>
                </a:solidFill>
                <a:latin typeface="Calibri"/>
                <a:ea typeface="+mn-ea"/>
                <a:cs typeface="+mn-cs"/>
              </a:rPr>
              <a:t>prior</a:t>
            </a:r>
            <a:r>
              <a:rPr lang="en-US" dirty="0">
                <a:solidFill>
                  <a:prstClr val="black"/>
                </a:solidFill>
                <a:latin typeface="Calibri"/>
                <a:ea typeface="+mn-ea"/>
                <a:cs typeface="+mn-cs"/>
              </a:rPr>
              <a:t>)</a:t>
            </a:r>
            <a:endParaRPr lang="en-US" dirty="0">
              <a:solidFill>
                <a:prstClr val="black"/>
              </a:solidFill>
              <a:latin typeface="Times New Roman" charset="0"/>
              <a:ea typeface="+mn-ea"/>
              <a:cs typeface="+mn-cs"/>
            </a:endParaRPr>
          </a:p>
        </p:txBody>
      </p:sp>
      <p:sp>
        <p:nvSpPr>
          <p:cNvPr id="6" name="Rectangle 14"/>
          <p:cNvSpPr>
            <a:spLocks noChangeArrowheads="1"/>
          </p:cNvSpPr>
          <p:nvPr/>
        </p:nvSpPr>
        <p:spPr bwMode="auto">
          <a:xfrm>
            <a:off x="457200" y="1143000"/>
            <a:ext cx="8223615"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a:pPr>
            <a:r>
              <a:rPr lang="en-US" dirty="0" smtClean="0">
                <a:solidFill>
                  <a:prstClr val="black"/>
                </a:solidFill>
                <a:latin typeface="Calibri"/>
                <a:ea typeface="+mn-ea"/>
                <a:cs typeface="+mn-cs"/>
              </a:rPr>
              <a:t>Use </a:t>
            </a:r>
            <a:r>
              <a:rPr lang="en-US" dirty="0">
                <a:solidFill>
                  <a:prstClr val="black"/>
                </a:solidFill>
                <a:latin typeface="Calibri"/>
                <a:ea typeface="+mn-ea"/>
                <a:cs typeface="+mn-cs"/>
              </a:rPr>
              <a:t>model to advance </a:t>
            </a:r>
            <a:r>
              <a:rPr lang="en-US" dirty="0">
                <a:solidFill>
                  <a:srgbClr val="008000"/>
                </a:solidFill>
                <a:latin typeface="Calibri"/>
                <a:ea typeface="+mn-ea"/>
                <a:cs typeface="+mn-cs"/>
              </a:rPr>
              <a:t>ensemble</a:t>
            </a:r>
            <a:r>
              <a:rPr lang="en-US" dirty="0">
                <a:solidFill>
                  <a:prstClr val="black"/>
                </a:solidFill>
                <a:latin typeface="Calibri"/>
                <a:ea typeface="+mn-ea"/>
                <a:cs typeface="+mn-cs"/>
              </a:rPr>
              <a:t> (3 members here) to time at which next observation becomes available.</a:t>
            </a:r>
          </a:p>
        </p:txBody>
      </p:sp>
    </p:spTree>
    <p:extLst>
      <p:ext uri="{BB962C8B-B14F-4D97-AF65-F5344CB8AC3E}">
        <p14:creationId xmlns:p14="http://schemas.microsoft.com/office/powerpoint/2010/main" val="2658662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Linear Regression with Incremental Update</a:t>
            </a:r>
            <a:endParaRPr lang="en-US" sz="2800" dirty="0">
              <a:solidFill>
                <a:schemeClr val="bg1"/>
              </a:solidFill>
              <a:ea typeface="ヒラギノ角ゴ Pro W3" charset="-128"/>
              <a:cs typeface="ヒラギノ角ゴ Pro W3" charset="-128"/>
            </a:endParaRPr>
          </a:p>
        </p:txBody>
      </p:sp>
      <p:sp>
        <p:nvSpPr>
          <p:cNvPr id="11" name="TextBox 10"/>
          <p:cNvSpPr txBox="1"/>
          <p:nvPr/>
        </p:nvSpPr>
        <p:spPr>
          <a:xfrm>
            <a:off x="304800" y="838200"/>
            <a:ext cx="8382000" cy="2677656"/>
          </a:xfrm>
          <a:prstGeom prst="rect">
            <a:avLst/>
          </a:prstGeom>
          <a:noFill/>
        </p:spPr>
        <p:txBody>
          <a:bodyPr wrap="square" rtlCol="0">
            <a:spAutoFit/>
          </a:bodyPr>
          <a:lstStyle/>
          <a:p>
            <a:pPr>
              <a:lnSpc>
                <a:spcPct val="150000"/>
              </a:lnSpc>
            </a:pPr>
            <a:r>
              <a:rPr lang="en-US" dirty="0" smtClean="0"/>
              <a:t>Local slope is just that, local.</a:t>
            </a:r>
          </a:p>
          <a:p>
            <a:pPr>
              <a:lnSpc>
                <a:spcPct val="150000"/>
              </a:lnSpc>
            </a:pPr>
            <a:r>
              <a:rPr lang="en-US" dirty="0" smtClean="0"/>
              <a:t>Following it for a long </a:t>
            </a:r>
            <a:r>
              <a:rPr lang="en-US" dirty="0" smtClean="0"/>
              <a:t>way </a:t>
            </a:r>
            <a:r>
              <a:rPr lang="en-US" dirty="0" smtClean="0"/>
              <a:t>is a bad idea.</a:t>
            </a:r>
          </a:p>
          <a:p>
            <a:r>
              <a:rPr lang="en-US" dirty="0" smtClean="0"/>
              <a:t>Will use a Bayesian consistent incremental update.</a:t>
            </a:r>
          </a:p>
          <a:p>
            <a:pPr lvl="1"/>
            <a:r>
              <a:rPr lang="en-US" dirty="0" smtClean="0"/>
              <a:t>Observation with error variance </a:t>
            </a:r>
            <a:r>
              <a:rPr lang="en-US" i="1" dirty="0" smtClean="0"/>
              <a:t>s</a:t>
            </a:r>
            <a:r>
              <a:rPr lang="en-US" dirty="0" smtClean="0"/>
              <a:t>.</a:t>
            </a:r>
          </a:p>
          <a:p>
            <a:pPr lvl="1"/>
            <a:r>
              <a:rPr lang="en-US" dirty="0" smtClean="0"/>
              <a:t>Assimilate </a:t>
            </a:r>
            <a:r>
              <a:rPr lang="en-US" i="1" dirty="0" smtClean="0"/>
              <a:t>k</a:t>
            </a:r>
            <a:r>
              <a:rPr lang="en-US" dirty="0" smtClean="0"/>
              <a:t> observations with this value.</a:t>
            </a:r>
          </a:p>
          <a:p>
            <a:pPr lvl="1"/>
            <a:r>
              <a:rPr lang="en-US" dirty="0" smtClean="0"/>
              <a:t>Each of these has error variance </a:t>
            </a:r>
            <a:r>
              <a:rPr lang="en-US" i="1" dirty="0" smtClean="0"/>
              <a:t>s/k</a:t>
            </a:r>
            <a:r>
              <a:rPr lang="en-US" dirty="0" smtClean="0"/>
              <a:t>.</a:t>
            </a:r>
          </a:p>
        </p:txBody>
      </p:sp>
    </p:spTree>
    <p:extLst>
      <p:ext uri="{BB962C8B-B14F-4D97-AF65-F5344CB8AC3E}">
        <p14:creationId xmlns:p14="http://schemas.microsoft.com/office/powerpoint/2010/main" val="4979537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Incremental Update</a:t>
            </a:r>
            <a:endParaRPr lang="en-US" sz="2800" dirty="0">
              <a:solidFill>
                <a:schemeClr val="bg1"/>
              </a:solidFill>
              <a:ea typeface="ヒラギノ角ゴ Pro W3" charset="-128"/>
              <a:cs typeface="ヒラギノ角ゴ Pro W3"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
        <p:nvSpPr>
          <p:cNvPr id="7" name="TextBox 6"/>
          <p:cNvSpPr txBox="1"/>
          <p:nvPr/>
        </p:nvSpPr>
        <p:spPr>
          <a:xfrm>
            <a:off x="5105400" y="1066800"/>
            <a:ext cx="3733800" cy="4154984"/>
          </a:xfrm>
          <a:prstGeom prst="rect">
            <a:avLst/>
          </a:prstGeom>
          <a:noFill/>
        </p:spPr>
        <p:txBody>
          <a:bodyPr wrap="square" rtlCol="0">
            <a:spAutoFit/>
          </a:bodyPr>
          <a:lstStyle/>
          <a:p>
            <a:r>
              <a:rPr lang="en-US" dirty="0" smtClean="0"/>
              <a:t>This is an RHF update with 4 increments. Individual increments highlighted for two ensemble members.</a:t>
            </a:r>
          </a:p>
          <a:p>
            <a:endParaRPr lang="en-US" dirty="0"/>
          </a:p>
          <a:p>
            <a:r>
              <a:rPr lang="en-US" dirty="0" smtClean="0"/>
              <a:t>For an EAKF, posterior would be identical to machine precision.</a:t>
            </a:r>
          </a:p>
          <a:p>
            <a:endParaRPr lang="en-US" dirty="0"/>
          </a:p>
          <a:p>
            <a:r>
              <a:rPr lang="en-US" dirty="0" smtClean="0"/>
              <a:t>Nearly identical for RHF.</a:t>
            </a:r>
            <a:endParaRPr lang="en-US" dirty="0"/>
          </a:p>
        </p:txBody>
      </p:sp>
    </p:spTree>
    <p:extLst>
      <p:ext uri="{BB962C8B-B14F-4D97-AF65-F5344CB8AC3E}">
        <p14:creationId xmlns:p14="http://schemas.microsoft.com/office/powerpoint/2010/main" val="8274621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Linear Regression with Incremental Update</a:t>
            </a:r>
            <a:endParaRPr lang="en-US" sz="2800" dirty="0">
              <a:solidFill>
                <a:schemeClr val="bg1"/>
              </a:solidFill>
              <a:ea typeface="ヒラギノ角ゴ Pro W3" charset="-128"/>
              <a:cs typeface="ヒラギノ角ゴ Pro W3"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
        <p:nvSpPr>
          <p:cNvPr id="6" name="TextBox 5"/>
          <p:cNvSpPr txBox="1"/>
          <p:nvPr/>
        </p:nvSpPr>
        <p:spPr>
          <a:xfrm>
            <a:off x="5105400" y="1066800"/>
            <a:ext cx="3733800" cy="1938992"/>
          </a:xfrm>
          <a:prstGeom prst="rect">
            <a:avLst/>
          </a:prstGeom>
          <a:noFill/>
        </p:spPr>
        <p:txBody>
          <a:bodyPr wrap="square" rtlCol="0">
            <a:spAutoFit/>
          </a:bodyPr>
          <a:lstStyle/>
          <a:p>
            <a:r>
              <a:rPr lang="en-US" dirty="0"/>
              <a:t>2</a:t>
            </a:r>
            <a:r>
              <a:rPr lang="en-US" dirty="0" smtClean="0"/>
              <a:t> increments with subsets ½ ensemble.</a:t>
            </a:r>
          </a:p>
          <a:p>
            <a:endParaRPr lang="en-US" dirty="0"/>
          </a:p>
          <a:p>
            <a:r>
              <a:rPr lang="en-US" dirty="0" smtClean="0"/>
              <a:t>Posterior for state qualitatively improving.</a:t>
            </a:r>
            <a:endParaRPr lang="en-US" dirty="0"/>
          </a:p>
        </p:txBody>
      </p:sp>
    </p:spTree>
    <p:extLst>
      <p:ext uri="{BB962C8B-B14F-4D97-AF65-F5344CB8AC3E}">
        <p14:creationId xmlns:p14="http://schemas.microsoft.com/office/powerpoint/2010/main" val="6403169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Linear Regression with Incremental Update</a:t>
            </a:r>
            <a:endParaRPr lang="en-US" sz="2800" dirty="0">
              <a:solidFill>
                <a:schemeClr val="bg1"/>
              </a:solidFill>
              <a:ea typeface="ヒラギノ角ゴ Pro W3" charset="-128"/>
              <a:cs typeface="ヒラギノ角ゴ Pro W3" charset="-128"/>
            </a:endParaRPr>
          </a:p>
        </p:txBody>
      </p:sp>
      <p:sp>
        <p:nvSpPr>
          <p:cNvPr id="6" name="TextBox 5"/>
          <p:cNvSpPr txBox="1"/>
          <p:nvPr/>
        </p:nvSpPr>
        <p:spPr>
          <a:xfrm>
            <a:off x="5105400" y="1066800"/>
            <a:ext cx="3733800" cy="1938992"/>
          </a:xfrm>
          <a:prstGeom prst="rect">
            <a:avLst/>
          </a:prstGeom>
          <a:noFill/>
        </p:spPr>
        <p:txBody>
          <a:bodyPr wrap="square" rtlCol="0">
            <a:spAutoFit/>
          </a:bodyPr>
          <a:lstStyle/>
          <a:p>
            <a:r>
              <a:rPr lang="en-US" dirty="0"/>
              <a:t>4</a:t>
            </a:r>
            <a:r>
              <a:rPr lang="en-US" dirty="0" smtClean="0"/>
              <a:t> increments with subsets ½ ensemble.</a:t>
            </a:r>
          </a:p>
          <a:p>
            <a:endParaRPr lang="en-US" dirty="0"/>
          </a:p>
          <a:p>
            <a:r>
              <a:rPr lang="en-US" dirty="0" smtClean="0"/>
              <a:t>Posterior for state qualitatively improving.</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19919613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Linear Regression with Incremental Update</a:t>
            </a:r>
            <a:endParaRPr lang="en-US" sz="2800" dirty="0">
              <a:solidFill>
                <a:schemeClr val="bg1"/>
              </a:solidFill>
              <a:ea typeface="ヒラギノ角ゴ Pro W3" charset="-128"/>
              <a:cs typeface="ヒラギノ角ゴ Pro W3" charset="-128"/>
            </a:endParaRPr>
          </a:p>
        </p:txBody>
      </p:sp>
      <p:sp>
        <p:nvSpPr>
          <p:cNvPr id="6" name="TextBox 5"/>
          <p:cNvSpPr txBox="1"/>
          <p:nvPr/>
        </p:nvSpPr>
        <p:spPr>
          <a:xfrm>
            <a:off x="5105400" y="1066800"/>
            <a:ext cx="3733800" cy="1938992"/>
          </a:xfrm>
          <a:prstGeom prst="rect">
            <a:avLst/>
          </a:prstGeom>
          <a:noFill/>
        </p:spPr>
        <p:txBody>
          <a:bodyPr wrap="square" rtlCol="0">
            <a:spAutoFit/>
          </a:bodyPr>
          <a:lstStyle/>
          <a:p>
            <a:r>
              <a:rPr lang="en-US" dirty="0"/>
              <a:t>8</a:t>
            </a:r>
            <a:r>
              <a:rPr lang="en-US" dirty="0" smtClean="0"/>
              <a:t> increments with subsets ½ ensemble.</a:t>
            </a:r>
          </a:p>
          <a:p>
            <a:endParaRPr lang="en-US" dirty="0"/>
          </a:p>
          <a:p>
            <a:r>
              <a:rPr lang="en-US" dirty="0" smtClean="0"/>
              <a:t>Posterior for state qualitatively improving.</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2173882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Linear Regression with Incremental Update</a:t>
            </a:r>
            <a:endParaRPr lang="en-US" sz="2800" dirty="0">
              <a:solidFill>
                <a:schemeClr val="bg1"/>
              </a:solidFill>
              <a:ea typeface="ヒラギノ角ゴ Pro W3" charset="-128"/>
              <a:cs typeface="ヒラギノ角ゴ Pro W3" charset="-128"/>
            </a:endParaRPr>
          </a:p>
        </p:txBody>
      </p:sp>
      <p:sp>
        <p:nvSpPr>
          <p:cNvPr id="6" name="TextBox 5"/>
          <p:cNvSpPr txBox="1"/>
          <p:nvPr/>
        </p:nvSpPr>
        <p:spPr>
          <a:xfrm>
            <a:off x="5105400" y="1066800"/>
            <a:ext cx="3733800" cy="3416320"/>
          </a:xfrm>
          <a:prstGeom prst="rect">
            <a:avLst/>
          </a:prstGeom>
          <a:noFill/>
        </p:spPr>
        <p:txBody>
          <a:bodyPr wrap="square" rtlCol="0">
            <a:spAutoFit/>
          </a:bodyPr>
          <a:lstStyle/>
          <a:p>
            <a:r>
              <a:rPr lang="en-US" dirty="0"/>
              <a:t>8</a:t>
            </a:r>
            <a:r>
              <a:rPr lang="en-US" dirty="0" smtClean="0"/>
              <a:t> increments with subset 1/4 ensemble.</a:t>
            </a:r>
          </a:p>
          <a:p>
            <a:endParaRPr lang="en-US" dirty="0"/>
          </a:p>
          <a:p>
            <a:r>
              <a:rPr lang="en-US" dirty="0" smtClean="0"/>
              <a:t>Posterior for state degraded.</a:t>
            </a:r>
          </a:p>
          <a:p>
            <a:endParaRPr lang="en-US" dirty="0"/>
          </a:p>
          <a:p>
            <a:r>
              <a:rPr lang="en-US" dirty="0" smtClean="0"/>
              <a:t>Increment is moving outside of local linear validity.</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1735907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Linear Regression with Incremental Update</a:t>
            </a:r>
            <a:endParaRPr lang="en-US" sz="2800" dirty="0">
              <a:solidFill>
                <a:schemeClr val="bg1"/>
              </a:solidFill>
              <a:ea typeface="ヒラギノ角ゴ Pro W3" charset="-128"/>
              <a:cs typeface="ヒラギノ角ゴ Pro W3" charset="-128"/>
            </a:endParaRPr>
          </a:p>
        </p:txBody>
      </p:sp>
      <p:sp>
        <p:nvSpPr>
          <p:cNvPr id="6" name="TextBox 5"/>
          <p:cNvSpPr txBox="1"/>
          <p:nvPr/>
        </p:nvSpPr>
        <p:spPr>
          <a:xfrm>
            <a:off x="5105400" y="1066800"/>
            <a:ext cx="3733800" cy="2308324"/>
          </a:xfrm>
          <a:prstGeom prst="rect">
            <a:avLst/>
          </a:prstGeom>
          <a:noFill/>
        </p:spPr>
        <p:txBody>
          <a:bodyPr wrap="square" rtlCol="0">
            <a:spAutoFit/>
          </a:bodyPr>
          <a:lstStyle/>
          <a:p>
            <a:r>
              <a:rPr lang="en-US" dirty="0" smtClean="0"/>
              <a:t>16 increments with subset 1/4 ensemble.</a:t>
            </a:r>
          </a:p>
          <a:p>
            <a:endParaRPr lang="en-US" dirty="0"/>
          </a:p>
          <a:p>
            <a:r>
              <a:rPr lang="en-US" dirty="0" smtClean="0"/>
              <a:t>Posterior for state improved.</a:t>
            </a:r>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7923450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Linear Regression with Incremental Update</a:t>
            </a:r>
            <a:endParaRPr lang="en-US" sz="2800" dirty="0">
              <a:solidFill>
                <a:schemeClr val="bg1"/>
              </a:solidFill>
              <a:ea typeface="ヒラギノ角ゴ Pro W3" charset="-128"/>
              <a:cs typeface="ヒラギノ角ゴ Pro W3" charset="-128"/>
            </a:endParaRPr>
          </a:p>
        </p:txBody>
      </p:sp>
      <p:sp>
        <p:nvSpPr>
          <p:cNvPr id="7" name="TextBox 6"/>
          <p:cNvSpPr txBox="1"/>
          <p:nvPr/>
        </p:nvSpPr>
        <p:spPr>
          <a:xfrm>
            <a:off x="304800" y="838200"/>
            <a:ext cx="8382000" cy="3046988"/>
          </a:xfrm>
          <a:prstGeom prst="rect">
            <a:avLst/>
          </a:prstGeom>
          <a:noFill/>
        </p:spPr>
        <p:txBody>
          <a:bodyPr wrap="square" rtlCol="0">
            <a:spAutoFit/>
          </a:bodyPr>
          <a:lstStyle/>
          <a:p>
            <a:r>
              <a:rPr lang="en-US" dirty="0" smtClean="0"/>
              <a:t>If relation between observation and state is locally a continuous, smooth (first two derivatives continuous) function:</a:t>
            </a:r>
          </a:p>
          <a:p>
            <a:r>
              <a:rPr lang="en-US" dirty="0" smtClean="0"/>
              <a:t>Then, in the limit of a large ensemble, fixed local subset size, and large number of increments: </a:t>
            </a:r>
          </a:p>
          <a:p>
            <a:endParaRPr lang="en-US" dirty="0"/>
          </a:p>
          <a:p>
            <a:r>
              <a:rPr lang="en-US" dirty="0"/>
              <a:t>T</a:t>
            </a:r>
            <a:r>
              <a:rPr lang="en-US" dirty="0" smtClean="0"/>
              <a:t>he local linear regression with incremental update converges to the correct posterior distribution.</a:t>
            </a:r>
          </a:p>
        </p:txBody>
      </p:sp>
    </p:spTree>
    <p:extLst>
      <p:ext uri="{BB962C8B-B14F-4D97-AF65-F5344CB8AC3E}">
        <p14:creationId xmlns:p14="http://schemas.microsoft.com/office/powerpoint/2010/main" val="18850589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Linear Regression with Incremental Update</a:t>
            </a:r>
            <a:endParaRPr lang="en-US" sz="2800" dirty="0">
              <a:solidFill>
                <a:schemeClr val="bg1"/>
              </a:solidFill>
              <a:ea typeface="ヒラギノ角ゴ Pro W3" charset="-128"/>
              <a:cs typeface="ヒラギノ角ゴ Pro W3" charset="-128"/>
            </a:endParaRPr>
          </a:p>
        </p:txBody>
      </p:sp>
      <p:sp>
        <p:nvSpPr>
          <p:cNvPr id="7" name="TextBox 6"/>
          <p:cNvSpPr txBox="1"/>
          <p:nvPr/>
        </p:nvSpPr>
        <p:spPr>
          <a:xfrm>
            <a:off x="304800" y="838200"/>
            <a:ext cx="8382000" cy="4524315"/>
          </a:xfrm>
          <a:prstGeom prst="rect">
            <a:avLst/>
          </a:prstGeom>
          <a:noFill/>
        </p:spPr>
        <p:txBody>
          <a:bodyPr wrap="square" rtlCol="0">
            <a:spAutoFit/>
          </a:bodyPr>
          <a:lstStyle/>
          <a:p>
            <a:r>
              <a:rPr lang="en-US" dirty="0" smtClean="0"/>
              <a:t>If relation between observation and state is locally a continuous, smooth (first two derivatives continuous) function:</a:t>
            </a:r>
            <a:endParaRPr lang="en-US" dirty="0"/>
          </a:p>
          <a:p>
            <a:r>
              <a:rPr lang="en-US" dirty="0" smtClean="0"/>
              <a:t>Then, in the limit of a large ensemble, fixed local subset size, and large number of increments: </a:t>
            </a:r>
          </a:p>
          <a:p>
            <a:endParaRPr lang="en-US" dirty="0"/>
          </a:p>
          <a:p>
            <a:r>
              <a:rPr lang="en-US" dirty="0"/>
              <a:t>T</a:t>
            </a:r>
            <a:r>
              <a:rPr lang="en-US" dirty="0" smtClean="0"/>
              <a:t>he local linear regression with incremental update converges to the correct posterior distribution.</a:t>
            </a:r>
          </a:p>
          <a:p>
            <a:endParaRPr lang="en-US" dirty="0"/>
          </a:p>
          <a:p>
            <a:endParaRPr lang="en-US" dirty="0" smtClean="0"/>
          </a:p>
          <a:p>
            <a:r>
              <a:rPr lang="en-US" dirty="0" smtClean="0"/>
              <a:t>This could be very expensive,</a:t>
            </a:r>
          </a:p>
          <a:p>
            <a:r>
              <a:rPr lang="en-US" dirty="0" smtClean="0"/>
              <a:t>No guarantees about what goes on in the presence of noise.</a:t>
            </a:r>
          </a:p>
        </p:txBody>
      </p:sp>
    </p:spTree>
    <p:extLst>
      <p:ext uri="{BB962C8B-B14F-4D97-AF65-F5344CB8AC3E}">
        <p14:creationId xmlns:p14="http://schemas.microsoft.com/office/powerpoint/2010/main" val="15849850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Multi-valued, not smooth example.</a:t>
            </a:r>
            <a:endParaRPr lang="en-US" sz="2800" dirty="0">
              <a:solidFill>
                <a:schemeClr val="bg1"/>
              </a:solidFill>
              <a:ea typeface="ヒラギノ角ゴ Pro W3" charset="-128"/>
              <a:cs typeface="ヒラギノ角ゴ Pro W3" charset="-128"/>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
        <p:nvSpPr>
          <p:cNvPr id="10" name="TextBox 9"/>
          <p:cNvSpPr txBox="1"/>
          <p:nvPr/>
        </p:nvSpPr>
        <p:spPr>
          <a:xfrm>
            <a:off x="5105400" y="1066800"/>
            <a:ext cx="3733800" cy="1569660"/>
          </a:xfrm>
          <a:prstGeom prst="rect">
            <a:avLst/>
          </a:prstGeom>
          <a:noFill/>
        </p:spPr>
        <p:txBody>
          <a:bodyPr wrap="square" rtlCol="0">
            <a:spAutoFit/>
          </a:bodyPr>
          <a:lstStyle/>
          <a:p>
            <a:r>
              <a:rPr lang="en-US" dirty="0" smtClean="0"/>
              <a:t>Similar in form to a wind speed observation with state velocity component.</a:t>
            </a:r>
          </a:p>
          <a:p>
            <a:endParaRPr lang="en-US" dirty="0"/>
          </a:p>
        </p:txBody>
      </p:sp>
    </p:spTree>
    <p:extLst>
      <p:ext uri="{BB962C8B-B14F-4D97-AF65-F5344CB8AC3E}">
        <p14:creationId xmlns:p14="http://schemas.microsoft.com/office/powerpoint/2010/main" val="11156309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pic>
        <p:nvPicPr>
          <p:cNvPr id="3" name="Picture 4" descr="DataAssimilationDiagram_fram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Box 6"/>
          <p:cNvSpPr txBox="1">
            <a:spLocks noChangeArrowheads="1"/>
          </p:cNvSpPr>
          <p:nvPr/>
        </p:nvSpPr>
        <p:spPr bwMode="auto">
          <a:xfrm>
            <a:off x="457200" y="1143000"/>
            <a:ext cx="79248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spAutoFit/>
          </a:bodyPr>
          <a:lstStyle/>
          <a:p>
            <a:pPr marL="457200" indent="-457200" defTabSz="457200" eaLnBrk="1" fontAlgn="auto" hangingPunct="1">
              <a:spcBef>
                <a:spcPts val="0"/>
              </a:spcBef>
              <a:spcAft>
                <a:spcPts val="0"/>
              </a:spcAft>
              <a:buFont typeface="+mj-lt"/>
              <a:buAutoNum type="arabicPeriod" startAt="2"/>
            </a:pPr>
            <a:r>
              <a:rPr lang="en-US" dirty="0" smtClean="0">
                <a:solidFill>
                  <a:prstClr val="black"/>
                </a:solidFill>
                <a:latin typeface="Calibri"/>
                <a:ea typeface="+mn-ea"/>
                <a:cs typeface="+mn-cs"/>
              </a:rPr>
              <a:t>Get </a:t>
            </a:r>
            <a:r>
              <a:rPr lang="en-US" dirty="0">
                <a:solidFill>
                  <a:prstClr val="black"/>
                </a:solidFill>
                <a:latin typeface="Calibri"/>
                <a:ea typeface="+mn-ea"/>
                <a:cs typeface="+mn-cs"/>
              </a:rPr>
              <a:t>prior ensemble sample of observation, </a:t>
            </a:r>
            <a:r>
              <a:rPr lang="en-US" i="1" dirty="0">
                <a:solidFill>
                  <a:prstClr val="black"/>
                </a:solidFill>
                <a:latin typeface="Times"/>
                <a:ea typeface="+mn-ea"/>
                <a:cs typeface="Times"/>
              </a:rPr>
              <a:t>y = h(x)</a:t>
            </a:r>
            <a:r>
              <a:rPr lang="en-US" dirty="0">
                <a:solidFill>
                  <a:prstClr val="black"/>
                </a:solidFill>
                <a:latin typeface="Calibri"/>
                <a:ea typeface="+mn-ea"/>
                <a:cs typeface="+mn-cs"/>
              </a:rPr>
              <a:t>, by applying forward operator </a:t>
            </a:r>
            <a:r>
              <a:rPr lang="en-US" b="1" dirty="0">
                <a:solidFill>
                  <a:prstClr val="black"/>
                </a:solidFill>
                <a:latin typeface="Calibri"/>
                <a:ea typeface="+mn-ea"/>
                <a:cs typeface="+mn-cs"/>
              </a:rPr>
              <a:t>h</a:t>
            </a:r>
            <a:r>
              <a:rPr lang="en-US" dirty="0">
                <a:solidFill>
                  <a:prstClr val="black"/>
                </a:solidFill>
                <a:latin typeface="Calibri"/>
                <a:ea typeface="+mn-ea"/>
                <a:cs typeface="+mn-cs"/>
              </a:rPr>
              <a:t> to each ensemble member.</a:t>
            </a:r>
            <a:endParaRPr lang="en-US" dirty="0">
              <a:solidFill>
                <a:prstClr val="black"/>
              </a:solidFill>
              <a:latin typeface="Times New Roman" charset="0"/>
              <a:ea typeface="+mn-ea"/>
              <a:cs typeface="+mn-cs"/>
            </a:endParaRPr>
          </a:p>
        </p:txBody>
      </p:sp>
      <p:sp>
        <p:nvSpPr>
          <p:cNvPr id="5" name="Text Box 7"/>
          <p:cNvSpPr txBox="1">
            <a:spLocks noChangeArrowheads="1"/>
          </p:cNvSpPr>
          <p:nvPr/>
        </p:nvSpPr>
        <p:spPr bwMode="auto">
          <a:xfrm>
            <a:off x="5138738" y="2681794"/>
            <a:ext cx="3417887"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Theory: observations from instruments with uncorrelated errors can be done </a:t>
            </a:r>
            <a:r>
              <a:rPr lang="en-US" dirty="0" smtClean="0">
                <a:solidFill>
                  <a:prstClr val="black"/>
                </a:solidFill>
                <a:latin typeface="Calibri"/>
                <a:ea typeface="+mn-ea"/>
                <a:cs typeface="+mn-cs"/>
              </a:rPr>
              <a:t>sequentially.</a:t>
            </a: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smtClean="0">
                <a:solidFill>
                  <a:srgbClr val="FF0000"/>
                </a:solidFill>
                <a:latin typeface="Calibri"/>
                <a:ea typeface="+mn-ea"/>
                <a:cs typeface="+mn-cs"/>
              </a:rPr>
              <a:t>Can think about single observation without (too much) loss of generality.</a:t>
            </a:r>
            <a:endParaRPr lang="en-US" dirty="0">
              <a:solidFill>
                <a:srgbClr val="FF0000"/>
              </a:solidFill>
              <a:latin typeface="Calibri"/>
              <a:ea typeface="+mn-ea"/>
              <a:cs typeface="+mn-cs"/>
            </a:endParaRPr>
          </a:p>
        </p:txBody>
      </p:sp>
    </p:spTree>
    <p:extLst>
      <p:ext uri="{BB962C8B-B14F-4D97-AF65-F5344CB8AC3E}">
        <p14:creationId xmlns:p14="http://schemas.microsoft.com/office/powerpoint/2010/main" val="4921420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Multi-valued, not smooth example.</a:t>
            </a:r>
            <a:endParaRPr lang="en-US" sz="2800" dirty="0">
              <a:solidFill>
                <a:schemeClr val="bg1"/>
              </a:solidFill>
              <a:ea typeface="ヒラギノ角ゴ Pro W3" charset="-128"/>
              <a:cs typeface="ヒラギノ角ゴ Pro W3" charset="-128"/>
            </a:endParaRPr>
          </a:p>
        </p:txBody>
      </p:sp>
      <p:sp>
        <p:nvSpPr>
          <p:cNvPr id="10" name="TextBox 9"/>
          <p:cNvSpPr txBox="1"/>
          <p:nvPr/>
        </p:nvSpPr>
        <p:spPr>
          <a:xfrm>
            <a:off x="5105400" y="1066800"/>
            <a:ext cx="3733800" cy="1569660"/>
          </a:xfrm>
          <a:prstGeom prst="rect">
            <a:avLst/>
          </a:prstGeom>
          <a:noFill/>
        </p:spPr>
        <p:txBody>
          <a:bodyPr wrap="square" rtlCol="0">
            <a:spAutoFit/>
          </a:bodyPr>
          <a:lstStyle/>
          <a:p>
            <a:r>
              <a:rPr lang="en-US" dirty="0" smtClean="0"/>
              <a:t>Standard regression does not capture bimodality of state posterior.</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5741404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Multi-valued, not smooth example.</a:t>
            </a:r>
            <a:endParaRPr lang="en-US" sz="2800" dirty="0">
              <a:solidFill>
                <a:schemeClr val="bg1"/>
              </a:solidFill>
              <a:ea typeface="ヒラギノ角ゴ Pro W3" charset="-128"/>
              <a:cs typeface="ヒラギノ角ゴ Pro W3" charset="-128"/>
            </a:endParaRPr>
          </a:p>
        </p:txBody>
      </p:sp>
      <p:sp>
        <p:nvSpPr>
          <p:cNvPr id="10" name="TextBox 9"/>
          <p:cNvSpPr txBox="1"/>
          <p:nvPr/>
        </p:nvSpPr>
        <p:spPr>
          <a:xfrm>
            <a:off x="5105400" y="1066800"/>
            <a:ext cx="3733800" cy="3785652"/>
          </a:xfrm>
          <a:prstGeom prst="rect">
            <a:avLst/>
          </a:prstGeom>
          <a:noFill/>
        </p:spPr>
        <p:txBody>
          <a:bodyPr wrap="square" rtlCol="0">
            <a:spAutoFit/>
          </a:bodyPr>
          <a:lstStyle/>
          <a:p>
            <a:r>
              <a:rPr lang="en-US" dirty="0" smtClean="0"/>
              <a:t>Local regression with ½ of the ensemble does much better. </a:t>
            </a:r>
          </a:p>
          <a:p>
            <a:endParaRPr lang="en-US" dirty="0"/>
          </a:p>
          <a:p>
            <a:r>
              <a:rPr lang="en-US" dirty="0" smtClean="0"/>
              <a:t>Captures bimodal posterior.</a:t>
            </a:r>
          </a:p>
          <a:p>
            <a:endParaRPr lang="en-US" dirty="0"/>
          </a:p>
          <a:p>
            <a:r>
              <a:rPr lang="en-US" dirty="0" smtClean="0"/>
              <a:t>Note problems where relation is not smooth.</a:t>
            </a:r>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1068721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Multi-valued, not smooth example.</a:t>
            </a:r>
            <a:endParaRPr lang="en-US" sz="2800" dirty="0">
              <a:solidFill>
                <a:schemeClr val="bg1"/>
              </a:solidFill>
              <a:ea typeface="ヒラギノ角ゴ Pro W3" charset="-128"/>
              <a:cs typeface="ヒラギノ角ゴ Pro W3" charset="-128"/>
            </a:endParaRPr>
          </a:p>
        </p:txBody>
      </p:sp>
      <p:sp>
        <p:nvSpPr>
          <p:cNvPr id="10" name="TextBox 9"/>
          <p:cNvSpPr txBox="1"/>
          <p:nvPr/>
        </p:nvSpPr>
        <p:spPr>
          <a:xfrm>
            <a:off x="5105400" y="1066800"/>
            <a:ext cx="3733800" cy="2677656"/>
          </a:xfrm>
          <a:prstGeom prst="rect">
            <a:avLst/>
          </a:prstGeom>
          <a:noFill/>
        </p:spPr>
        <p:txBody>
          <a:bodyPr wrap="square" rtlCol="0">
            <a:spAutoFit/>
          </a:bodyPr>
          <a:lstStyle/>
          <a:p>
            <a:r>
              <a:rPr lang="en-US" dirty="0" smtClean="0"/>
              <a:t>Local regression with1/4 of the ensemble does even better. </a:t>
            </a:r>
          </a:p>
          <a:p>
            <a:endParaRPr lang="en-US" dirty="0"/>
          </a:p>
          <a:p>
            <a:r>
              <a:rPr lang="en-US" dirty="0" smtClean="0"/>
              <a:t>No need for incremental updates here.</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63252777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Discontinuous example.</a:t>
            </a:r>
            <a:endParaRPr lang="en-US" sz="2800" dirty="0">
              <a:solidFill>
                <a:schemeClr val="bg1"/>
              </a:solidFill>
              <a:ea typeface="ヒラギノ角ゴ Pro W3" charset="-128"/>
              <a:cs typeface="ヒラギノ角ゴ Pro W3" charset="-128"/>
            </a:endParaRPr>
          </a:p>
        </p:txBody>
      </p:sp>
      <p:sp>
        <p:nvSpPr>
          <p:cNvPr id="10" name="TextBox 9"/>
          <p:cNvSpPr txBox="1"/>
          <p:nvPr/>
        </p:nvSpPr>
        <p:spPr>
          <a:xfrm>
            <a:off x="5105400" y="1066800"/>
            <a:ext cx="3733800" cy="2308324"/>
          </a:xfrm>
          <a:prstGeom prst="rect">
            <a:avLst/>
          </a:prstGeom>
          <a:noFill/>
        </p:spPr>
        <p:txBody>
          <a:bodyPr wrap="square" rtlCol="0">
            <a:spAutoFit/>
          </a:bodyPr>
          <a:lstStyle/>
          <a:p>
            <a:r>
              <a:rPr lang="en-US" dirty="0" smtClean="0"/>
              <a:t>Example of threshold process. Like measurement of rainfall rate and state variable of low-level temperature.</a:t>
            </a:r>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14979367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Discontinuous example.</a:t>
            </a:r>
            <a:endParaRPr lang="en-US" sz="2800" dirty="0">
              <a:solidFill>
                <a:schemeClr val="bg1"/>
              </a:solidFill>
              <a:ea typeface="ヒラギノ角ゴ Pro W3" charset="-128"/>
              <a:cs typeface="ヒラギノ角ゴ Pro W3" charset="-128"/>
            </a:endParaRPr>
          </a:p>
        </p:txBody>
      </p:sp>
      <p:sp>
        <p:nvSpPr>
          <p:cNvPr id="10" name="TextBox 9"/>
          <p:cNvSpPr txBox="1"/>
          <p:nvPr/>
        </p:nvSpPr>
        <p:spPr>
          <a:xfrm>
            <a:off x="5105400" y="1066800"/>
            <a:ext cx="3733800" cy="1200329"/>
          </a:xfrm>
          <a:prstGeom prst="rect">
            <a:avLst/>
          </a:prstGeom>
          <a:noFill/>
        </p:spPr>
        <p:txBody>
          <a:bodyPr wrap="square" rtlCol="0">
            <a:spAutoFit/>
          </a:bodyPr>
          <a:lstStyle/>
          <a:p>
            <a:r>
              <a:rPr lang="en-US" dirty="0" smtClean="0"/>
              <a:t>Basic RHF does well on this, but it’s an ’accident’.</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13976430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Discontinuous example.</a:t>
            </a:r>
            <a:endParaRPr lang="en-US" sz="2800" dirty="0">
              <a:solidFill>
                <a:schemeClr val="bg1"/>
              </a:solidFill>
              <a:ea typeface="ヒラギノ角ゴ Pro W3" charset="-128"/>
              <a:cs typeface="ヒラギノ角ゴ Pro W3" charset="-128"/>
            </a:endParaRPr>
          </a:p>
        </p:txBody>
      </p:sp>
      <p:sp>
        <p:nvSpPr>
          <p:cNvPr id="10" name="TextBox 9"/>
          <p:cNvSpPr txBox="1"/>
          <p:nvPr/>
        </p:nvSpPr>
        <p:spPr>
          <a:xfrm>
            <a:off x="5105400" y="1066800"/>
            <a:ext cx="3733800" cy="3785652"/>
          </a:xfrm>
          <a:prstGeom prst="rect">
            <a:avLst/>
          </a:prstGeom>
          <a:noFill/>
        </p:spPr>
        <p:txBody>
          <a:bodyPr wrap="square" rtlCol="0">
            <a:spAutoFit/>
          </a:bodyPr>
          <a:lstStyle/>
          <a:p>
            <a:r>
              <a:rPr lang="en-US" dirty="0" smtClean="0"/>
              <a:t>Local regression with the two obvious clusters leads to ridiculous posterior.</a:t>
            </a:r>
          </a:p>
          <a:p>
            <a:endParaRPr lang="en-US" dirty="0"/>
          </a:p>
          <a:p>
            <a:r>
              <a:rPr lang="en-US" dirty="0" smtClean="0"/>
              <a:t>Lack of continuity of bivariate prior makes any regression-like update problematic.</a:t>
            </a:r>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21454790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Regression with Noisy Priors</a:t>
            </a:r>
            <a:endParaRPr lang="en-US" sz="2800" dirty="0">
              <a:solidFill>
                <a:schemeClr val="bg1"/>
              </a:solidFill>
              <a:ea typeface="ヒラギノ角ゴ Pro W3" charset="-128"/>
              <a:cs typeface="ヒラギノ角ゴ Pro W3" charset="-128"/>
            </a:endParaRPr>
          </a:p>
        </p:txBody>
      </p:sp>
      <p:sp>
        <p:nvSpPr>
          <p:cNvPr id="10" name="TextBox 9"/>
          <p:cNvSpPr txBox="1"/>
          <p:nvPr/>
        </p:nvSpPr>
        <p:spPr>
          <a:xfrm>
            <a:off x="5105400" y="1066800"/>
            <a:ext cx="3733800" cy="3416320"/>
          </a:xfrm>
          <a:prstGeom prst="rect">
            <a:avLst/>
          </a:prstGeom>
          <a:noFill/>
        </p:spPr>
        <p:txBody>
          <a:bodyPr wrap="square" rtlCol="0">
            <a:spAutoFit/>
          </a:bodyPr>
          <a:lstStyle/>
          <a:p>
            <a:r>
              <a:rPr lang="en-US" dirty="0" smtClean="0"/>
              <a:t>Most geophysical applications have noisy bivariate priors. </a:t>
            </a:r>
          </a:p>
          <a:p>
            <a:endParaRPr lang="en-US" dirty="0" smtClean="0"/>
          </a:p>
          <a:p>
            <a:r>
              <a:rPr lang="en-US" dirty="0" smtClean="0"/>
              <a:t>Usually hard to detect nonlinearity (even this example is still pretty extreme).</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574328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Regression with Noisy Priors</a:t>
            </a:r>
            <a:endParaRPr lang="en-US" sz="2800" dirty="0">
              <a:solidFill>
                <a:schemeClr val="bg1"/>
              </a:solidFill>
              <a:ea typeface="ヒラギノ角ゴ Pro W3" charset="-128"/>
              <a:cs typeface="ヒラギノ角ゴ Pro W3" charset="-128"/>
            </a:endParaRPr>
          </a:p>
        </p:txBody>
      </p:sp>
      <p:sp>
        <p:nvSpPr>
          <p:cNvPr id="10" name="TextBox 9"/>
          <p:cNvSpPr txBox="1"/>
          <p:nvPr/>
        </p:nvSpPr>
        <p:spPr>
          <a:xfrm>
            <a:off x="5105400" y="1066800"/>
            <a:ext cx="3733800" cy="1200329"/>
          </a:xfrm>
          <a:prstGeom prst="rect">
            <a:avLst/>
          </a:prstGeom>
          <a:noFill/>
        </p:spPr>
        <p:txBody>
          <a:bodyPr wrap="square" rtlCol="0">
            <a:spAutoFit/>
          </a:bodyPr>
          <a:lstStyle/>
          <a:p>
            <a:r>
              <a:rPr lang="en-US" dirty="0" smtClean="0"/>
              <a:t>Basic RHF can still be clearly suboptimal.</a:t>
            </a:r>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8516178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Regression with Noisy Priors</a:t>
            </a:r>
            <a:endParaRPr lang="en-US" sz="2800" dirty="0">
              <a:solidFill>
                <a:schemeClr val="bg1"/>
              </a:solidFill>
              <a:ea typeface="ヒラギノ角ゴ Pro W3" charset="-128"/>
              <a:cs typeface="ヒラギノ角ゴ Pro W3" charset="-128"/>
            </a:endParaRPr>
          </a:p>
        </p:txBody>
      </p:sp>
      <p:sp>
        <p:nvSpPr>
          <p:cNvPr id="10" name="TextBox 9"/>
          <p:cNvSpPr txBox="1"/>
          <p:nvPr/>
        </p:nvSpPr>
        <p:spPr>
          <a:xfrm>
            <a:off x="5105400" y="1066800"/>
            <a:ext cx="3733800" cy="3416320"/>
          </a:xfrm>
          <a:prstGeom prst="rect">
            <a:avLst/>
          </a:prstGeom>
          <a:noFill/>
        </p:spPr>
        <p:txBody>
          <a:bodyPr wrap="square" rtlCol="0">
            <a:spAutoFit/>
          </a:bodyPr>
          <a:lstStyle/>
          <a:p>
            <a:r>
              <a:rPr lang="en-US" dirty="0" smtClean="0"/>
              <a:t>This result is for local ensemble with nearest ½ of ensemble and 8 increments.</a:t>
            </a:r>
          </a:p>
          <a:p>
            <a:endParaRPr lang="en-US" dirty="0"/>
          </a:p>
          <a:p>
            <a:r>
              <a:rPr lang="en-US" dirty="0" smtClean="0"/>
              <a:t>Need bigger local ensembles to reduce sampling errors. </a:t>
            </a: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21098975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smtClean="0">
                <a:latin typeface="Calibri"/>
                <a:cs typeface="Calibri"/>
              </a:rPr>
              <a:t>AMS, 9 January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smtClean="0">
                <a:solidFill>
                  <a:schemeClr val="bg1"/>
                </a:solidFill>
                <a:ea typeface="ヒラギノ角ゴ Pro W3" charset="-128"/>
                <a:cs typeface="ヒラギノ角ゴ Pro W3" charset="-128"/>
              </a:rPr>
              <a:t>Local Regression with Noisy Priors</a:t>
            </a:r>
            <a:endParaRPr lang="en-US" sz="2800" dirty="0">
              <a:solidFill>
                <a:schemeClr val="bg1"/>
              </a:solidFill>
              <a:ea typeface="ヒラギノ角ゴ Pro W3" charset="-128"/>
              <a:cs typeface="ヒラギノ角ゴ Pro W3" charset="-128"/>
            </a:endParaRPr>
          </a:p>
        </p:txBody>
      </p:sp>
      <p:sp>
        <p:nvSpPr>
          <p:cNvPr id="10" name="TextBox 9"/>
          <p:cNvSpPr txBox="1"/>
          <p:nvPr/>
        </p:nvSpPr>
        <p:spPr>
          <a:xfrm>
            <a:off x="5105400" y="1066800"/>
            <a:ext cx="3733800" cy="3785652"/>
          </a:xfrm>
          <a:prstGeom prst="rect">
            <a:avLst/>
          </a:prstGeom>
          <a:noFill/>
        </p:spPr>
        <p:txBody>
          <a:bodyPr wrap="square" rtlCol="0">
            <a:spAutoFit/>
          </a:bodyPr>
          <a:lstStyle/>
          <a:p>
            <a:r>
              <a:rPr lang="en-US" dirty="0" smtClean="0"/>
              <a:t>This result is for local ensemble with nearest 1/4 of ensemble and 8 increments.</a:t>
            </a:r>
          </a:p>
          <a:p>
            <a:endParaRPr lang="en-US" dirty="0"/>
          </a:p>
          <a:p>
            <a:r>
              <a:rPr lang="en-US" dirty="0" smtClean="0"/>
              <a:t>The small ensemble subsets lead to large sampling error. Probably worse than standard RHF.</a:t>
            </a:r>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8333"/>
          <a:stretch/>
        </p:blipFill>
        <p:spPr>
          <a:xfrm>
            <a:off x="0" y="990600"/>
            <a:ext cx="4724400" cy="4876800"/>
          </a:xfrm>
          <a:prstGeom prst="rect">
            <a:avLst/>
          </a:prstGeom>
        </p:spPr>
      </p:pic>
    </p:spTree>
    <p:extLst>
      <p:ext uri="{BB962C8B-B14F-4D97-AF65-F5344CB8AC3E}">
        <p14:creationId xmlns:p14="http://schemas.microsoft.com/office/powerpoint/2010/main" val="12304022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pic>
        <p:nvPicPr>
          <p:cNvPr id="3" name="Picture 2" descr="DataAssimilationDiagram_fram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Box 5"/>
          <p:cNvSpPr txBox="1">
            <a:spLocks noChangeArrowheads="1"/>
          </p:cNvSpPr>
          <p:nvPr/>
        </p:nvSpPr>
        <p:spPr bwMode="auto">
          <a:xfrm>
            <a:off x="457200" y="1143000"/>
            <a:ext cx="7876572"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3"/>
            </a:pPr>
            <a:r>
              <a:rPr lang="en-US" dirty="0" smtClean="0">
                <a:solidFill>
                  <a:prstClr val="black"/>
                </a:solidFill>
                <a:latin typeface="Calibri"/>
                <a:ea typeface="+mn-ea"/>
                <a:cs typeface="+mn-cs"/>
              </a:rPr>
              <a:t>Get </a:t>
            </a:r>
            <a:r>
              <a:rPr lang="en-US" dirty="0">
                <a:solidFill>
                  <a:srgbClr val="FF0000"/>
                </a:solidFill>
                <a:latin typeface="Calibri"/>
                <a:ea typeface="+mn-ea"/>
                <a:cs typeface="+mn-cs"/>
              </a:rPr>
              <a:t>observed value</a:t>
            </a:r>
            <a:r>
              <a:rPr lang="en-US" dirty="0">
                <a:solidFill>
                  <a:prstClr val="black"/>
                </a:solidFill>
                <a:latin typeface="Calibri"/>
                <a:ea typeface="+mn-ea"/>
                <a:cs typeface="+mn-cs"/>
              </a:rPr>
              <a:t> and </a:t>
            </a:r>
            <a:r>
              <a:rPr lang="en-US" dirty="0">
                <a:solidFill>
                  <a:srgbClr val="FF0000"/>
                </a:solidFill>
                <a:latin typeface="Calibri"/>
                <a:ea typeface="+mn-ea"/>
                <a:cs typeface="+mn-cs"/>
              </a:rPr>
              <a:t>observational error distribution</a:t>
            </a:r>
            <a:r>
              <a:rPr lang="en-US" dirty="0">
                <a:solidFill>
                  <a:prstClr val="black"/>
                </a:solidFill>
                <a:latin typeface="Calibri"/>
                <a:ea typeface="+mn-ea"/>
                <a:cs typeface="+mn-cs"/>
              </a:rPr>
              <a:t> from observing system.</a:t>
            </a:r>
          </a:p>
        </p:txBody>
      </p:sp>
    </p:spTree>
    <p:extLst>
      <p:ext uri="{BB962C8B-B14F-4D97-AF65-F5344CB8AC3E}">
        <p14:creationId xmlns:p14="http://schemas.microsoft.com/office/powerpoint/2010/main" val="2307652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smtClean="0">
                <a:solidFill>
                  <a:schemeClr val="tx1"/>
                </a:solidFill>
                <a:latin typeface="Calibri"/>
              </a:rPr>
              <a:t>AMS, 9 January 2018</a:t>
            </a:r>
            <a:endParaRPr lang="en-US" sz="1400" dirty="0">
              <a:solidFill>
                <a:schemeClr val="tx1"/>
              </a:solidFill>
              <a:latin typeface="Calibri"/>
            </a:endParaRPr>
          </a:p>
        </p:txBody>
      </p:sp>
      <p:sp>
        <p:nvSpPr>
          <p:cNvPr id="9" name="TextBox 8"/>
          <p:cNvSpPr txBox="1"/>
          <p:nvPr/>
        </p:nvSpPr>
        <p:spPr>
          <a:xfrm>
            <a:off x="457200" y="914400"/>
            <a:ext cx="8305800" cy="8494633"/>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Times New Roman"/>
                <a:ea typeface="+mn-ea"/>
                <a:cs typeface="Times New Roman"/>
              </a:rPr>
              <a:t>Standard model configuration, perfect model.</a:t>
            </a:r>
          </a:p>
          <a:p>
            <a:pPr defTabSz="457200" eaLnBrk="1" fontAlgn="auto" hangingPunct="1">
              <a:spcBef>
                <a:spcPts val="0"/>
              </a:spcBef>
              <a:spcAft>
                <a:spcPts val="0"/>
              </a:spcAft>
            </a:pPr>
            <a:r>
              <a:rPr lang="en-US" dirty="0" smtClean="0">
                <a:solidFill>
                  <a:prstClr val="black"/>
                </a:solidFill>
                <a:latin typeface="Times New Roman"/>
                <a:ea typeface="+mn-ea"/>
                <a:cs typeface="Times New Roman"/>
              </a:rPr>
              <a:t>Observation at location of each of the state variables.</a:t>
            </a:r>
          </a:p>
          <a:p>
            <a:pPr defTabSz="457200" eaLnBrk="1" fontAlgn="auto" hangingPunct="1">
              <a:spcBef>
                <a:spcPts val="0"/>
              </a:spcBef>
              <a:spcAft>
                <a:spcPts val="0"/>
              </a:spcAft>
            </a:pPr>
            <a:r>
              <a:rPr lang="en-US" dirty="0" smtClean="0">
                <a:solidFill>
                  <a:prstClr val="black"/>
                </a:solidFill>
                <a:latin typeface="Times New Roman"/>
                <a:ea typeface="+mn-ea"/>
                <a:cs typeface="Times New Roman"/>
              </a:rPr>
              <a:t>Two observation frequencies: every step, every 12 steps.</a:t>
            </a:r>
          </a:p>
          <a:p>
            <a:pPr defTabSz="457200" eaLnBrk="1" fontAlgn="auto" hangingPunct="1">
              <a:spcBef>
                <a:spcPts val="0"/>
              </a:spcBef>
              <a:spcAft>
                <a:spcPts val="0"/>
              </a:spcAft>
            </a:pPr>
            <a:r>
              <a:rPr lang="en-US" dirty="0" smtClean="0">
                <a:solidFill>
                  <a:prstClr val="black"/>
                </a:solidFill>
                <a:latin typeface="Times New Roman"/>
                <a:ea typeface="+mn-ea"/>
                <a:cs typeface="Times New Roman"/>
              </a:rPr>
              <a:t>Three observation types: state, square of state, log of state.</a:t>
            </a:r>
          </a:p>
          <a:p>
            <a:pPr defTabSz="457200" eaLnBrk="1" fontAlgn="auto" hangingPunct="1">
              <a:spcBef>
                <a:spcPts val="0"/>
              </a:spcBef>
              <a:spcAft>
                <a:spcPts val="0"/>
              </a:spcAft>
            </a:pPr>
            <a:r>
              <a:rPr lang="en-US" dirty="0" smtClean="0">
                <a:solidFill>
                  <a:prstClr val="black"/>
                </a:solidFill>
                <a:latin typeface="Times New Roman"/>
                <a:ea typeface="+mn-ea"/>
                <a:cs typeface="Times New Roman"/>
              </a:rPr>
              <a:t>Observation error variance tuned to give time mean RMSE of approximately 1.0 for basic RHF.</a:t>
            </a:r>
          </a:p>
          <a:p>
            <a:pPr defTabSz="457200" eaLnBrk="1" fontAlgn="auto" hangingPunct="1">
              <a:spcBef>
                <a:spcPts val="0"/>
              </a:spcBef>
              <a:spcAft>
                <a:spcPts val="0"/>
              </a:spcAft>
            </a:pPr>
            <a:r>
              <a:rPr lang="en-US" dirty="0" smtClean="0">
                <a:solidFill>
                  <a:prstClr val="black"/>
                </a:solidFill>
                <a:latin typeface="Times New Roman"/>
                <a:ea typeface="+mn-ea"/>
                <a:cs typeface="Times New Roman"/>
              </a:rPr>
              <a:t>80 total ensemble members.</a:t>
            </a:r>
          </a:p>
          <a:p>
            <a:pPr defTabSz="457200" eaLnBrk="1" fontAlgn="auto" hangingPunct="1">
              <a:spcBef>
                <a:spcPts val="0"/>
              </a:spcBef>
              <a:spcAft>
                <a:spcPts val="0"/>
              </a:spcAft>
            </a:pPr>
            <a:endParaRPr lang="en-US" dirty="0" smtClean="0">
              <a:solidFill>
                <a:prstClr val="black"/>
              </a:solidFill>
              <a:latin typeface="Times New Roman"/>
              <a:ea typeface="+mn-ea"/>
              <a:cs typeface="Times New Roman"/>
            </a:endParaRPr>
          </a:p>
          <a:p>
            <a:pPr defTabSz="457200" eaLnBrk="1" fontAlgn="auto" hangingPunct="1">
              <a:spcBef>
                <a:spcPts val="0"/>
              </a:spcBef>
              <a:spcAft>
                <a:spcPts val="0"/>
              </a:spcAft>
            </a:pPr>
            <a:r>
              <a:rPr lang="en-US" dirty="0" smtClean="0">
                <a:solidFill>
                  <a:prstClr val="black"/>
                </a:solidFill>
                <a:latin typeface="Times New Roman"/>
                <a:ea typeface="+mn-ea"/>
                <a:cs typeface="Times New Roman"/>
              </a:rPr>
              <a:t>For local regression:</a:t>
            </a:r>
            <a:endParaRPr lang="en-US" dirty="0">
              <a:solidFill>
                <a:prstClr val="black"/>
              </a:solidFill>
              <a:latin typeface="Times New Roman"/>
              <a:ea typeface="+mn-ea"/>
              <a:cs typeface="Times New Roman"/>
            </a:endParaRPr>
          </a:p>
          <a:p>
            <a:pPr lvl="1" defTabSz="457200" eaLnBrk="1" fontAlgn="auto" hangingPunct="1">
              <a:spcBef>
                <a:spcPts val="0"/>
              </a:spcBef>
              <a:spcAft>
                <a:spcPts val="0"/>
              </a:spcAft>
            </a:pPr>
            <a:r>
              <a:rPr lang="en-US" dirty="0" smtClean="0">
                <a:solidFill>
                  <a:prstClr val="black"/>
                </a:solidFill>
                <a:latin typeface="Times New Roman"/>
                <a:ea typeface="+mn-ea"/>
                <a:cs typeface="Times New Roman"/>
              </a:rPr>
              <a:t>Local subsets of 60 members (pretty large). </a:t>
            </a:r>
          </a:p>
          <a:p>
            <a:pPr lvl="1" defTabSz="457200" eaLnBrk="1" fontAlgn="auto" hangingPunct="1">
              <a:spcBef>
                <a:spcPts val="0"/>
              </a:spcBef>
              <a:spcAft>
                <a:spcPts val="0"/>
              </a:spcAft>
            </a:pPr>
            <a:r>
              <a:rPr lang="en-US" dirty="0" smtClean="0">
                <a:solidFill>
                  <a:prstClr val="black"/>
                </a:solidFill>
                <a:latin typeface="Times New Roman"/>
                <a:ea typeface="+mn-ea"/>
                <a:cs typeface="Times New Roman"/>
              </a:rPr>
              <a:t>4 increments.</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smtClean="0">
                <a:solidFill>
                  <a:prstClr val="black"/>
                </a:solidFill>
                <a:latin typeface="Times New Roman"/>
                <a:ea typeface="+mn-ea"/>
                <a:cs typeface="Times New Roman"/>
              </a:rPr>
              <a:t>Tuned adaptive inflation standard deviation, localization for lowest RMSE in base RHF case.</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smtClean="0">
              <a:solidFill>
                <a:prstClr val="black"/>
              </a:solidFill>
              <a:latin typeface="Calibri"/>
              <a:ea typeface="+mn-ea"/>
              <a:cs typeface="+mn-cs"/>
            </a:endParaRPr>
          </a:p>
          <a:p>
            <a:pPr defTabSz="457200" eaLnBrk="1" fontAlgn="auto" hangingPunct="1">
              <a:spcBef>
                <a:spcPts val="0"/>
              </a:spcBef>
              <a:spcAft>
                <a:spcPts val="0"/>
              </a:spcAft>
            </a:pPr>
            <a:endParaRPr lang="en-US" dirty="0" smtClean="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smtClean="0">
              <a:solidFill>
                <a:prstClr val="black"/>
              </a:solidFill>
              <a:latin typeface="Calibri"/>
              <a:ea typeface="+mn-ea"/>
              <a:cs typeface="+mn-cs"/>
            </a:endParaRPr>
          </a:p>
          <a:p>
            <a:pPr defTabSz="457200" eaLnBrk="1" fontAlgn="auto" hangingPunct="1">
              <a:spcBef>
                <a:spcPts val="0"/>
              </a:spcBef>
              <a:spcAft>
                <a:spcPts val="0"/>
              </a:spcAft>
            </a:pPr>
            <a:endParaRPr lang="en-US" dirty="0" smtClean="0">
              <a:solidFill>
                <a:prstClr val="black"/>
              </a:solidFill>
              <a:latin typeface="Calibri"/>
              <a:ea typeface="+mn-ea"/>
              <a:cs typeface="+mn-cs"/>
            </a:endParaRPr>
          </a:p>
          <a:p>
            <a:pPr defTabSz="457200" eaLnBrk="1" fontAlgn="auto" hangingPunct="1">
              <a:spcBef>
                <a:spcPts val="0"/>
              </a:spcBef>
              <a:spcAft>
                <a:spcPts val="0"/>
              </a:spcAft>
            </a:pPr>
            <a:r>
              <a:rPr lang="en-US" dirty="0" smtClean="0">
                <a:solidFill>
                  <a:prstClr val="black"/>
                </a:solidFill>
                <a:latin typeface="Calibri"/>
                <a:ea typeface="+mn-ea"/>
                <a:cs typeface="+mn-cs"/>
              </a:rPr>
              <a:t>	</a:t>
            </a:r>
          </a:p>
          <a:p>
            <a:pPr defTabSz="457200" eaLnBrk="1" fontAlgn="auto" hangingPunct="1">
              <a:spcBef>
                <a:spcPts val="0"/>
              </a:spcBef>
              <a:spcAft>
                <a:spcPts val="0"/>
              </a:spcAft>
            </a:pPr>
            <a:r>
              <a:rPr lang="en-US" dirty="0" smtClean="0">
                <a:solidFill>
                  <a:prstClr val="black"/>
                </a:solidFill>
                <a:latin typeface="Calibri"/>
                <a:ea typeface="+mn-ea"/>
                <a:cs typeface="+mn-cs"/>
              </a:rPr>
              <a:t> </a:t>
            </a:r>
            <a:endParaRPr lang="en-US" sz="1800" dirty="0" smtClean="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smtClean="0">
                <a:solidFill>
                  <a:schemeClr val="bg1"/>
                </a:solidFill>
              </a:rPr>
              <a:t>Results: Lorenz96</a:t>
            </a:r>
            <a:endParaRPr lang="en-US" sz="2800" dirty="0">
              <a:solidFill>
                <a:schemeClr val="bg1"/>
              </a:solidFill>
            </a:endParaRPr>
          </a:p>
        </p:txBody>
      </p:sp>
    </p:spTree>
    <p:extLst>
      <p:ext uri="{BB962C8B-B14F-4D97-AF65-F5344CB8AC3E}">
        <p14:creationId xmlns:p14="http://schemas.microsoft.com/office/powerpoint/2010/main" val="25102919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smtClean="0">
                <a:solidFill>
                  <a:schemeClr val="tx1"/>
                </a:solidFill>
                <a:latin typeface="Calibri"/>
              </a:rPr>
              <a:t>AMS, 9 January 2018</a:t>
            </a:r>
            <a:endParaRPr lang="en-US" sz="1400" dirty="0">
              <a:solidFill>
                <a:schemeClr val="tx1"/>
              </a:solidFill>
              <a:latin typeface="Calibri"/>
            </a:endParaRPr>
          </a:p>
        </p:txBody>
      </p:sp>
      <p:sp>
        <p:nvSpPr>
          <p:cNvPr id="9" name="TextBox 8"/>
          <p:cNvSpPr txBox="1"/>
          <p:nvPr/>
        </p:nvSpPr>
        <p:spPr>
          <a:xfrm>
            <a:off x="457200" y="914400"/>
            <a:ext cx="8305800" cy="7017306"/>
          </a:xfrm>
          <a:prstGeom prst="rect">
            <a:avLst/>
          </a:prstGeom>
          <a:noFill/>
        </p:spPr>
        <p:txBody>
          <a:bodyPr wrap="square" rtlCol="0">
            <a:spAutoFit/>
          </a:bodyPr>
          <a:lstStyle/>
          <a:p>
            <a:pPr defTabSz="457200" eaLnBrk="1" fontAlgn="auto" hangingPunct="1">
              <a:spcBef>
                <a:spcPts val="0"/>
              </a:spcBef>
              <a:spcAft>
                <a:spcPts val="0"/>
              </a:spcAft>
            </a:pPr>
            <a:r>
              <a:rPr lang="en-US" dirty="0" smtClean="0">
                <a:solidFill>
                  <a:prstClr val="black"/>
                </a:solidFill>
                <a:latin typeface="Times New Roman"/>
                <a:ea typeface="+mn-ea"/>
                <a:cs typeface="Times New Roman"/>
              </a:rPr>
              <a:t>Observations of state:</a:t>
            </a:r>
          </a:p>
          <a:p>
            <a:pPr lvl="1" defTabSz="457200" eaLnBrk="1" fontAlgn="auto" hangingPunct="1">
              <a:spcBef>
                <a:spcPts val="0"/>
              </a:spcBef>
              <a:spcAft>
                <a:spcPts val="0"/>
              </a:spcAft>
            </a:pPr>
            <a:r>
              <a:rPr lang="en-US" dirty="0" smtClean="0">
                <a:solidFill>
                  <a:prstClr val="black"/>
                </a:solidFill>
                <a:latin typeface="Times New Roman"/>
                <a:ea typeface="+mn-ea"/>
                <a:cs typeface="Times New Roman"/>
              </a:rPr>
              <a:t>Results from base RHF and local regression statistically indistinguishable.</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smtClean="0">
                <a:solidFill>
                  <a:prstClr val="black"/>
                </a:solidFill>
                <a:latin typeface="Times New Roman"/>
                <a:ea typeface="+mn-ea"/>
                <a:cs typeface="Times New Roman"/>
              </a:rPr>
              <a:t>Observations of square of state:</a:t>
            </a:r>
          </a:p>
          <a:p>
            <a:pPr lvl="1" defTabSz="457200" eaLnBrk="1" fontAlgn="auto" hangingPunct="1">
              <a:spcBef>
                <a:spcPts val="0"/>
              </a:spcBef>
              <a:spcAft>
                <a:spcPts val="0"/>
              </a:spcAft>
            </a:pPr>
            <a:r>
              <a:rPr lang="en-US" dirty="0" smtClean="0">
                <a:solidFill>
                  <a:prstClr val="black"/>
                </a:solidFill>
                <a:latin typeface="Times New Roman"/>
                <a:ea typeface="+mn-ea"/>
                <a:cs typeface="Times New Roman"/>
              </a:rPr>
              <a:t>Results from local regression are significantly better, but filter suffers occasional catastrophic divergence.</a:t>
            </a:r>
          </a:p>
          <a:p>
            <a:pPr lvl="1" defTabSz="457200" eaLnBrk="1" fontAlgn="auto" hangingPunct="1">
              <a:spcBef>
                <a:spcPts val="0"/>
              </a:spcBef>
              <a:spcAft>
                <a:spcPts val="0"/>
              </a:spcAft>
            </a:pPr>
            <a:r>
              <a:rPr lang="en-US" dirty="0" smtClean="0">
                <a:solidFill>
                  <a:prstClr val="black"/>
                </a:solidFill>
                <a:latin typeface="Times New Roman"/>
                <a:ea typeface="+mn-ea"/>
                <a:cs typeface="Times New Roman"/>
              </a:rPr>
              <a:t>Must be restarted in these cases.</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smtClean="0">
                <a:solidFill>
                  <a:prstClr val="black"/>
                </a:solidFill>
                <a:latin typeface="Times New Roman"/>
                <a:ea typeface="+mn-ea"/>
                <a:cs typeface="Times New Roman"/>
              </a:rPr>
              <a:t>Observations of log of state:</a:t>
            </a:r>
          </a:p>
          <a:p>
            <a:pPr lvl="1" defTabSz="457200" eaLnBrk="1" fontAlgn="auto" hangingPunct="1">
              <a:spcBef>
                <a:spcPts val="0"/>
              </a:spcBef>
              <a:spcAft>
                <a:spcPts val="0"/>
              </a:spcAft>
            </a:pPr>
            <a:r>
              <a:rPr lang="en-US" dirty="0" smtClean="0">
                <a:solidFill>
                  <a:prstClr val="black"/>
                </a:solidFill>
                <a:latin typeface="Times New Roman"/>
                <a:ea typeface="+mn-ea"/>
                <a:cs typeface="Times New Roman"/>
              </a:rPr>
              <a:t>Results from local regression are significantly better.</a:t>
            </a: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smtClean="0">
              <a:solidFill>
                <a:prstClr val="black"/>
              </a:solidFill>
              <a:latin typeface="Calibri"/>
              <a:ea typeface="+mn-ea"/>
              <a:cs typeface="+mn-cs"/>
            </a:endParaRPr>
          </a:p>
          <a:p>
            <a:pPr defTabSz="457200" eaLnBrk="1" fontAlgn="auto" hangingPunct="1">
              <a:spcBef>
                <a:spcPts val="0"/>
              </a:spcBef>
              <a:spcAft>
                <a:spcPts val="0"/>
              </a:spcAft>
            </a:pPr>
            <a:endParaRPr lang="en-US" dirty="0" smtClean="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smtClean="0">
              <a:solidFill>
                <a:prstClr val="black"/>
              </a:solidFill>
              <a:latin typeface="Calibri"/>
              <a:ea typeface="+mn-ea"/>
              <a:cs typeface="+mn-cs"/>
            </a:endParaRPr>
          </a:p>
          <a:p>
            <a:pPr defTabSz="457200" eaLnBrk="1" fontAlgn="auto" hangingPunct="1">
              <a:spcBef>
                <a:spcPts val="0"/>
              </a:spcBef>
              <a:spcAft>
                <a:spcPts val="0"/>
              </a:spcAft>
            </a:pPr>
            <a:endParaRPr lang="en-US" dirty="0" smtClean="0">
              <a:solidFill>
                <a:prstClr val="black"/>
              </a:solidFill>
              <a:latin typeface="Calibri"/>
              <a:ea typeface="+mn-ea"/>
              <a:cs typeface="+mn-cs"/>
            </a:endParaRPr>
          </a:p>
          <a:p>
            <a:pPr defTabSz="457200" eaLnBrk="1" fontAlgn="auto" hangingPunct="1">
              <a:spcBef>
                <a:spcPts val="0"/>
              </a:spcBef>
              <a:spcAft>
                <a:spcPts val="0"/>
              </a:spcAft>
            </a:pPr>
            <a:r>
              <a:rPr lang="en-US" dirty="0" smtClean="0">
                <a:solidFill>
                  <a:prstClr val="black"/>
                </a:solidFill>
                <a:latin typeface="Calibri"/>
                <a:ea typeface="+mn-ea"/>
                <a:cs typeface="+mn-cs"/>
              </a:rPr>
              <a:t>	</a:t>
            </a:r>
          </a:p>
          <a:p>
            <a:pPr defTabSz="457200" eaLnBrk="1" fontAlgn="auto" hangingPunct="1">
              <a:spcBef>
                <a:spcPts val="0"/>
              </a:spcBef>
              <a:spcAft>
                <a:spcPts val="0"/>
              </a:spcAft>
            </a:pPr>
            <a:r>
              <a:rPr lang="en-US" dirty="0" smtClean="0">
                <a:solidFill>
                  <a:prstClr val="black"/>
                </a:solidFill>
                <a:latin typeface="Calibri"/>
                <a:ea typeface="+mn-ea"/>
                <a:cs typeface="+mn-cs"/>
              </a:rPr>
              <a:t> </a:t>
            </a:r>
            <a:endParaRPr lang="en-US" sz="1800" dirty="0" smtClean="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smtClean="0">
                <a:solidFill>
                  <a:schemeClr val="bg1"/>
                </a:solidFill>
              </a:rPr>
              <a:t>Results: Lorenz96</a:t>
            </a:r>
            <a:endParaRPr lang="en-US" sz="2800" dirty="0">
              <a:solidFill>
                <a:schemeClr val="bg1"/>
              </a:solidFill>
            </a:endParaRPr>
          </a:p>
        </p:txBody>
      </p:sp>
    </p:spTree>
    <p:extLst>
      <p:ext uri="{BB962C8B-B14F-4D97-AF65-F5344CB8AC3E}">
        <p14:creationId xmlns:p14="http://schemas.microsoft.com/office/powerpoint/2010/main" val="11340187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bgrid_ps_291.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6388100" cy="386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8613" name="TextBox 5"/>
          <p:cNvSpPr txBox="1">
            <a:spLocks noChangeArrowheads="1"/>
          </p:cNvSpPr>
          <p:nvPr/>
        </p:nvSpPr>
        <p:spPr bwMode="auto">
          <a:xfrm>
            <a:off x="1295400" y="5105400"/>
            <a:ext cx="6858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000"/>
              <a:t>Evolution of surface pressure field every 12 hours.</a:t>
            </a:r>
          </a:p>
          <a:p>
            <a:r>
              <a:rPr lang="en-US" sz="2000"/>
              <a:t>Has baroclinic instability: storms move east in midlatitudes.</a:t>
            </a:r>
          </a:p>
        </p:txBody>
      </p:sp>
      <p:sp>
        <p:nvSpPr>
          <p:cNvPr id="2" name="Footer Placeholder 1"/>
          <p:cNvSpPr>
            <a:spLocks noGrp="1"/>
          </p:cNvSpPr>
          <p:nvPr>
            <p:ph type="ftr" sz="quarter" idx="3"/>
          </p:nvPr>
        </p:nvSpPr>
        <p:spPr/>
        <p:txBody>
          <a:bodyPr/>
          <a:lstStyle/>
          <a:p>
            <a:r>
              <a:rPr lang="sk-SK" smtClean="0"/>
              <a:t>AMS, 9 January 2018</a:t>
            </a:r>
            <a:endParaRPr lang="en-US" dirty="0"/>
          </a:p>
        </p:txBody>
      </p:sp>
      <p:sp>
        <p:nvSpPr>
          <p:cNvPr id="6" name="TextBox 5"/>
          <p:cNvSpPr txBox="1"/>
          <p:nvPr/>
        </p:nvSpPr>
        <p:spPr>
          <a:xfrm>
            <a:off x="0" y="0"/>
            <a:ext cx="9144000" cy="523220"/>
          </a:xfrm>
          <a:prstGeom prst="rect">
            <a:avLst/>
          </a:prstGeom>
          <a:solidFill>
            <a:srgbClr val="3366FF"/>
          </a:solidFill>
        </p:spPr>
        <p:txBody>
          <a:bodyPr wrap="square" rtlCol="0">
            <a:spAutoFit/>
          </a:bodyPr>
          <a:lstStyle/>
          <a:p>
            <a:pPr algn="ctr"/>
            <a:r>
              <a:rPr lang="en-US" sz="2800" dirty="0" smtClean="0">
                <a:solidFill>
                  <a:schemeClr val="bg1"/>
                </a:solidFill>
              </a:rPr>
              <a:t>Low-Order Dry Dynamical Core</a:t>
            </a:r>
            <a:endParaRPr lang="en-US" sz="2800" dirty="0">
              <a:solidFill>
                <a:schemeClr val="bg1"/>
              </a:solidFill>
            </a:endParaRPr>
          </a:p>
        </p:txBody>
      </p:sp>
    </p:spTree>
    <p:extLst>
      <p:ext uri="{BB962C8B-B14F-4D97-AF65-F5344CB8AC3E}">
        <p14:creationId xmlns:p14="http://schemas.microsoft.com/office/powerpoint/2010/main" val="17688051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smtClean="0"/>
              <a:t>AMS, 9 January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smtClean="0">
                <a:solidFill>
                  <a:schemeClr val="bg1"/>
                </a:solidFill>
              </a:rPr>
              <a:t>Conclusions</a:t>
            </a:r>
            <a:endParaRPr lang="en-US" sz="2800" dirty="0">
              <a:solidFill>
                <a:schemeClr val="bg1"/>
              </a:solidFill>
            </a:endParaRPr>
          </a:p>
        </p:txBody>
      </p:sp>
      <p:sp>
        <p:nvSpPr>
          <p:cNvPr id="3" name="TextBox 2"/>
          <p:cNvSpPr txBox="1"/>
          <p:nvPr/>
        </p:nvSpPr>
        <p:spPr>
          <a:xfrm>
            <a:off x="457200" y="914400"/>
            <a:ext cx="8229600" cy="5262979"/>
          </a:xfrm>
          <a:prstGeom prst="rect">
            <a:avLst/>
          </a:prstGeom>
          <a:noFill/>
        </p:spPr>
        <p:txBody>
          <a:bodyPr wrap="square" rtlCol="0">
            <a:spAutoFit/>
          </a:bodyPr>
          <a:lstStyle/>
          <a:p>
            <a:r>
              <a:rPr lang="en-US" dirty="0"/>
              <a:t>S</a:t>
            </a:r>
            <a:r>
              <a:rPr lang="en-US" dirty="0" smtClean="0"/>
              <a:t>equential ensemble filters can:</a:t>
            </a:r>
          </a:p>
          <a:p>
            <a:pPr lvl="1"/>
            <a:r>
              <a:rPr lang="en-US" dirty="0" smtClean="0"/>
              <a:t>Apply non-Gaussian methods in observation space,</a:t>
            </a:r>
          </a:p>
          <a:p>
            <a:pPr lvl="1"/>
            <a:r>
              <a:rPr lang="en-US" dirty="0" smtClean="0"/>
              <a:t>Nonlinear methods for bivariate regression.</a:t>
            </a:r>
          </a:p>
          <a:p>
            <a:endParaRPr lang="en-US" dirty="0"/>
          </a:p>
          <a:p>
            <a:r>
              <a:rPr lang="en-US" dirty="0" smtClean="0"/>
              <a:t>Local regression with incremental update can be effective for locally smooth, continuous relations. Useful for:</a:t>
            </a:r>
          </a:p>
          <a:p>
            <a:pPr lvl="1"/>
            <a:r>
              <a:rPr lang="en-US" dirty="0" smtClean="0"/>
              <a:t>Nonlinear forward operators,</a:t>
            </a:r>
          </a:p>
          <a:p>
            <a:pPr lvl="1"/>
            <a:r>
              <a:rPr lang="en-US" dirty="0" smtClean="0"/>
              <a:t>Transformed state variables (log, </a:t>
            </a:r>
            <a:r>
              <a:rPr lang="en-US" dirty="0" err="1" smtClean="0"/>
              <a:t>anamorphosis</a:t>
            </a:r>
            <a:r>
              <a:rPr lang="en-US" dirty="0" smtClean="0"/>
              <a:t>, </a:t>
            </a:r>
            <a:r>
              <a:rPr lang="mr-IN" dirty="0" smtClean="0"/>
              <a:t>…</a:t>
            </a:r>
            <a:r>
              <a:rPr lang="en-US" dirty="0" smtClean="0"/>
              <a:t>).</a:t>
            </a:r>
          </a:p>
          <a:p>
            <a:endParaRPr lang="en-US" dirty="0"/>
          </a:p>
          <a:p>
            <a:r>
              <a:rPr lang="en-US" dirty="0" smtClean="0"/>
              <a:t>Can be expensive for ’noisy’ bivariate priors:</a:t>
            </a:r>
          </a:p>
          <a:p>
            <a:pPr lvl="1"/>
            <a:r>
              <a:rPr lang="en-US" dirty="0" smtClean="0"/>
              <a:t>Requires large subsets (hence large ensembles),</a:t>
            </a:r>
          </a:p>
          <a:p>
            <a:pPr lvl="1"/>
            <a:r>
              <a:rPr lang="en-US" dirty="0" smtClean="0"/>
              <a:t>Subsets can be found efficiently,</a:t>
            </a:r>
          </a:p>
          <a:p>
            <a:pPr lvl="1"/>
            <a:r>
              <a:rPr lang="en-US" dirty="0" smtClean="0"/>
              <a:t>Incremental update is a multiplicative cost.</a:t>
            </a:r>
          </a:p>
          <a:p>
            <a:endParaRPr lang="en-US" dirty="0"/>
          </a:p>
        </p:txBody>
      </p:sp>
    </p:spTree>
    <p:extLst>
      <p:ext uri="{BB962C8B-B14F-4D97-AF65-F5344CB8AC3E}">
        <p14:creationId xmlns:p14="http://schemas.microsoft.com/office/powerpoint/2010/main" val="20364688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smtClean="0"/>
              <a:t>AMS, 9 January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smtClean="0">
                <a:solidFill>
                  <a:schemeClr val="bg1"/>
                </a:solidFill>
              </a:rPr>
              <a:t>Conclusions</a:t>
            </a:r>
            <a:endParaRPr lang="en-US" sz="2800" dirty="0">
              <a:solidFill>
                <a:schemeClr val="bg1"/>
              </a:solidFill>
            </a:endParaRPr>
          </a:p>
        </p:txBody>
      </p:sp>
      <p:sp>
        <p:nvSpPr>
          <p:cNvPr id="3" name="TextBox 2"/>
          <p:cNvSpPr txBox="1"/>
          <p:nvPr/>
        </p:nvSpPr>
        <p:spPr>
          <a:xfrm>
            <a:off x="457200" y="914400"/>
            <a:ext cx="8229600" cy="2677656"/>
          </a:xfrm>
          <a:prstGeom prst="rect">
            <a:avLst/>
          </a:prstGeom>
          <a:noFill/>
        </p:spPr>
        <p:txBody>
          <a:bodyPr wrap="square" rtlCol="0">
            <a:spAutoFit/>
          </a:bodyPr>
          <a:lstStyle/>
          <a:p>
            <a:r>
              <a:rPr lang="en-US" dirty="0"/>
              <a:t>H</a:t>
            </a:r>
            <a:r>
              <a:rPr lang="en-US" dirty="0" smtClean="0"/>
              <a:t>ard to beat standard regression for many applications.</a:t>
            </a:r>
          </a:p>
          <a:p>
            <a:endParaRPr lang="en-US" dirty="0"/>
          </a:p>
          <a:p>
            <a:r>
              <a:rPr lang="en-US" dirty="0" smtClean="0"/>
              <a:t>Being smart about when to apply nonlinear methods is key.</a:t>
            </a:r>
          </a:p>
          <a:p>
            <a:pPr lvl="1"/>
            <a:r>
              <a:rPr lang="en-US" dirty="0" smtClean="0"/>
              <a:t>Detect nonlinear bivariate priors automatically.</a:t>
            </a:r>
          </a:p>
          <a:p>
            <a:pPr lvl="1"/>
            <a:r>
              <a:rPr lang="en-US" dirty="0" smtClean="0"/>
              <a:t>Apply appropriate methods.</a:t>
            </a:r>
          </a:p>
          <a:p>
            <a:endParaRPr lang="en-US" dirty="0" smtClean="0"/>
          </a:p>
          <a:p>
            <a:r>
              <a:rPr lang="en-US" dirty="0" smtClean="0"/>
              <a:t>Multivariate relations may still be tricky.</a:t>
            </a:r>
            <a:endParaRPr lang="en-US" dirty="0"/>
          </a:p>
        </p:txBody>
      </p:sp>
    </p:spTree>
    <p:extLst>
      <p:ext uri="{BB962C8B-B14F-4D97-AF65-F5344CB8AC3E}">
        <p14:creationId xmlns:p14="http://schemas.microsoft.com/office/powerpoint/2010/main" val="11837288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smtClean="0">
                <a:latin typeface="Calibri"/>
                <a:ea typeface="+mn-ea"/>
                <a:cs typeface="+mn-cs"/>
              </a:rPr>
              <a:t>AMS, 9 January 2018</a:t>
            </a:r>
            <a:endParaRPr lang="en-US" dirty="0">
              <a:latin typeface="Calibri"/>
              <a:ea typeface="+mn-ea"/>
              <a:cs typeface="+mn-cs"/>
            </a:endParaRPr>
          </a:p>
        </p:txBody>
      </p:sp>
      <p:sp>
        <p:nvSpPr>
          <p:cNvPr id="4" name="TextBox 3"/>
          <p:cNvSpPr txBox="1"/>
          <p:nvPr/>
        </p:nvSpPr>
        <p:spPr>
          <a:xfrm>
            <a:off x="0" y="4800600"/>
            <a:ext cx="9144000" cy="1384995"/>
          </a:xfrm>
          <a:prstGeom prst="rect">
            <a:avLst/>
          </a:prstGeom>
          <a:noFill/>
        </p:spPr>
        <p:txBody>
          <a:bodyPr wrap="square" rtlCol="0">
            <a:spAutoFit/>
          </a:bodyPr>
          <a:lstStyle/>
          <a:p>
            <a:pPr algn="ctr"/>
            <a:r>
              <a:rPr lang="en-US" sz="2000" dirty="0" smtClean="0"/>
              <a:t>Anderson, J., Hoar, T., Raeder, K., Liu, H., Collins, N., Torn, R., Arellano, A., 2009: </a:t>
            </a:r>
            <a:r>
              <a:rPr lang="en-US" sz="2000" i="1" dirty="0" smtClean="0"/>
              <a:t>The Data Assimilation Research </a:t>
            </a:r>
            <a:r>
              <a:rPr lang="en-US" sz="2000" i="1" dirty="0" err="1" smtClean="0"/>
              <a:t>Testbed</a:t>
            </a:r>
            <a:r>
              <a:rPr lang="en-US" sz="2000" i="1" dirty="0" smtClean="0"/>
              <a:t>: A community facility.</a:t>
            </a:r>
          </a:p>
          <a:p>
            <a:pPr algn="ctr"/>
            <a:r>
              <a:rPr lang="en-US" sz="2000" dirty="0" smtClean="0"/>
              <a:t>BAMS, </a:t>
            </a:r>
            <a:r>
              <a:rPr lang="en-US" sz="2000" b="1" dirty="0" smtClean="0"/>
              <a:t>90</a:t>
            </a:r>
            <a:r>
              <a:rPr lang="en-US" sz="2000" dirty="0" smtClean="0"/>
              <a:t>, 1283—1296, </a:t>
            </a:r>
            <a:r>
              <a:rPr lang="en-US" sz="2000" dirty="0" err="1" smtClean="0"/>
              <a:t>doi</a:t>
            </a:r>
            <a:r>
              <a:rPr lang="en-US" sz="2000" dirty="0" smtClean="0"/>
              <a:t>: 10.1175/2009BAMS2618.1 </a:t>
            </a:r>
          </a:p>
          <a:p>
            <a:endParaRPr lang="en-US" dirty="0"/>
          </a:p>
        </p:txBody>
      </p:sp>
      <p:sp>
        <p:nvSpPr>
          <p:cNvPr id="5" name="Rectangle 3"/>
          <p:cNvSpPr txBox="1">
            <a:spLocks noChangeArrowheads="1"/>
          </p:cNvSpPr>
          <p:nvPr/>
        </p:nvSpPr>
        <p:spPr bwMode="auto">
          <a:xfrm>
            <a:off x="266700" y="3886200"/>
            <a:ext cx="8610600" cy="685800"/>
          </a:xfrm>
          <a:prstGeom prst="rect">
            <a:avLst/>
          </a:prstGeom>
          <a:noFill/>
          <a:ln w="9525">
            <a:noFill/>
            <a:miter lim="800000"/>
            <a:headEnd/>
            <a:tailEnd/>
          </a:ln>
        </p:spPr>
        <p:txBody>
          <a:bodyPr>
            <a:prstTxWarp prst="textNoShape">
              <a:avLst/>
            </a:prstTxWarp>
          </a:bodyPr>
          <a:lstStyle/>
          <a:p>
            <a:pPr algn="ctr" eaLnBrk="1" hangingPunct="1">
              <a:spcBef>
                <a:spcPct val="20000"/>
              </a:spcBef>
            </a:pPr>
            <a:r>
              <a:rPr lang="en-US" sz="3200" dirty="0" err="1" smtClean="0"/>
              <a:t>www.image.ucar.edu</a:t>
            </a:r>
            <a:r>
              <a:rPr lang="en-US" sz="3200" dirty="0"/>
              <a:t>/</a:t>
            </a:r>
            <a:r>
              <a:rPr lang="en-US" sz="3200" dirty="0" err="1"/>
              <a:t>DAReS</a:t>
            </a:r>
            <a:r>
              <a:rPr lang="en-US" sz="3200" dirty="0"/>
              <a:t>/</a:t>
            </a:r>
            <a:r>
              <a:rPr lang="en-US" sz="3200" dirty="0" smtClean="0"/>
              <a:t>DART</a:t>
            </a:r>
            <a:endParaRPr lang="en-US" sz="3200" dirty="0"/>
          </a:p>
        </p:txBody>
      </p:sp>
      <p:pic>
        <p:nvPicPr>
          <p:cNvPr id="6" name="Picture 4" descr="Dartboard7"/>
          <p:cNvPicPr>
            <a:picLocks noChangeAspect="1" noChangeArrowheads="1"/>
          </p:cNvPicPr>
          <p:nvPr/>
        </p:nvPicPr>
        <p:blipFill>
          <a:blip r:embed="rId3"/>
          <a:srcRect/>
          <a:stretch>
            <a:fillRect/>
          </a:stretch>
        </p:blipFill>
        <p:spPr bwMode="auto">
          <a:xfrm>
            <a:off x="1377950" y="1600200"/>
            <a:ext cx="6388100" cy="1889125"/>
          </a:xfrm>
          <a:prstGeom prst="rect">
            <a:avLst/>
          </a:prstGeom>
          <a:noFill/>
          <a:ln w="9525">
            <a:noFill/>
            <a:miter lim="800000"/>
            <a:headEnd/>
            <a:tailEnd/>
          </a:ln>
        </p:spPr>
      </p:pic>
      <p:sp>
        <p:nvSpPr>
          <p:cNvPr id="8" name="Title 7"/>
          <p:cNvSpPr>
            <a:spLocks noGrp="1"/>
          </p:cNvSpPr>
          <p:nvPr>
            <p:ph type="title" idx="4294967295"/>
          </p:nvPr>
        </p:nvSpPr>
        <p:spPr>
          <a:xfrm>
            <a:off x="685800" y="381000"/>
            <a:ext cx="7772400" cy="838200"/>
          </a:xfrm>
        </p:spPr>
        <p:txBody>
          <a:bodyPr/>
          <a:lstStyle/>
          <a:p>
            <a:pPr rtl="0" eaLnBrk="0" fontAlgn="base" hangingPunct="0"/>
            <a:r>
              <a:rPr lang="en-US" sz="3200" kern="1200" dirty="0" smtClean="0">
                <a:solidFill>
                  <a:srgbClr val="000000"/>
                </a:solidFill>
                <a:effectLst/>
                <a:latin typeface="Arial"/>
                <a:ea typeface="ＭＳ Ｐゴシック"/>
                <a:cs typeface="ＭＳ Ｐゴシック"/>
              </a:rPr>
              <a:t>All results here with DARTLAB tools </a:t>
            </a:r>
            <a:br>
              <a:rPr lang="en-US" sz="3200" kern="1200" dirty="0" smtClean="0">
                <a:solidFill>
                  <a:srgbClr val="000000"/>
                </a:solidFill>
                <a:effectLst/>
                <a:latin typeface="Arial"/>
                <a:ea typeface="ＭＳ Ｐゴシック"/>
                <a:cs typeface="ＭＳ Ｐゴシック"/>
              </a:rPr>
            </a:br>
            <a:r>
              <a:rPr lang="en-US" sz="3200" kern="1200" dirty="0" smtClean="0">
                <a:solidFill>
                  <a:srgbClr val="000000"/>
                </a:solidFill>
                <a:effectLst/>
                <a:latin typeface="Arial"/>
                <a:ea typeface="ＭＳ Ｐゴシック"/>
                <a:cs typeface="ＭＳ Ｐゴシック"/>
              </a:rPr>
              <a:t>freely available in DART.</a:t>
            </a:r>
            <a:endParaRPr lang="en-US" dirty="0" smtClean="0">
              <a:effectLst/>
            </a:endParaRPr>
          </a:p>
        </p:txBody>
      </p:sp>
    </p:spTree>
    <p:extLst>
      <p:ext uri="{BB962C8B-B14F-4D97-AF65-F5344CB8AC3E}">
        <p14:creationId xmlns:p14="http://schemas.microsoft.com/office/powerpoint/2010/main" val="2990761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pic>
        <p:nvPicPr>
          <p:cNvPr id="3" name="Picture 4" descr="DataAssimilationDiagram_fram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Box 6"/>
          <p:cNvSpPr txBox="1">
            <a:spLocks noChangeArrowheads="1"/>
          </p:cNvSpPr>
          <p:nvPr/>
        </p:nvSpPr>
        <p:spPr bwMode="auto">
          <a:xfrm>
            <a:off x="457200" y="1143000"/>
            <a:ext cx="8341175"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4"/>
            </a:pPr>
            <a:r>
              <a:rPr lang="en-US" dirty="0" smtClean="0">
                <a:solidFill>
                  <a:prstClr val="black"/>
                </a:solidFill>
                <a:latin typeface="Calibri"/>
                <a:ea typeface="+mn-ea"/>
                <a:cs typeface="+mn-cs"/>
              </a:rPr>
              <a:t>Find </a:t>
            </a:r>
            <a:r>
              <a:rPr lang="en-US" dirty="0">
                <a:solidFill>
                  <a:prstClr val="black"/>
                </a:solidFill>
                <a:latin typeface="Calibri"/>
                <a:ea typeface="+mn-ea"/>
                <a:cs typeface="+mn-cs"/>
              </a:rPr>
              <a:t>the </a:t>
            </a:r>
            <a:r>
              <a:rPr lang="en-US" dirty="0">
                <a:solidFill>
                  <a:srgbClr val="0000FF"/>
                </a:solidFill>
                <a:latin typeface="Calibri"/>
                <a:ea typeface="+mn-ea"/>
                <a:cs typeface="+mn-cs"/>
              </a:rPr>
              <a:t>increments</a:t>
            </a:r>
            <a:r>
              <a:rPr lang="en-US" dirty="0">
                <a:solidFill>
                  <a:prstClr val="black"/>
                </a:solidFill>
                <a:latin typeface="Calibri"/>
                <a:ea typeface="+mn-ea"/>
                <a:cs typeface="+mn-cs"/>
              </a:rPr>
              <a:t> for the prior observation ensemble                  (this is a scalar problem for uncorrelated observation errors).</a:t>
            </a:r>
            <a:endParaRPr lang="en-US" dirty="0">
              <a:solidFill>
                <a:prstClr val="black"/>
              </a:solidFill>
              <a:latin typeface="Times New Roman" charset="0"/>
              <a:ea typeface="+mn-ea"/>
              <a:cs typeface="+mn-cs"/>
            </a:endParaRPr>
          </a:p>
        </p:txBody>
      </p:sp>
      <p:sp>
        <p:nvSpPr>
          <p:cNvPr id="5" name="Text Box 7"/>
          <p:cNvSpPr txBox="1">
            <a:spLocks noChangeArrowheads="1"/>
          </p:cNvSpPr>
          <p:nvPr/>
        </p:nvSpPr>
        <p:spPr bwMode="auto">
          <a:xfrm>
            <a:off x="4419600" y="4070866"/>
            <a:ext cx="4495800" cy="19389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defTabSz="457200" eaLnBrk="1" fontAlgn="auto" hangingPunct="1">
              <a:spcBef>
                <a:spcPts val="0"/>
              </a:spcBef>
              <a:spcAft>
                <a:spcPts val="0"/>
              </a:spcAft>
            </a:pPr>
            <a:r>
              <a:rPr lang="en-US" dirty="0" smtClean="0">
                <a:solidFill>
                  <a:prstClr val="black"/>
                </a:solidFill>
                <a:latin typeface="Calibri"/>
                <a:ea typeface="+mn-ea"/>
                <a:cs typeface="+mn-cs"/>
              </a:rPr>
              <a:t>Ensemble </a:t>
            </a:r>
            <a:r>
              <a:rPr lang="en-US" dirty="0" err="1" smtClean="0">
                <a:solidFill>
                  <a:prstClr val="black"/>
                </a:solidFill>
                <a:latin typeface="Calibri"/>
                <a:ea typeface="+mn-ea"/>
                <a:cs typeface="+mn-cs"/>
              </a:rPr>
              <a:t>Kalman</a:t>
            </a:r>
            <a:r>
              <a:rPr lang="en-US" dirty="0" smtClean="0">
                <a:solidFill>
                  <a:prstClr val="black"/>
                </a:solidFill>
                <a:latin typeface="Calibri"/>
                <a:ea typeface="+mn-ea"/>
                <a:cs typeface="+mn-cs"/>
              </a:rPr>
              <a:t> filters assume </a:t>
            </a:r>
            <a:r>
              <a:rPr lang="en-US" dirty="0" err="1" smtClean="0">
                <a:solidFill>
                  <a:prstClr val="black"/>
                </a:solidFill>
                <a:latin typeface="Calibri"/>
                <a:ea typeface="+mn-ea"/>
                <a:cs typeface="+mn-cs"/>
              </a:rPr>
              <a:t>Gaussianity</a:t>
            </a:r>
            <a:r>
              <a:rPr lang="en-US" dirty="0" smtClean="0">
                <a:solidFill>
                  <a:prstClr val="black"/>
                </a:solidFill>
                <a:latin typeface="Calibri"/>
                <a:ea typeface="+mn-ea"/>
                <a:cs typeface="+mn-cs"/>
              </a:rPr>
              <a:t> for this problem. </a:t>
            </a: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smtClean="0">
                <a:solidFill>
                  <a:srgbClr val="FF0000"/>
                </a:solidFill>
                <a:latin typeface="Calibri"/>
                <a:ea typeface="+mn-ea"/>
                <a:cs typeface="+mn-cs"/>
              </a:rPr>
              <a:t>Can compute increments without Gaussian assumptions. (Old news).</a:t>
            </a:r>
            <a:endParaRPr lang="en-US" dirty="0">
              <a:solidFill>
                <a:srgbClr val="FF0000"/>
              </a:solidFill>
              <a:latin typeface="Times New Roman" charset="0"/>
              <a:ea typeface="+mn-ea"/>
              <a:cs typeface="+mn-cs"/>
            </a:endParaRPr>
          </a:p>
        </p:txBody>
      </p:sp>
    </p:spTree>
    <p:extLst>
      <p:ext uri="{BB962C8B-B14F-4D97-AF65-F5344CB8AC3E}">
        <p14:creationId xmlns:p14="http://schemas.microsoft.com/office/powerpoint/2010/main" val="3083130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pic>
        <p:nvPicPr>
          <p:cNvPr id="3" name="Picture 4" descr="DataAssimilationDiagram_fram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Box 6"/>
          <p:cNvSpPr txBox="1">
            <a:spLocks noChangeArrowheads="1"/>
          </p:cNvSpPr>
          <p:nvPr/>
        </p:nvSpPr>
        <p:spPr bwMode="auto">
          <a:xfrm>
            <a:off x="457200" y="1143000"/>
            <a:ext cx="8341175"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4"/>
            </a:pPr>
            <a:r>
              <a:rPr lang="en-US" dirty="0" smtClean="0">
                <a:solidFill>
                  <a:prstClr val="black"/>
                </a:solidFill>
                <a:latin typeface="Calibri"/>
                <a:ea typeface="+mn-ea"/>
                <a:cs typeface="+mn-cs"/>
              </a:rPr>
              <a:t>Find </a:t>
            </a:r>
            <a:r>
              <a:rPr lang="en-US" dirty="0">
                <a:solidFill>
                  <a:prstClr val="black"/>
                </a:solidFill>
                <a:latin typeface="Calibri"/>
                <a:ea typeface="+mn-ea"/>
                <a:cs typeface="+mn-cs"/>
              </a:rPr>
              <a:t>the </a:t>
            </a:r>
            <a:r>
              <a:rPr lang="en-US" dirty="0">
                <a:solidFill>
                  <a:srgbClr val="0000FF"/>
                </a:solidFill>
                <a:latin typeface="Calibri"/>
                <a:ea typeface="+mn-ea"/>
                <a:cs typeface="+mn-cs"/>
              </a:rPr>
              <a:t>increments</a:t>
            </a:r>
            <a:r>
              <a:rPr lang="en-US" dirty="0">
                <a:solidFill>
                  <a:prstClr val="black"/>
                </a:solidFill>
                <a:latin typeface="Calibri"/>
                <a:ea typeface="+mn-ea"/>
                <a:cs typeface="+mn-cs"/>
              </a:rPr>
              <a:t> for the prior observation ensemble                  (this is a scalar problem for uncorrelated observation errors).</a:t>
            </a:r>
            <a:endParaRPr lang="en-US" dirty="0">
              <a:solidFill>
                <a:prstClr val="black"/>
              </a:solidFill>
              <a:latin typeface="Times New Roman" charset="0"/>
              <a:ea typeface="+mn-ea"/>
              <a:cs typeface="+mn-cs"/>
            </a:endParaRPr>
          </a:p>
        </p:txBody>
      </p:sp>
      <p:sp>
        <p:nvSpPr>
          <p:cNvPr id="5" name="Text Box 7"/>
          <p:cNvSpPr txBox="1">
            <a:spLocks noChangeArrowheads="1"/>
          </p:cNvSpPr>
          <p:nvPr/>
        </p:nvSpPr>
        <p:spPr bwMode="auto">
          <a:xfrm>
            <a:off x="4419600" y="4255532"/>
            <a:ext cx="449580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defTabSz="457200" eaLnBrk="1" fontAlgn="auto" hangingPunct="1">
              <a:spcBef>
                <a:spcPts val="0"/>
              </a:spcBef>
              <a:spcAft>
                <a:spcPts val="0"/>
              </a:spcAft>
            </a:pPr>
            <a:r>
              <a:rPr lang="en-US" dirty="0" smtClean="0">
                <a:solidFill>
                  <a:srgbClr val="FF0000"/>
                </a:solidFill>
                <a:latin typeface="Calibri"/>
                <a:ea typeface="+mn-ea"/>
                <a:cs typeface="+mn-cs"/>
              </a:rPr>
              <a:t>Students, faculty: Lots of cool problems still to be explored for non-Gaussian likelihoods. Contact me if interested.</a:t>
            </a:r>
            <a:endParaRPr lang="en-US" dirty="0">
              <a:solidFill>
                <a:srgbClr val="FF0000"/>
              </a:solidFill>
              <a:latin typeface="Times New Roman" charset="0"/>
              <a:ea typeface="+mn-ea"/>
              <a:cs typeface="+mn-cs"/>
            </a:endParaRPr>
          </a:p>
        </p:txBody>
      </p:sp>
    </p:spTree>
    <p:extLst>
      <p:ext uri="{BB962C8B-B14F-4D97-AF65-F5344CB8AC3E}">
        <p14:creationId xmlns:p14="http://schemas.microsoft.com/office/powerpoint/2010/main" val="708645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pic>
        <p:nvPicPr>
          <p:cNvPr id="3" name="Picture 2" descr="DataAssimilationDiagram_fram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Box 5"/>
          <p:cNvSpPr txBox="1">
            <a:spLocks noChangeArrowheads="1"/>
          </p:cNvSpPr>
          <p:nvPr/>
        </p:nvSpPr>
        <p:spPr bwMode="auto">
          <a:xfrm>
            <a:off x="457200" y="1143000"/>
            <a:ext cx="8650287"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5"/>
            </a:pPr>
            <a:r>
              <a:rPr lang="en-US" dirty="0" smtClean="0">
                <a:solidFill>
                  <a:prstClr val="black"/>
                </a:solidFill>
                <a:latin typeface="Calibri"/>
                <a:ea typeface="+mn-ea"/>
                <a:cs typeface="+mn-cs"/>
              </a:rPr>
              <a:t>Use </a:t>
            </a:r>
            <a:r>
              <a:rPr lang="en-US" dirty="0">
                <a:solidFill>
                  <a:prstClr val="black"/>
                </a:solidFill>
                <a:latin typeface="Calibri"/>
                <a:ea typeface="+mn-ea"/>
                <a:cs typeface="+mn-cs"/>
              </a:rPr>
              <a:t>ensemble samples of </a:t>
            </a:r>
            <a:r>
              <a:rPr lang="en-US" i="1" dirty="0">
                <a:solidFill>
                  <a:prstClr val="black"/>
                </a:solidFill>
                <a:latin typeface="Times"/>
                <a:ea typeface="+mn-ea"/>
                <a:cs typeface="Times"/>
              </a:rPr>
              <a:t>y</a:t>
            </a:r>
            <a:r>
              <a:rPr lang="en-US" dirty="0">
                <a:solidFill>
                  <a:prstClr val="black"/>
                </a:solidFill>
                <a:latin typeface="Calibri"/>
                <a:ea typeface="+mn-ea"/>
                <a:cs typeface="+mn-cs"/>
              </a:rPr>
              <a:t> and each state variable to </a:t>
            </a:r>
            <a:r>
              <a:rPr lang="en-US" dirty="0">
                <a:solidFill>
                  <a:srgbClr val="FF0000"/>
                </a:solidFill>
                <a:latin typeface="Calibri"/>
                <a:ea typeface="+mn-ea"/>
                <a:cs typeface="+mn-cs"/>
              </a:rPr>
              <a:t>linearly regress</a:t>
            </a:r>
            <a:r>
              <a:rPr lang="en-US" dirty="0">
                <a:solidFill>
                  <a:prstClr val="black"/>
                </a:solidFill>
                <a:latin typeface="Calibri"/>
                <a:ea typeface="+mn-ea"/>
                <a:cs typeface="+mn-cs"/>
              </a:rPr>
              <a:t> observation increments onto state variable increments.</a:t>
            </a:r>
            <a:endParaRPr lang="en-US" dirty="0">
              <a:solidFill>
                <a:prstClr val="black"/>
              </a:solidFill>
              <a:latin typeface="Times New Roman" charset="0"/>
              <a:ea typeface="+mn-ea"/>
              <a:cs typeface="+mn-cs"/>
            </a:endParaRPr>
          </a:p>
        </p:txBody>
      </p:sp>
      <p:sp>
        <p:nvSpPr>
          <p:cNvPr id="5" name="Text Box 6"/>
          <p:cNvSpPr txBox="1">
            <a:spLocks noChangeArrowheads="1"/>
          </p:cNvSpPr>
          <p:nvPr/>
        </p:nvSpPr>
        <p:spPr bwMode="auto">
          <a:xfrm>
            <a:off x="5375251" y="5114925"/>
            <a:ext cx="3768725" cy="1431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sz="2200" dirty="0">
                <a:solidFill>
                  <a:prstClr val="black"/>
                </a:solidFill>
                <a:latin typeface="Calibri"/>
                <a:ea typeface="+mn-ea"/>
                <a:cs typeface="+mn-cs"/>
              </a:rPr>
              <a:t>Theory: impact of observation increments on each state variable can be handled independently!</a:t>
            </a:r>
            <a:endParaRPr lang="en-US" dirty="0">
              <a:solidFill>
                <a:prstClr val="black"/>
              </a:solidFill>
              <a:latin typeface="Times New Roman" charset="0"/>
              <a:ea typeface="+mn-ea"/>
              <a:cs typeface="+mn-cs"/>
            </a:endParaRPr>
          </a:p>
        </p:txBody>
      </p:sp>
    </p:spTree>
    <p:extLst>
      <p:ext uri="{BB962C8B-B14F-4D97-AF65-F5344CB8AC3E}">
        <p14:creationId xmlns:p14="http://schemas.microsoft.com/office/powerpoint/2010/main" val="3227014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taAssimilationDiagram_fram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sp>
        <p:nvSpPr>
          <p:cNvPr id="4" name="Text Box 5"/>
          <p:cNvSpPr txBox="1">
            <a:spLocks noChangeArrowheads="1"/>
          </p:cNvSpPr>
          <p:nvPr/>
        </p:nvSpPr>
        <p:spPr bwMode="auto">
          <a:xfrm>
            <a:off x="457200" y="1143000"/>
            <a:ext cx="8650287"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5"/>
            </a:pPr>
            <a:r>
              <a:rPr lang="en-US" dirty="0" smtClean="0">
                <a:solidFill>
                  <a:prstClr val="black"/>
                </a:solidFill>
                <a:latin typeface="Calibri"/>
                <a:ea typeface="+mn-ea"/>
                <a:cs typeface="+mn-cs"/>
              </a:rPr>
              <a:t>Use </a:t>
            </a:r>
            <a:r>
              <a:rPr lang="en-US" dirty="0">
                <a:solidFill>
                  <a:prstClr val="black"/>
                </a:solidFill>
                <a:latin typeface="Calibri"/>
                <a:ea typeface="+mn-ea"/>
                <a:cs typeface="+mn-cs"/>
              </a:rPr>
              <a:t>ensemble samples of </a:t>
            </a:r>
            <a:r>
              <a:rPr lang="en-US" i="1" dirty="0">
                <a:solidFill>
                  <a:prstClr val="black"/>
                </a:solidFill>
                <a:latin typeface="Times"/>
                <a:ea typeface="+mn-ea"/>
                <a:cs typeface="Times"/>
              </a:rPr>
              <a:t>y</a:t>
            </a:r>
            <a:r>
              <a:rPr lang="en-US" dirty="0">
                <a:solidFill>
                  <a:prstClr val="black"/>
                </a:solidFill>
                <a:latin typeface="Calibri"/>
                <a:ea typeface="+mn-ea"/>
                <a:cs typeface="+mn-cs"/>
              </a:rPr>
              <a:t> and each state variable to linearly regress observation increments onto state variable increments.</a:t>
            </a:r>
            <a:endParaRPr lang="en-US" dirty="0">
              <a:solidFill>
                <a:prstClr val="black"/>
              </a:solidFill>
              <a:latin typeface="Times New Roman" charset="0"/>
              <a:ea typeface="+mn-ea"/>
              <a:cs typeface="+mn-cs"/>
            </a:endParaRPr>
          </a:p>
        </p:txBody>
      </p:sp>
      <p:sp>
        <p:nvSpPr>
          <p:cNvPr id="5" name="Text Box 6"/>
          <p:cNvSpPr txBox="1">
            <a:spLocks noChangeArrowheads="1"/>
          </p:cNvSpPr>
          <p:nvPr/>
        </p:nvSpPr>
        <p:spPr bwMode="auto">
          <a:xfrm>
            <a:off x="5181601" y="5446167"/>
            <a:ext cx="3962376" cy="769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defTabSz="457200" eaLnBrk="1" fontAlgn="auto" hangingPunct="1">
              <a:spcBef>
                <a:spcPts val="0"/>
              </a:spcBef>
              <a:spcAft>
                <a:spcPts val="0"/>
              </a:spcAft>
            </a:pPr>
            <a:r>
              <a:rPr lang="en-US" sz="2200" dirty="0" smtClean="0">
                <a:solidFill>
                  <a:srgbClr val="FF0000"/>
                </a:solidFill>
                <a:latin typeface="Calibri"/>
                <a:ea typeface="+mn-ea"/>
                <a:cs typeface="+mn-cs"/>
              </a:rPr>
              <a:t>Can solve this bivariate problem in other ways. Topic of this talk.</a:t>
            </a:r>
            <a:endParaRPr lang="en-US" dirty="0">
              <a:solidFill>
                <a:srgbClr val="FF0000"/>
              </a:solidFill>
              <a:latin typeface="Times New Roman" charset="0"/>
              <a:ea typeface="+mn-ea"/>
              <a:cs typeface="+mn-cs"/>
            </a:endParaRPr>
          </a:p>
        </p:txBody>
      </p:sp>
    </p:spTree>
    <p:extLst>
      <p:ext uri="{BB962C8B-B14F-4D97-AF65-F5344CB8AC3E}">
        <p14:creationId xmlns:p14="http://schemas.microsoft.com/office/powerpoint/2010/main" val="3115999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pic>
        <p:nvPicPr>
          <p:cNvPr id="3" name="Picture 5" descr="DataAssimilationDiagram_fram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Box 7"/>
          <p:cNvSpPr txBox="1">
            <a:spLocks noChangeArrowheads="1"/>
          </p:cNvSpPr>
          <p:nvPr/>
        </p:nvSpPr>
        <p:spPr bwMode="auto">
          <a:xfrm>
            <a:off x="457200" y="1143000"/>
            <a:ext cx="8686800" cy="1200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49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6"/>
            </a:pPr>
            <a:r>
              <a:rPr lang="en-US" dirty="0" smtClean="0">
                <a:solidFill>
                  <a:prstClr val="black"/>
                </a:solidFill>
                <a:latin typeface="Calibri"/>
                <a:ea typeface="+mn-ea"/>
                <a:cs typeface="+mn-cs"/>
              </a:rPr>
              <a:t>When </a:t>
            </a:r>
            <a:r>
              <a:rPr lang="en-US" dirty="0">
                <a:solidFill>
                  <a:prstClr val="black"/>
                </a:solidFill>
                <a:latin typeface="Calibri"/>
                <a:ea typeface="+mn-ea"/>
                <a:cs typeface="+mn-cs"/>
              </a:rPr>
              <a:t>all ensemble members for each state variable are updated, there is a new analysis. Integrate to time of next observation …</a:t>
            </a:r>
            <a:endParaRPr lang="en-US" dirty="0">
              <a:solidFill>
                <a:prstClr val="black"/>
              </a:solidFill>
              <a:latin typeface="Times New Roman" charset="0"/>
              <a:ea typeface="+mn-ea"/>
              <a:cs typeface="+mn-cs"/>
            </a:endParaRPr>
          </a:p>
        </p:txBody>
      </p:sp>
    </p:spTree>
    <p:extLst>
      <p:ext uri="{BB962C8B-B14F-4D97-AF65-F5344CB8AC3E}">
        <p14:creationId xmlns:p14="http://schemas.microsoft.com/office/powerpoint/2010/main" val="2917303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_am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ART_Tuto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jla_ams_mars.thmx</Template>
  <TotalTime>24058</TotalTime>
  <Words>1954</Words>
  <Application>Microsoft Macintosh PowerPoint</Application>
  <PresentationFormat>On-screen Show (4:3)</PresentationFormat>
  <Paragraphs>314</Paragraphs>
  <Slides>45</Slides>
  <Notes>35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45</vt:i4>
      </vt:variant>
    </vt:vector>
  </HeadingPairs>
  <TitlesOfParts>
    <vt:vector size="56" baseType="lpstr">
      <vt:lpstr>Arial</vt:lpstr>
      <vt:lpstr>Calibri</vt:lpstr>
      <vt:lpstr>ＭＳ Ｐゴシック</vt:lpstr>
      <vt:lpstr>Symbol</vt:lpstr>
      <vt:lpstr>Times</vt:lpstr>
      <vt:lpstr>Times New Roman</vt:lpstr>
      <vt:lpstr>ヒラギノ角ゴ Pro W3</vt:lpstr>
      <vt:lpstr>jla_ams</vt:lpstr>
      <vt:lpstr>Office Theme</vt:lpstr>
      <vt:lpstr>2_Office Theme</vt:lpstr>
      <vt:lpstr>DART_Tutorial</vt:lpstr>
      <vt:lpstr>Exploiting Nonlinear Relations between Observations and State Variables in Ensemble Filters</vt:lpstr>
      <vt:lpstr>Schematic of a Sequential Ensemble Filter</vt:lpstr>
      <vt:lpstr>Schematic of a Sequential Ensemble Filter</vt:lpstr>
      <vt:lpstr>Schematic of a Sequential Ensemble Filter</vt:lpstr>
      <vt:lpstr>Schematic of a Sequential Ensemble Filter</vt:lpstr>
      <vt:lpstr>Schematic of a Sequential Ensemble Filter</vt:lpstr>
      <vt:lpstr>Schematic of a Sequential Ensemble Filter</vt:lpstr>
      <vt:lpstr>Schematic of a Sequential Ensemble Filter</vt:lpstr>
      <vt:lpstr>Schematic of a Sequential Ensemble Filter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results here with DARTLAB tools  freely available in DART.</vt:lpstr>
    </vt:vector>
  </TitlesOfParts>
  <Manager/>
  <Company>ncar</Company>
  <LinksUpToDate>false</LinksUpToDate>
  <SharedDoc>false</SharedDoc>
  <HyperlinkBase/>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Assimilation Research Testbed Tutorial</dc:title>
  <dc:subject/>
  <dc:creator>ncar</dc:creator>
  <cp:keywords/>
  <dc:description/>
  <cp:lastModifiedBy>Microsoft Office User</cp:lastModifiedBy>
  <cp:revision>359</cp:revision>
  <cp:lastPrinted>2011-01-20T20:34:55Z</cp:lastPrinted>
  <dcterms:created xsi:type="dcterms:W3CDTF">2011-05-23T16:45:05Z</dcterms:created>
  <dcterms:modified xsi:type="dcterms:W3CDTF">2018-01-06T17:45:24Z</dcterms:modified>
  <cp:category/>
</cp:coreProperties>
</file>