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22" r:id="rId1"/>
    <p:sldMasterId id="2147483962" r:id="rId2"/>
    <p:sldMasterId id="2147483965" r:id="rId3"/>
  </p:sldMasterIdLst>
  <p:notesMasterIdLst>
    <p:notesMasterId r:id="rId52"/>
  </p:notesMasterIdLst>
  <p:handoutMasterIdLst>
    <p:handoutMasterId r:id="rId53"/>
  </p:handoutMasterIdLst>
  <p:sldIdLst>
    <p:sldId id="752" r:id="rId4"/>
    <p:sldId id="420" r:id="rId5"/>
    <p:sldId id="753" r:id="rId6"/>
    <p:sldId id="595" r:id="rId7"/>
    <p:sldId id="596" r:id="rId8"/>
    <p:sldId id="655" r:id="rId9"/>
    <p:sldId id="656" r:id="rId10"/>
    <p:sldId id="657" r:id="rId11"/>
    <p:sldId id="658" r:id="rId12"/>
    <p:sldId id="659" r:id="rId13"/>
    <p:sldId id="720" r:id="rId14"/>
    <p:sldId id="660" r:id="rId15"/>
    <p:sldId id="754" r:id="rId16"/>
    <p:sldId id="755" r:id="rId17"/>
    <p:sldId id="756" r:id="rId18"/>
    <p:sldId id="757" r:id="rId19"/>
    <p:sldId id="758" r:id="rId20"/>
    <p:sldId id="760" r:id="rId21"/>
    <p:sldId id="761" r:id="rId22"/>
    <p:sldId id="762" r:id="rId23"/>
    <p:sldId id="764" r:id="rId24"/>
    <p:sldId id="763" r:id="rId25"/>
    <p:sldId id="765" r:id="rId26"/>
    <p:sldId id="766" r:id="rId27"/>
    <p:sldId id="768" r:id="rId28"/>
    <p:sldId id="769" r:id="rId29"/>
    <p:sldId id="770" r:id="rId30"/>
    <p:sldId id="771" r:id="rId31"/>
    <p:sldId id="772" r:id="rId32"/>
    <p:sldId id="773" r:id="rId33"/>
    <p:sldId id="786" r:id="rId34"/>
    <p:sldId id="787" r:id="rId35"/>
    <p:sldId id="788" r:id="rId36"/>
    <p:sldId id="789" r:id="rId37"/>
    <p:sldId id="790" r:id="rId38"/>
    <p:sldId id="774" r:id="rId39"/>
    <p:sldId id="775" r:id="rId40"/>
    <p:sldId id="776" r:id="rId41"/>
    <p:sldId id="777" r:id="rId42"/>
    <p:sldId id="778" r:id="rId43"/>
    <p:sldId id="779" r:id="rId44"/>
    <p:sldId id="780" r:id="rId45"/>
    <p:sldId id="781" r:id="rId46"/>
    <p:sldId id="782" r:id="rId47"/>
    <p:sldId id="783" r:id="rId48"/>
    <p:sldId id="784" r:id="rId49"/>
    <p:sldId id="785" r:id="rId50"/>
    <p:sldId id="490"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3FF1D"/>
    <a:srgbClr val="162CFF"/>
    <a:srgbClr val="FF22FF"/>
    <a:srgbClr val="00B400"/>
    <a:srgbClr val="FF0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346" autoAdjust="0"/>
    <p:restoredTop sz="95879" autoAdjust="0"/>
  </p:normalViewPr>
  <p:slideViewPr>
    <p:cSldViewPr>
      <p:cViewPr>
        <p:scale>
          <a:sx n="114" d="100"/>
          <a:sy n="114" d="100"/>
        </p:scale>
        <p:origin x="1416" y="336"/>
      </p:cViewPr>
      <p:guideLst>
        <p:guide orient="horz" pos="2160"/>
        <p:guide pos="2880"/>
      </p:guideLst>
    </p:cSldViewPr>
  </p:slideViewPr>
  <p:outlineViewPr>
    <p:cViewPr>
      <p:scale>
        <a:sx n="33" d="100"/>
        <a:sy n="33" d="100"/>
      </p:scale>
      <p:origin x="0" y="268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19" d="100"/>
          <a:sy n="119" d="100"/>
        </p:scale>
        <p:origin x="-215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yfeng:Desktop:CPU-GP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smtClean="0"/>
              <a:t>GPU </a:t>
            </a:r>
            <a:r>
              <a:rPr lang="en-US" sz="2400" baseline="0" dirty="0" smtClean="0"/>
              <a:t>Speedup </a:t>
            </a:r>
            <a:r>
              <a:rPr lang="en-US" sz="2400" baseline="0" dirty="0" err="1" smtClean="0"/>
              <a:t>Nvidia</a:t>
            </a:r>
            <a:r>
              <a:rPr lang="en-US" sz="2400" baseline="0" dirty="0" smtClean="0"/>
              <a:t> </a:t>
            </a:r>
            <a:r>
              <a:rPr lang="en-US" sz="2400" baseline="0" dirty="0" err="1" smtClean="0"/>
              <a:t>Quadro</a:t>
            </a:r>
            <a:r>
              <a:rPr lang="en-US" sz="2400" baseline="0" dirty="0" smtClean="0"/>
              <a:t> K5000</a:t>
            </a:r>
            <a:endParaRPr lang="en-US" sz="2400" dirty="0"/>
          </a:p>
        </c:rich>
      </c:tx>
      <c:layout/>
      <c:overlay val="0"/>
    </c:title>
    <c:autoTitleDeleted val="0"/>
    <c:plotArea>
      <c:layout/>
      <c:lineChart>
        <c:grouping val="standard"/>
        <c:varyColors val="0"/>
        <c:ser>
          <c:idx val="0"/>
          <c:order val="0"/>
          <c:tx>
            <c:strRef>
              <c:f>Sheet1!$L$96</c:f>
              <c:strCache>
                <c:ptCount val="1"/>
                <c:pt idx="0">
                  <c:v>GPU 1--1</c:v>
                </c:pt>
              </c:strCache>
            </c:strRef>
          </c:tx>
          <c:spPr>
            <a:ln>
              <a:solidFill>
                <a:schemeClr val="accent2"/>
              </a:solidFill>
            </a:ln>
          </c:spPr>
          <c:marker>
            <c:spPr>
              <a:solidFill>
                <a:schemeClr val="accent2"/>
              </a:solidFill>
              <a:ln>
                <a:solidFill>
                  <a:schemeClr val="accent2"/>
                </a:solidFill>
              </a:ln>
            </c:spPr>
          </c:marker>
          <c:dLbls>
            <c:dLbl>
              <c:idx val="8"/>
              <c:layout>
                <c:manualLayout>
                  <c:x val="-0.00444067796215074"/>
                  <c:y val="-0.0261129577328195"/>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Sheet1!$K$97:$K$107</c:f>
              <c:strCache>
                <c:ptCount val="11"/>
                <c:pt idx="0">
                  <c:v>2*1024</c:v>
                </c:pt>
                <c:pt idx="1">
                  <c:v>4*1024</c:v>
                </c:pt>
                <c:pt idx="2">
                  <c:v>8*1024</c:v>
                </c:pt>
                <c:pt idx="3">
                  <c:v>16*1024</c:v>
                </c:pt>
                <c:pt idx="4">
                  <c:v>32*1024</c:v>
                </c:pt>
                <c:pt idx="5">
                  <c:v>64*1024</c:v>
                </c:pt>
                <c:pt idx="6">
                  <c:v>128*1024</c:v>
                </c:pt>
                <c:pt idx="7">
                  <c:v>256*1024</c:v>
                </c:pt>
                <c:pt idx="8">
                  <c:v>512*1024</c:v>
                </c:pt>
                <c:pt idx="9">
                  <c:v>1024*1024</c:v>
                </c:pt>
                <c:pt idx="10">
                  <c:v>2*1024*1024</c:v>
                </c:pt>
              </c:strCache>
            </c:strRef>
          </c:cat>
          <c:val>
            <c:numRef>
              <c:f>Sheet1!$L$97:$L$107</c:f>
              <c:numCache>
                <c:formatCode>General</c:formatCode>
                <c:ptCount val="11"/>
                <c:pt idx="0">
                  <c:v>1.133171510914062</c:v>
                </c:pt>
                <c:pt idx="1">
                  <c:v>1.490882204618837</c:v>
                </c:pt>
                <c:pt idx="2">
                  <c:v>2.293291428719384</c:v>
                </c:pt>
                <c:pt idx="3">
                  <c:v>3.321220415444217</c:v>
                </c:pt>
                <c:pt idx="4">
                  <c:v>4.867173473285677</c:v>
                </c:pt>
                <c:pt idx="5">
                  <c:v>6.4798421058221</c:v>
                </c:pt>
                <c:pt idx="6">
                  <c:v>7.186562248075135</c:v>
                </c:pt>
                <c:pt idx="7">
                  <c:v>7.805267033212428</c:v>
                </c:pt>
                <c:pt idx="8">
                  <c:v>7.244066527222523</c:v>
                </c:pt>
                <c:pt idx="9">
                  <c:v>7.227245304151284</c:v>
                </c:pt>
                <c:pt idx="10">
                  <c:v>6.490974802939768</c:v>
                </c:pt>
              </c:numCache>
            </c:numRef>
          </c:val>
          <c:smooth val="0"/>
        </c:ser>
        <c:dLbls>
          <c:showLegendKey val="0"/>
          <c:showVal val="0"/>
          <c:showCatName val="0"/>
          <c:showSerName val="0"/>
          <c:showPercent val="0"/>
          <c:showBubbleSize val="0"/>
        </c:dLbls>
        <c:marker val="1"/>
        <c:smooth val="0"/>
        <c:axId val="-629220736"/>
        <c:axId val="-629209280"/>
      </c:lineChart>
      <c:catAx>
        <c:axId val="-629220736"/>
        <c:scaling>
          <c:orientation val="minMax"/>
        </c:scaling>
        <c:delete val="0"/>
        <c:axPos val="b"/>
        <c:title>
          <c:tx>
            <c:rich>
              <a:bodyPr/>
              <a:lstStyle/>
              <a:p>
                <a:pPr>
                  <a:defRPr/>
                </a:pPr>
                <a:r>
                  <a:rPr lang="en-US" dirty="0" smtClean="0"/>
                  <a:t>Number</a:t>
                </a:r>
                <a:r>
                  <a:rPr lang="en-US" baseline="0" dirty="0" smtClean="0"/>
                  <a:t> of Observations</a:t>
                </a:r>
                <a:endParaRPr lang="en-US" dirty="0"/>
              </a:p>
            </c:rich>
          </c:tx>
          <c:layout/>
          <c:overlay val="0"/>
        </c:title>
        <c:numFmt formatCode="General" sourceLinked="0"/>
        <c:majorTickMark val="out"/>
        <c:minorTickMark val="none"/>
        <c:tickLblPos val="nextTo"/>
        <c:txPr>
          <a:bodyPr/>
          <a:lstStyle/>
          <a:p>
            <a:pPr>
              <a:defRPr b="1"/>
            </a:pPr>
            <a:endParaRPr lang="en-US"/>
          </a:p>
        </c:txPr>
        <c:crossAx val="-629209280"/>
        <c:crosses val="autoZero"/>
        <c:auto val="1"/>
        <c:lblAlgn val="ctr"/>
        <c:lblOffset val="100"/>
        <c:noMultiLvlLbl val="0"/>
      </c:catAx>
      <c:valAx>
        <c:axId val="-629209280"/>
        <c:scaling>
          <c:orientation val="minMax"/>
        </c:scaling>
        <c:delete val="0"/>
        <c:axPos val="l"/>
        <c:majorGridlines/>
        <c:title>
          <c:tx>
            <c:rich>
              <a:bodyPr rot="-5400000" vert="horz"/>
              <a:lstStyle/>
              <a:p>
                <a:pPr>
                  <a:defRPr/>
                </a:pPr>
                <a:r>
                  <a:rPr lang="en-US"/>
                  <a:t>Speedup</a:t>
                </a:r>
              </a:p>
            </c:rich>
          </c:tx>
          <c:layout/>
          <c:overlay val="0"/>
        </c:title>
        <c:numFmt formatCode="General" sourceLinked="1"/>
        <c:majorTickMark val="out"/>
        <c:minorTickMark val="none"/>
        <c:tickLblPos val="nextTo"/>
        <c:txPr>
          <a:bodyPr/>
          <a:lstStyle/>
          <a:p>
            <a:pPr>
              <a:defRPr b="1"/>
            </a:pPr>
            <a:endParaRPr lang="en-US"/>
          </a:p>
        </c:txPr>
        <c:crossAx val="-629220736"/>
        <c:crosses val="autoZero"/>
        <c:crossBetween val="between"/>
      </c:valAx>
    </c:plotArea>
    <c:legend>
      <c:legendPos val="r"/>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365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2365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365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E8A6F800-CDDD-F64D-8345-3276EAE11F47}" type="slidenum">
              <a:rPr lang="en-US"/>
              <a:pPr>
                <a:defRPr/>
              </a:pPr>
              <a:t>‹#›</a:t>
            </a:fld>
            <a:endParaRPr lang="en-US"/>
          </a:p>
        </p:txBody>
      </p:sp>
    </p:spTree>
    <p:extLst>
      <p:ext uri="{BB962C8B-B14F-4D97-AF65-F5344CB8AC3E}">
        <p14:creationId xmlns:p14="http://schemas.microsoft.com/office/powerpoint/2010/main" val="1775200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3B4B0FE2-7B5A-884A-8D74-6477543280BC}" type="slidenum">
              <a:rPr lang="en-US"/>
              <a:pPr>
                <a:defRPr/>
              </a:pPr>
              <a:t>‹#›</a:t>
            </a:fld>
            <a:endParaRPr lang="en-US"/>
          </a:p>
        </p:txBody>
      </p:sp>
    </p:spTree>
    <p:extLst>
      <p:ext uri="{BB962C8B-B14F-4D97-AF65-F5344CB8AC3E}">
        <p14:creationId xmlns:p14="http://schemas.microsoft.com/office/powerpoint/2010/main" val="92785530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4B0FE2-7B5A-884A-8D74-6477543280BC}" type="slidenum">
              <a:rPr lang="en-US" smtClean="0"/>
              <a:pPr>
                <a:defRPr/>
              </a:pPr>
              <a:t>2</a:t>
            </a:fld>
            <a:endParaRPr lang="en-US"/>
          </a:p>
        </p:txBody>
      </p:sp>
    </p:spTree>
    <p:extLst>
      <p:ext uri="{BB962C8B-B14F-4D97-AF65-F5344CB8AC3E}">
        <p14:creationId xmlns:p14="http://schemas.microsoft.com/office/powerpoint/2010/main" val="895488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r>
            <a:r>
              <a:rPr lang="en-US" baseline="0" dirty="0" err="1" smtClean="0"/>
              <a:t>si</a:t>
            </a:r>
            <a:r>
              <a:rPr lang="en-US" baseline="0" dirty="0" smtClean="0"/>
              <a:t>=1,sn=1) .  Si </a:t>
            </a:r>
            <a:r>
              <a:rPr lang="en-US" baseline="0" dirty="0" err="1" smtClean="0"/>
              <a:t>Sn</a:t>
            </a:r>
            <a:r>
              <a:rPr lang="en-US" baseline="0" dirty="0" smtClean="0"/>
              <a:t> are parameters to tune  </a:t>
            </a:r>
            <a:r>
              <a:rPr lang="en-US" baseline="0" dirty="0" err="1" smtClean="0"/>
              <a:t>si</a:t>
            </a:r>
            <a:r>
              <a:rPr lang="en-US" baseline="0" dirty="0" smtClean="0"/>
              <a:t>=1 </a:t>
            </a:r>
            <a:r>
              <a:rPr lang="en-US" baseline="0" dirty="0" err="1" smtClean="0"/>
              <a:t>sn</a:t>
            </a:r>
            <a:r>
              <a:rPr lang="en-US" baseline="0" dirty="0" smtClean="0"/>
              <a:t> = 1 is the worse case scenario of no tuning. Speed up includes the data transfer.  For production code the observation locations only need to be loaded once. </a:t>
            </a:r>
            <a:endParaRPr lang="en-US" dirty="0"/>
          </a:p>
        </p:txBody>
      </p:sp>
      <p:sp>
        <p:nvSpPr>
          <p:cNvPr id="4" name="Slide Number Placeholder 3"/>
          <p:cNvSpPr>
            <a:spLocks noGrp="1"/>
          </p:cNvSpPr>
          <p:nvPr>
            <p:ph type="sldNum" sz="quarter" idx="10"/>
          </p:nvPr>
        </p:nvSpPr>
        <p:spPr/>
        <p:txBody>
          <a:bodyPr/>
          <a:lstStyle/>
          <a:p>
            <a:fld id="{89DB6107-6B87-E749-8775-285B21ACA49F}" type="slidenum">
              <a:rPr lang="en-US" smtClean="0">
                <a:solidFill>
                  <a:prstClr val="black"/>
                </a:solidFill>
                <a:latin typeface="Calibri"/>
              </a:rPr>
              <a:pPr/>
              <a:t>46</a:t>
            </a:fld>
            <a:endParaRPr lang="en-US">
              <a:solidFill>
                <a:prstClr val="black"/>
              </a:solidFill>
              <a:latin typeface="Calibri"/>
            </a:endParaRPr>
          </a:p>
        </p:txBody>
      </p:sp>
    </p:spTree>
    <p:extLst>
      <p:ext uri="{BB962C8B-B14F-4D97-AF65-F5344CB8AC3E}">
        <p14:creationId xmlns:p14="http://schemas.microsoft.com/office/powerpoint/2010/main" val="3504258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floating point instructions per load/store ~=</a:t>
            </a:r>
            <a:r>
              <a:rPr lang="en-US" baseline="0" dirty="0" smtClean="0"/>
              <a:t> 2.5.  This is not that high, but it is the highest we have.</a:t>
            </a:r>
            <a:endParaRPr lang="en-US" dirty="0"/>
          </a:p>
        </p:txBody>
      </p:sp>
      <p:sp>
        <p:nvSpPr>
          <p:cNvPr id="4" name="Slide Number Placeholder 3"/>
          <p:cNvSpPr>
            <a:spLocks noGrp="1"/>
          </p:cNvSpPr>
          <p:nvPr>
            <p:ph type="sldNum" sz="quarter" idx="10"/>
          </p:nvPr>
        </p:nvSpPr>
        <p:spPr/>
        <p:txBody>
          <a:bodyPr/>
          <a:lstStyle/>
          <a:p>
            <a:fld id="{89DB6107-6B87-E749-8775-285B21ACA49F}" type="slidenum">
              <a:rPr lang="en-US" smtClean="0">
                <a:solidFill>
                  <a:prstClr val="black"/>
                </a:solidFill>
                <a:latin typeface="Calibri"/>
              </a:rPr>
              <a:pPr/>
              <a:t>36</a:t>
            </a:fld>
            <a:endParaRPr lang="en-US">
              <a:solidFill>
                <a:prstClr val="black"/>
              </a:solidFill>
              <a:latin typeface="Calibri"/>
            </a:endParaRPr>
          </a:p>
        </p:txBody>
      </p:sp>
    </p:spTree>
    <p:extLst>
      <p:ext uri="{BB962C8B-B14F-4D97-AF65-F5344CB8AC3E}">
        <p14:creationId xmlns:p14="http://schemas.microsoft.com/office/powerpoint/2010/main" val="118059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maxdist</a:t>
            </a:r>
            <a:r>
              <a:rPr lang="en-US" baseline="0" dirty="0" smtClean="0"/>
              <a:t> is cut off </a:t>
            </a:r>
            <a:endParaRPr lang="en-US" dirty="0"/>
          </a:p>
        </p:txBody>
      </p:sp>
      <p:sp>
        <p:nvSpPr>
          <p:cNvPr id="4" name="Slide Number Placeholder 3"/>
          <p:cNvSpPr>
            <a:spLocks noGrp="1"/>
          </p:cNvSpPr>
          <p:nvPr>
            <p:ph type="sldNum" sz="quarter" idx="10"/>
          </p:nvPr>
        </p:nvSpPr>
        <p:spPr/>
        <p:txBody>
          <a:bodyPr/>
          <a:lstStyle/>
          <a:p>
            <a:fld id="{89DB6107-6B87-E749-8775-285B21ACA49F}"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2561428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maxdist</a:t>
            </a:r>
            <a:r>
              <a:rPr lang="en-US" baseline="0" dirty="0" smtClean="0"/>
              <a:t> is cut off </a:t>
            </a:r>
            <a:endParaRPr lang="en-US" dirty="0"/>
          </a:p>
        </p:txBody>
      </p:sp>
      <p:sp>
        <p:nvSpPr>
          <p:cNvPr id="4" name="Slide Number Placeholder 3"/>
          <p:cNvSpPr>
            <a:spLocks noGrp="1"/>
          </p:cNvSpPr>
          <p:nvPr>
            <p:ph type="sldNum" sz="quarter" idx="10"/>
          </p:nvPr>
        </p:nvSpPr>
        <p:spPr/>
        <p:txBody>
          <a:bodyPr/>
          <a:lstStyle/>
          <a:p>
            <a:fld id="{89DB6107-6B87-E749-8775-285B21ACA49F}" type="slidenum">
              <a:rPr lang="en-US" smtClean="0">
                <a:solidFill>
                  <a:prstClr val="black"/>
                </a:solidFill>
                <a:latin typeface="Calibri"/>
              </a:rPr>
              <a:pPr/>
              <a:t>40</a:t>
            </a:fld>
            <a:endParaRPr lang="en-US">
              <a:solidFill>
                <a:prstClr val="black"/>
              </a:solidFill>
              <a:latin typeface="Calibri"/>
            </a:endParaRPr>
          </a:p>
        </p:txBody>
      </p:sp>
    </p:spTree>
    <p:extLst>
      <p:ext uri="{BB962C8B-B14F-4D97-AF65-F5344CB8AC3E}">
        <p14:creationId xmlns:p14="http://schemas.microsoft.com/office/powerpoint/2010/main" val="2561428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maxdist</a:t>
            </a:r>
            <a:r>
              <a:rPr lang="en-US" baseline="0" dirty="0" smtClean="0"/>
              <a:t> is cut off </a:t>
            </a:r>
            <a:endParaRPr lang="en-US" dirty="0"/>
          </a:p>
        </p:txBody>
      </p:sp>
      <p:sp>
        <p:nvSpPr>
          <p:cNvPr id="4" name="Slide Number Placeholder 3"/>
          <p:cNvSpPr>
            <a:spLocks noGrp="1"/>
          </p:cNvSpPr>
          <p:nvPr>
            <p:ph type="sldNum" sz="quarter" idx="10"/>
          </p:nvPr>
        </p:nvSpPr>
        <p:spPr/>
        <p:txBody>
          <a:bodyPr/>
          <a:lstStyle/>
          <a:p>
            <a:fld id="{89DB6107-6B87-E749-8775-285B21ACA49F}"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2561428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maxdist</a:t>
            </a:r>
            <a:r>
              <a:rPr lang="en-US" baseline="0" dirty="0" smtClean="0"/>
              <a:t> is cut off </a:t>
            </a:r>
            <a:endParaRPr lang="en-US" dirty="0"/>
          </a:p>
        </p:txBody>
      </p:sp>
      <p:sp>
        <p:nvSpPr>
          <p:cNvPr id="4" name="Slide Number Placeholder 3"/>
          <p:cNvSpPr>
            <a:spLocks noGrp="1"/>
          </p:cNvSpPr>
          <p:nvPr>
            <p:ph type="sldNum" sz="quarter" idx="10"/>
          </p:nvPr>
        </p:nvSpPr>
        <p:spPr/>
        <p:txBody>
          <a:bodyPr/>
          <a:lstStyle/>
          <a:p>
            <a:fld id="{89DB6107-6B87-E749-8775-285B21ACA49F}"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2561428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maxdist</a:t>
            </a:r>
            <a:r>
              <a:rPr lang="en-US" baseline="0" dirty="0" smtClean="0"/>
              <a:t> is cut off </a:t>
            </a:r>
            <a:endParaRPr lang="en-US" dirty="0"/>
          </a:p>
        </p:txBody>
      </p:sp>
      <p:sp>
        <p:nvSpPr>
          <p:cNvPr id="4" name="Slide Number Placeholder 3"/>
          <p:cNvSpPr>
            <a:spLocks noGrp="1"/>
          </p:cNvSpPr>
          <p:nvPr>
            <p:ph type="sldNum" sz="quarter" idx="10"/>
          </p:nvPr>
        </p:nvSpPr>
        <p:spPr/>
        <p:txBody>
          <a:bodyPr/>
          <a:lstStyle/>
          <a:p>
            <a:fld id="{89DB6107-6B87-E749-8775-285B21ACA49F}"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2561428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maxdist</a:t>
            </a:r>
            <a:r>
              <a:rPr lang="en-US" baseline="0" dirty="0" smtClean="0"/>
              <a:t> is cut off </a:t>
            </a:r>
            <a:endParaRPr lang="en-US" dirty="0"/>
          </a:p>
        </p:txBody>
      </p:sp>
      <p:sp>
        <p:nvSpPr>
          <p:cNvPr id="4" name="Slide Number Placeholder 3"/>
          <p:cNvSpPr>
            <a:spLocks noGrp="1"/>
          </p:cNvSpPr>
          <p:nvPr>
            <p:ph type="sldNum" sz="quarter" idx="10"/>
          </p:nvPr>
        </p:nvSpPr>
        <p:spPr/>
        <p:txBody>
          <a:bodyPr/>
          <a:lstStyle/>
          <a:p>
            <a:fld id="{89DB6107-6B87-E749-8775-285B21ACA49F}" type="slidenum">
              <a:rPr lang="en-US" smtClean="0">
                <a:solidFill>
                  <a:prstClr val="black"/>
                </a:solidFill>
                <a:latin typeface="Calibri"/>
              </a:rPr>
              <a:pPr/>
              <a:t>44</a:t>
            </a:fld>
            <a:endParaRPr lang="en-US">
              <a:solidFill>
                <a:prstClr val="black"/>
              </a:solidFill>
              <a:latin typeface="Calibri"/>
            </a:endParaRPr>
          </a:p>
        </p:txBody>
      </p:sp>
    </p:spTree>
    <p:extLst>
      <p:ext uri="{BB962C8B-B14F-4D97-AF65-F5344CB8AC3E}">
        <p14:creationId xmlns:p14="http://schemas.microsoft.com/office/powerpoint/2010/main" val="2561428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maxdist</a:t>
            </a:r>
            <a:r>
              <a:rPr lang="en-US" baseline="0" dirty="0" smtClean="0"/>
              <a:t> is cut off </a:t>
            </a:r>
            <a:endParaRPr lang="en-US" dirty="0"/>
          </a:p>
        </p:txBody>
      </p:sp>
      <p:sp>
        <p:nvSpPr>
          <p:cNvPr id="4" name="Slide Number Placeholder 3"/>
          <p:cNvSpPr>
            <a:spLocks noGrp="1"/>
          </p:cNvSpPr>
          <p:nvPr>
            <p:ph type="sldNum" sz="quarter" idx="10"/>
          </p:nvPr>
        </p:nvSpPr>
        <p:spPr/>
        <p:txBody>
          <a:bodyPr/>
          <a:lstStyle/>
          <a:p>
            <a:fld id="{89DB6107-6B87-E749-8775-285B21ACA49F}" type="slidenum">
              <a:rPr lang="en-US" smtClean="0">
                <a:solidFill>
                  <a:prstClr val="black"/>
                </a:solidFill>
                <a:latin typeface="Calibri"/>
              </a:rPr>
              <a:pPr/>
              <a:t>45</a:t>
            </a:fld>
            <a:endParaRPr lang="en-US">
              <a:solidFill>
                <a:prstClr val="black"/>
              </a:solidFill>
              <a:latin typeface="Calibri"/>
            </a:endParaRPr>
          </a:p>
        </p:txBody>
      </p:sp>
    </p:spTree>
    <p:extLst>
      <p:ext uri="{BB962C8B-B14F-4D97-AF65-F5344CB8AC3E}">
        <p14:creationId xmlns:p14="http://schemas.microsoft.com/office/powerpoint/2010/main" val="2561428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5" Type="http://schemas.openxmlformats.org/officeDocument/2006/relationships/image" Target="../media/image2.jpeg"/><Relationship Id="rId6"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8" descr="DARTspaghettiSquare"/>
          <p:cNvPicPr>
            <a:picLocks noChangeAspect="1" noChangeArrowheads="1"/>
          </p:cNvPicPr>
          <p:nvPr userDrawn="1"/>
        </p:nvPicPr>
        <p:blipFill>
          <a:blip r:embed="rId2"/>
          <a:srcRect/>
          <a:stretch>
            <a:fillRect/>
          </a:stretch>
        </p:blipFill>
        <p:spPr bwMode="auto">
          <a:xfrm>
            <a:off x="5015517" y="3988206"/>
            <a:ext cx="2989263" cy="1830388"/>
          </a:xfrm>
          <a:prstGeom prst="rect">
            <a:avLst/>
          </a:prstGeom>
          <a:noFill/>
          <a:ln w="9525">
            <a:noFill/>
            <a:miter lim="800000"/>
            <a:headEnd/>
            <a:tailEnd/>
          </a:ln>
        </p:spPr>
      </p:pic>
      <p:pic>
        <p:nvPicPr>
          <p:cNvPr id="15" name="Picture 9" descr="visitus914"/>
          <p:cNvPicPr>
            <a:picLocks noChangeAspect="1" noChangeArrowheads="1"/>
          </p:cNvPicPr>
          <p:nvPr userDrawn="1"/>
        </p:nvPicPr>
        <p:blipFill>
          <a:blip r:embed="rId3"/>
          <a:srcRect/>
          <a:stretch>
            <a:fillRect/>
          </a:stretch>
        </p:blipFill>
        <p:spPr bwMode="auto">
          <a:xfrm>
            <a:off x="1117146" y="3994557"/>
            <a:ext cx="2770188" cy="1824037"/>
          </a:xfrm>
          <a:prstGeom prst="rect">
            <a:avLst/>
          </a:prstGeom>
          <a:noFill/>
          <a:ln w="9525">
            <a:noFill/>
            <a:miter lim="800000"/>
            <a:headEnd/>
            <a:tailEnd/>
          </a:ln>
        </p:spPr>
      </p:pic>
      <p:sp>
        <p:nvSpPr>
          <p:cNvPr id="16" name="Title 5"/>
          <p:cNvSpPr>
            <a:spLocks noGrp="1"/>
          </p:cNvSpPr>
          <p:nvPr>
            <p:ph type="title"/>
          </p:nvPr>
        </p:nvSpPr>
        <p:spPr>
          <a:xfrm>
            <a:off x="0" y="2528662"/>
            <a:ext cx="9144000" cy="1143000"/>
          </a:xfrm>
        </p:spPr>
        <p:txBody>
          <a:bodyPr>
            <a:normAutofit fontScale="90000"/>
          </a:bodyPr>
          <a:lstStyle>
            <a:lvl1pPr>
              <a:defRPr sz="3200"/>
            </a:lvl1pPr>
          </a:lstStyle>
          <a:p>
            <a:endParaRPr lang="en-US" dirty="0"/>
          </a:p>
        </p:txBody>
      </p:sp>
      <p:sp>
        <p:nvSpPr>
          <p:cNvPr id="17" name="TextBox 16"/>
          <p:cNvSpPr txBox="1"/>
          <p:nvPr userDrawn="1"/>
        </p:nvSpPr>
        <p:spPr>
          <a:xfrm>
            <a:off x="622752" y="6224699"/>
            <a:ext cx="5288874" cy="553998"/>
          </a:xfrm>
          <a:prstGeom prst="rect">
            <a:avLst/>
          </a:prstGeom>
          <a:noFill/>
        </p:spPr>
        <p:txBody>
          <a:bodyPr wrap="square" rtlCol="0">
            <a:spAutoFit/>
          </a:bodyPr>
          <a:lstStyle/>
          <a:p>
            <a:pPr defTabSz="457200" eaLnBrk="1" fontAlgn="auto" hangingPunct="1">
              <a:spcBef>
                <a:spcPts val="0"/>
              </a:spcBef>
              <a:spcAft>
                <a:spcPts val="0"/>
              </a:spcAft>
            </a:pPr>
            <a:r>
              <a:rPr lang="en-US" sz="1000" dirty="0" smtClean="0">
                <a:solidFill>
                  <a:prstClr val="black"/>
                </a:solidFill>
                <a:latin typeface="Calibri"/>
                <a:ea typeface="+mn-ea"/>
                <a:cs typeface="+mn-cs"/>
              </a:rPr>
              <a:t>The </a:t>
            </a:r>
            <a:r>
              <a:rPr lang="en-US" sz="1000" dirty="0">
                <a:solidFill>
                  <a:prstClr val="black"/>
                </a:solidFill>
                <a:latin typeface="Calibri"/>
                <a:ea typeface="+mn-ea"/>
                <a:cs typeface="+mn-cs"/>
              </a:rPr>
              <a:t>National Center for Atmospheric Research is sponsored by the National Science Foundation. Any opinions, findings and conclusions or recommendations expressed in this publication are those of the author(s) and do not necessarily reflect the views of the National Science Foundation.</a:t>
            </a:r>
          </a:p>
        </p:txBody>
      </p:sp>
      <p:sp>
        <p:nvSpPr>
          <p:cNvPr id="18" name="TextBox 17"/>
          <p:cNvSpPr txBox="1"/>
          <p:nvPr userDrawn="1"/>
        </p:nvSpPr>
        <p:spPr>
          <a:xfrm>
            <a:off x="8114374" y="6010420"/>
            <a:ext cx="904139"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black"/>
                </a:solidFill>
                <a:latin typeface="Calibri"/>
                <a:ea typeface="+mn-ea"/>
                <a:cs typeface="+mn-cs"/>
              </a:rPr>
              <a:t> ©UCAR </a:t>
            </a:r>
            <a:r>
              <a:rPr lang="en-US" sz="1000" dirty="0" smtClean="0">
                <a:solidFill>
                  <a:prstClr val="black"/>
                </a:solidFill>
                <a:latin typeface="Calibri"/>
                <a:ea typeface="+mn-ea"/>
                <a:cs typeface="+mn-cs"/>
              </a:rPr>
              <a:t>2014</a:t>
            </a:r>
            <a:endParaRPr lang="en-US" sz="1000" dirty="0">
              <a:solidFill>
                <a:prstClr val="black"/>
              </a:solidFill>
              <a:latin typeface="Calibri"/>
              <a:ea typeface="+mn-ea"/>
              <a:cs typeface="+mn-cs"/>
            </a:endParaRPr>
          </a:p>
        </p:txBody>
      </p:sp>
      <p:pic>
        <p:nvPicPr>
          <p:cNvPr id="19" name="Picture 18" descr="DARTYellowWhit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99734" y="332083"/>
            <a:ext cx="6344532" cy="1874520"/>
          </a:xfrm>
          <a:prstGeom prst="rect">
            <a:avLst/>
          </a:prstGeom>
        </p:spPr>
      </p:pic>
      <p:pic>
        <p:nvPicPr>
          <p:cNvPr id="20" name="Picture 7" descr="nsf1"/>
          <p:cNvPicPr>
            <a:picLocks noChangeAspect="1" noChangeArrowheads="1"/>
          </p:cNvPicPr>
          <p:nvPr userDrawn="1"/>
        </p:nvPicPr>
        <p:blipFill>
          <a:blip r:embed="rId5"/>
          <a:srcRect/>
          <a:stretch>
            <a:fillRect/>
          </a:stretch>
        </p:blipFill>
        <p:spPr bwMode="auto">
          <a:xfrm>
            <a:off x="101576" y="6222806"/>
            <a:ext cx="554444" cy="557784"/>
          </a:xfrm>
          <a:prstGeom prst="rect">
            <a:avLst/>
          </a:prstGeom>
          <a:noFill/>
          <a:ln w="9525">
            <a:noFill/>
            <a:miter lim="800000"/>
            <a:headEnd/>
            <a:tailEnd/>
          </a:ln>
        </p:spPr>
      </p:pic>
      <p:pic>
        <p:nvPicPr>
          <p:cNvPr id="21" name="Picture 20" descr="ncar_ucar_logo_text.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7682" y="6244656"/>
            <a:ext cx="2250831" cy="512064"/>
          </a:xfrm>
          <a:prstGeom prst="rect">
            <a:avLst/>
          </a:prstGeom>
        </p:spPr>
      </p:pic>
    </p:spTree>
    <p:extLst>
      <p:ext uri="{BB962C8B-B14F-4D97-AF65-F5344CB8AC3E}">
        <p14:creationId xmlns:p14="http://schemas.microsoft.com/office/powerpoint/2010/main" val="225770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0" y="-1"/>
            <a:ext cx="9144000" cy="685801"/>
          </a:xfrm>
        </p:spPr>
        <p:txBody>
          <a:bodyPr>
            <a:noAutofit/>
          </a:bodyPr>
          <a:lstStyle>
            <a:lvl1pPr>
              <a:defRPr sz="3600"/>
            </a:lvl1pPr>
          </a:lstStyle>
          <a:p>
            <a:r>
              <a:rPr lang="en-US" dirty="0" smtClean="0"/>
              <a:t>Click to edit Master title style</a:t>
            </a:r>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pic>
        <p:nvPicPr>
          <p:cNvPr id="9" name="Picture 8" descr="ncar-logo-med"/>
          <p:cNvPicPr>
            <a:picLocks noChangeAspect="1" noChangeArrowheads="1"/>
          </p:cNvPicPr>
          <p:nvPr userDrawn="1"/>
        </p:nvPicPr>
        <p:blipFill>
          <a:blip r:embed="rId2"/>
          <a:srcRect/>
          <a:stretch>
            <a:fillRect/>
          </a:stretch>
        </p:blipFill>
        <p:spPr bwMode="auto">
          <a:xfrm>
            <a:off x="685800" y="6324600"/>
            <a:ext cx="1231900" cy="347663"/>
          </a:xfrm>
          <a:prstGeom prst="rect">
            <a:avLst/>
          </a:prstGeom>
          <a:noFill/>
          <a:ln w="9525">
            <a:noFill/>
            <a:miter lim="800000"/>
            <a:headEnd/>
            <a:tailEnd/>
          </a:ln>
        </p:spPr>
      </p:pic>
      <p:pic>
        <p:nvPicPr>
          <p:cNvPr id="10" name="Picture 9" descr="nsf1"/>
          <p:cNvPicPr>
            <a:picLocks noChangeAspect="1" noChangeArrowheads="1"/>
          </p:cNvPicPr>
          <p:nvPr userDrawn="1"/>
        </p:nvPicPr>
        <p:blipFill>
          <a:blip r:embed="rId3"/>
          <a:srcRect/>
          <a:stretch>
            <a:fillRect/>
          </a:stretch>
        </p:blipFill>
        <p:spPr bwMode="auto">
          <a:xfrm>
            <a:off x="2057400" y="6248400"/>
            <a:ext cx="503238" cy="506413"/>
          </a:xfrm>
          <a:prstGeom prst="rect">
            <a:avLst/>
          </a:prstGeom>
          <a:noFill/>
          <a:ln w="9525">
            <a:noFill/>
            <a:miter lim="800000"/>
            <a:headEnd/>
            <a:tailEnd/>
          </a:ln>
        </p:spPr>
      </p:pic>
      <p:pic>
        <p:nvPicPr>
          <p:cNvPr id="11" name="Picture 9" descr="Dartboard7"/>
          <p:cNvPicPr>
            <a:picLocks noChangeAspect="1" noChangeArrowheads="1"/>
          </p:cNvPicPr>
          <p:nvPr userDrawn="1"/>
        </p:nvPicPr>
        <p:blipFill>
          <a:blip r:embed="rId4"/>
          <a:srcRect/>
          <a:stretch>
            <a:fillRect/>
          </a:stretch>
        </p:blipFill>
        <p:spPr bwMode="auto">
          <a:xfrm>
            <a:off x="6934200" y="6248400"/>
            <a:ext cx="1752600" cy="519113"/>
          </a:xfrm>
          <a:prstGeom prst="rect">
            <a:avLst/>
          </a:prstGeom>
          <a:noFill/>
          <a:ln w="9525">
            <a:noFill/>
            <a:miter lim="800000"/>
            <a:headEnd/>
            <a:tailEnd/>
          </a:ln>
        </p:spPr>
      </p:pic>
      <p:sp>
        <p:nvSpPr>
          <p:cNvPr id="13" name="Slide Number Placeholder 4"/>
          <p:cNvSpPr>
            <a:spLocks noGrp="1"/>
          </p:cNvSpPr>
          <p:nvPr>
            <p:ph type="sldNum" sz="quarter" idx="4"/>
          </p:nvPr>
        </p:nvSpPr>
        <p:spPr>
          <a:xfrm>
            <a:off x="8229600" y="6492875"/>
            <a:ext cx="914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dirty="0" err="1" smtClean="0"/>
              <a:t>pg</a:t>
            </a:r>
            <a:r>
              <a:rPr lang="en-US" dirty="0" smtClean="0"/>
              <a:t> </a:t>
            </a:r>
            <a:fld id="{1DCE4C99-821D-0A43-B0D2-0BA6C4E4E578}" type="slidenum">
              <a:rPr lang="en-US" smtClean="0"/>
              <a:pPr/>
              <a:t>‹#›</a:t>
            </a:fld>
            <a:endParaRPr lang="en-US" dirty="0"/>
          </a:p>
        </p:txBody>
      </p:sp>
    </p:spTree>
    <p:extLst>
      <p:ext uri="{BB962C8B-B14F-4D97-AF65-F5344CB8AC3E}">
        <p14:creationId xmlns:p14="http://schemas.microsoft.com/office/powerpoint/2010/main" val="39266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sk-SK" smtClean="0">
                <a:solidFill>
                  <a:prstClr val="black">
                    <a:tint val="75000"/>
                  </a:prstClr>
                </a:solidFill>
                <a:latin typeface="Calibri"/>
              </a:rPr>
              <a:t>Nanjing DA Tutorial, 29 Aug. 2017</a:t>
            </a:r>
            <a:endParaRPr lang="en-US">
              <a:solidFill>
                <a:prstClr val="black">
                  <a:tint val="75000"/>
                </a:prstClr>
              </a:solidFill>
              <a:latin typeface="Calibri"/>
            </a:endParaRPr>
          </a:p>
        </p:txBody>
      </p:sp>
    </p:spTree>
    <p:extLst>
      <p:ext uri="{BB962C8B-B14F-4D97-AF65-F5344CB8AC3E}">
        <p14:creationId xmlns:p14="http://schemas.microsoft.com/office/powerpoint/2010/main" val="24459850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sk-SK" smtClean="0">
                <a:solidFill>
                  <a:prstClr val="black">
                    <a:tint val="75000"/>
                  </a:prstClr>
                </a:solidFill>
                <a:latin typeface="Calibri"/>
              </a:rPr>
              <a:t>Nanjing DA Tutorial, 29 Aug. 2017</a:t>
            </a:r>
            <a:endParaRPr lang="en-US">
              <a:solidFill>
                <a:prstClr val="black">
                  <a:tint val="75000"/>
                </a:prstClr>
              </a:solidFill>
              <a:latin typeface="Calibri"/>
            </a:endParaRPr>
          </a:p>
        </p:txBody>
      </p:sp>
    </p:spTree>
    <p:extLst>
      <p:ext uri="{BB962C8B-B14F-4D97-AF65-F5344CB8AC3E}">
        <p14:creationId xmlns:p14="http://schemas.microsoft.com/office/powerpoint/2010/main" val="235665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sk-SK" smtClean="0">
                <a:solidFill>
                  <a:prstClr val="black">
                    <a:tint val="75000"/>
                  </a:prstClr>
                </a:solidFill>
                <a:latin typeface="Calibri"/>
              </a:rPr>
              <a:t>Nanjing DA Tutorial, 29 Aug. 2017</a:t>
            </a:r>
            <a:endParaRPr lang="en-US">
              <a:solidFill>
                <a:prstClr val="black">
                  <a:tint val="75000"/>
                </a:prstClr>
              </a:solidFill>
              <a:latin typeface="Calibri"/>
            </a:endParaRPr>
          </a:p>
        </p:txBody>
      </p:sp>
    </p:spTree>
    <p:extLst>
      <p:ext uri="{BB962C8B-B14F-4D97-AF65-F5344CB8AC3E}">
        <p14:creationId xmlns:p14="http://schemas.microsoft.com/office/powerpoint/2010/main" val="4803479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k-SK" smtClean="0">
                <a:solidFill>
                  <a:prstClr val="black">
                    <a:tint val="75000"/>
                  </a:prstClr>
                </a:solidFill>
                <a:latin typeface="Calibri"/>
              </a:rPr>
              <a:t>Nanjing DA Tutorial, 29 Aug. 2017</a:t>
            </a:r>
            <a:endParaRPr lang="en-US">
              <a:solidFill>
                <a:prstClr val="black">
                  <a:tint val="75000"/>
                </a:prstClr>
              </a:solidFill>
              <a:latin typeface="Calibri"/>
            </a:endParaRPr>
          </a:p>
        </p:txBody>
      </p:sp>
    </p:spTree>
    <p:extLst>
      <p:ext uri="{BB962C8B-B14F-4D97-AF65-F5344CB8AC3E}">
        <p14:creationId xmlns:p14="http://schemas.microsoft.com/office/powerpoint/2010/main" val="32029097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theme" Target="../theme/theme3.xml"/><Relationship Id="rId8" Type="http://schemas.openxmlformats.org/officeDocument/2006/relationships/image" Target="../media/image1.jpeg"/><Relationship Id="rId9" Type="http://schemas.openxmlformats.org/officeDocument/2006/relationships/image" Target="../media/image2.jpeg"/><Relationship Id="rId10"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pic>
        <p:nvPicPr>
          <p:cNvPr id="8" name="Picture 8" descr="ncar-logo-med"/>
          <p:cNvPicPr>
            <a:picLocks noChangeAspect="1" noChangeArrowheads="1"/>
          </p:cNvPicPr>
          <p:nvPr userDrawn="1"/>
        </p:nvPicPr>
        <p:blipFill>
          <a:blip r:embed="rId4"/>
          <a:srcRect/>
          <a:stretch>
            <a:fillRect/>
          </a:stretch>
        </p:blipFill>
        <p:spPr bwMode="auto">
          <a:xfrm>
            <a:off x="685800" y="6324600"/>
            <a:ext cx="1231900" cy="347663"/>
          </a:xfrm>
          <a:prstGeom prst="rect">
            <a:avLst/>
          </a:prstGeom>
          <a:noFill/>
          <a:ln w="9525">
            <a:noFill/>
            <a:miter lim="800000"/>
            <a:headEnd/>
            <a:tailEnd/>
          </a:ln>
        </p:spPr>
      </p:pic>
      <p:pic>
        <p:nvPicPr>
          <p:cNvPr id="9" name="Picture 8" descr="nsf1"/>
          <p:cNvPicPr>
            <a:picLocks noChangeAspect="1" noChangeArrowheads="1"/>
          </p:cNvPicPr>
          <p:nvPr userDrawn="1"/>
        </p:nvPicPr>
        <p:blipFill>
          <a:blip r:embed="rId5"/>
          <a:srcRect/>
          <a:stretch>
            <a:fillRect/>
          </a:stretch>
        </p:blipFill>
        <p:spPr bwMode="auto">
          <a:xfrm>
            <a:off x="2057400" y="6248400"/>
            <a:ext cx="503238" cy="506413"/>
          </a:xfrm>
          <a:prstGeom prst="rect">
            <a:avLst/>
          </a:prstGeom>
          <a:noFill/>
          <a:ln w="9525">
            <a:noFill/>
            <a:miter lim="800000"/>
            <a:headEnd/>
            <a:tailEnd/>
          </a:ln>
        </p:spPr>
      </p:pic>
      <p:pic>
        <p:nvPicPr>
          <p:cNvPr id="10" name="Picture 9" descr="Dartboard7"/>
          <p:cNvPicPr>
            <a:picLocks noChangeAspect="1" noChangeArrowheads="1"/>
          </p:cNvPicPr>
          <p:nvPr userDrawn="1"/>
        </p:nvPicPr>
        <p:blipFill>
          <a:blip r:embed="rId6"/>
          <a:srcRect/>
          <a:stretch>
            <a:fillRect/>
          </a:stretch>
        </p:blipFill>
        <p:spPr bwMode="auto">
          <a:xfrm>
            <a:off x="6934200" y="6248400"/>
            <a:ext cx="1752600" cy="519113"/>
          </a:xfrm>
          <a:prstGeom prst="rect">
            <a:avLst/>
          </a:prstGeom>
          <a:noFill/>
          <a:ln w="9525">
            <a:noFill/>
            <a:miter lim="800000"/>
            <a:headEnd/>
            <a:tailEnd/>
          </a:ln>
        </p:spPr>
      </p:pic>
      <p:sp>
        <p:nvSpPr>
          <p:cNvPr id="12" name="Slide Number Placeholder 4"/>
          <p:cNvSpPr txBox="1">
            <a:spLocks/>
          </p:cNvSpPr>
          <p:nvPr userDrawn="1"/>
        </p:nvSpPr>
        <p:spPr>
          <a:xfrm>
            <a:off x="8229600" y="6492875"/>
            <a:ext cx="9144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chemeClr val="tx1">
                    <a:tint val="75000"/>
                  </a:schemeClr>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9pPr>
          </a:lstStyle>
          <a:p>
            <a:r>
              <a:rPr lang="en-US" smtClean="0"/>
              <a:t>pg </a:t>
            </a:r>
            <a:fld id="{1DCE4C99-821D-0A43-B0D2-0BA6C4E4E57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6" r:id="rId1"/>
    <p:sldLayoutId id="2147483929" r:id="rId2"/>
  </p:sldLayoutIdLst>
  <p:hf sldNum="0" hd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2pPr>
      <a:lvl3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3pPr>
      <a:lvl4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4pPr>
      <a:lvl5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5pPr>
      <a:lvl6pPr marL="4572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6pPr>
      <a:lvl7pPr marL="9144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7pPr>
      <a:lvl8pPr marL="13716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8pPr>
      <a:lvl9pPr marL="18288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1" fontAlgn="base" hangingPunct="1">
        <a:spcBef>
          <a:spcPct val="20000"/>
        </a:spcBef>
        <a:spcAft>
          <a:spcPct val="0"/>
        </a:spcAft>
        <a:defRPr sz="2400">
          <a:solidFill>
            <a:schemeClr val="tx1"/>
          </a:solidFill>
          <a:latin typeface="Calibri"/>
          <a:ea typeface="+mn-ea"/>
          <a:cs typeface="Calibri"/>
        </a:defRPr>
      </a:lvl1pPr>
      <a:lvl2pPr marL="742950" indent="-285750" algn="l" rtl="0" eaLnBrk="1" fontAlgn="base" hangingPunct="1">
        <a:spcBef>
          <a:spcPct val="20000"/>
        </a:spcBef>
        <a:spcAft>
          <a:spcPct val="0"/>
        </a:spcAft>
        <a:buChar char="–"/>
        <a:defRPr sz="2200">
          <a:solidFill>
            <a:schemeClr val="tx1"/>
          </a:solidFill>
          <a:latin typeface="Calibri"/>
          <a:ea typeface="+mn-ea"/>
          <a:cs typeface="Calibri"/>
        </a:defRPr>
      </a:lvl2pPr>
      <a:lvl3pPr marL="1143000" indent="-228600" algn="l" rtl="0" eaLnBrk="1" fontAlgn="base" hangingPunct="1">
        <a:spcBef>
          <a:spcPct val="20000"/>
        </a:spcBef>
        <a:spcAft>
          <a:spcPct val="0"/>
        </a:spcAft>
        <a:buChar char="•"/>
        <a:defRPr sz="2000">
          <a:solidFill>
            <a:schemeClr val="tx1"/>
          </a:solidFill>
          <a:latin typeface="Calibri"/>
          <a:ea typeface="+mn-ea"/>
          <a:cs typeface="Calibri"/>
        </a:defRPr>
      </a:lvl3pPr>
      <a:lvl4pPr marL="1600200" indent="-228600" algn="l" rtl="0" eaLnBrk="1" fontAlgn="base" hangingPunct="1">
        <a:spcBef>
          <a:spcPct val="20000"/>
        </a:spcBef>
        <a:spcAft>
          <a:spcPct val="0"/>
        </a:spcAft>
        <a:buChar char="–"/>
        <a:defRPr sz="2000">
          <a:solidFill>
            <a:schemeClr val="tx1"/>
          </a:solidFill>
          <a:latin typeface="Calibri"/>
          <a:ea typeface="+mn-ea"/>
          <a:cs typeface="Calibri"/>
        </a:defRPr>
      </a:lvl4pPr>
      <a:lvl5pPr marL="2057400" indent="-228600" algn="l" rtl="0" eaLnBrk="1" fontAlgn="base" hangingPunct="1">
        <a:spcBef>
          <a:spcPct val="20000"/>
        </a:spcBef>
        <a:spcAft>
          <a:spcPct val="0"/>
        </a:spcAft>
        <a:buChar char="»"/>
        <a:defRPr sz="20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685800"/>
          </a:xfrm>
          <a:prstGeom prst="rect">
            <a:avLst/>
          </a:prstGeom>
          <a:solidFill>
            <a:srgbClr val="3366FF"/>
          </a:solidFill>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4"/>
          </p:nvPr>
        </p:nvSpPr>
        <p:spPr>
          <a:xfrm>
            <a:off x="8229600" y="6492875"/>
            <a:ext cx="914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dirty="0" err="1" smtClean="0"/>
              <a:t>pg</a:t>
            </a:r>
            <a:r>
              <a:rPr lang="en-US" dirty="0" smtClean="0"/>
              <a:t> </a:t>
            </a:r>
            <a:fld id="{1DCE4C99-821D-0A43-B0D2-0BA6C4E4E578}" type="slidenum">
              <a:rPr lang="en-US" smtClean="0"/>
              <a:pPr/>
              <a:t>‹#›</a:t>
            </a:fld>
            <a:endParaRPr lang="en-US" dirty="0"/>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41956348"/>
      </p:ext>
    </p:extLst>
  </p:cSld>
  <p:clrMap bg1="lt1" tx1="dk1" bg2="lt2" tx2="dk2" accent1="accent1" accent2="accent2" accent3="accent3" accent4="accent4" accent5="accent5" accent6="accent6" hlink="hlink" folHlink="folHlink"/>
  <p:sldLayoutIdLst>
    <p:sldLayoutId id="2147483963" r:id="rId1"/>
    <p:sldLayoutId id="2147483964" r:id="rId2"/>
  </p:sldLayoutIdLst>
  <p:hf sldNum="0" hdr="0" dt="0"/>
  <p:txStyles>
    <p:titleStyle>
      <a:lvl1pPr algn="ctr" defTabSz="457200" rtl="0" eaLnBrk="1" latinLnBrk="0" hangingPunct="1">
        <a:spcBef>
          <a:spcPct val="0"/>
        </a:spcBef>
        <a:buNone/>
        <a:defRPr sz="3600" kern="1200">
          <a:solidFill>
            <a:schemeClr val="bg1"/>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pic>
        <p:nvPicPr>
          <p:cNvPr id="7" name="Picture 8" descr="ncar-logo-med"/>
          <p:cNvPicPr>
            <a:picLocks noChangeAspect="1" noChangeArrowheads="1"/>
          </p:cNvPicPr>
          <p:nvPr userDrawn="1"/>
        </p:nvPicPr>
        <p:blipFill>
          <a:blip r:embed="rId8"/>
          <a:srcRect/>
          <a:stretch>
            <a:fillRect/>
          </a:stretch>
        </p:blipFill>
        <p:spPr bwMode="auto">
          <a:xfrm>
            <a:off x="685800" y="6324600"/>
            <a:ext cx="1231900" cy="347663"/>
          </a:xfrm>
          <a:prstGeom prst="rect">
            <a:avLst/>
          </a:prstGeom>
          <a:noFill/>
          <a:ln w="9525">
            <a:noFill/>
            <a:miter lim="800000"/>
            <a:headEnd/>
            <a:tailEnd/>
          </a:ln>
        </p:spPr>
      </p:pic>
      <p:pic>
        <p:nvPicPr>
          <p:cNvPr id="8" name="Picture 7" descr="nsf1"/>
          <p:cNvPicPr>
            <a:picLocks noChangeAspect="1" noChangeArrowheads="1"/>
          </p:cNvPicPr>
          <p:nvPr userDrawn="1"/>
        </p:nvPicPr>
        <p:blipFill>
          <a:blip r:embed="rId9"/>
          <a:srcRect/>
          <a:stretch>
            <a:fillRect/>
          </a:stretch>
        </p:blipFill>
        <p:spPr bwMode="auto">
          <a:xfrm>
            <a:off x="2057400" y="6248400"/>
            <a:ext cx="503238" cy="506413"/>
          </a:xfrm>
          <a:prstGeom prst="rect">
            <a:avLst/>
          </a:prstGeom>
          <a:noFill/>
          <a:ln w="9525">
            <a:noFill/>
            <a:miter lim="800000"/>
            <a:headEnd/>
            <a:tailEnd/>
          </a:ln>
        </p:spPr>
      </p:pic>
      <p:pic>
        <p:nvPicPr>
          <p:cNvPr id="9" name="Picture 9" descr="Dartboard7"/>
          <p:cNvPicPr>
            <a:picLocks noChangeAspect="1" noChangeArrowheads="1"/>
          </p:cNvPicPr>
          <p:nvPr userDrawn="1"/>
        </p:nvPicPr>
        <p:blipFill>
          <a:blip r:embed="rId10"/>
          <a:srcRect/>
          <a:stretch>
            <a:fillRect/>
          </a:stretch>
        </p:blipFill>
        <p:spPr bwMode="auto">
          <a:xfrm>
            <a:off x="6934200" y="6248400"/>
            <a:ext cx="1752600" cy="519113"/>
          </a:xfrm>
          <a:prstGeom prst="rect">
            <a:avLst/>
          </a:prstGeom>
          <a:noFill/>
          <a:ln w="9525">
            <a:noFill/>
            <a:miter lim="800000"/>
            <a:headEnd/>
            <a:tailEnd/>
          </a:ln>
        </p:spPr>
      </p:pic>
      <p:sp>
        <p:nvSpPr>
          <p:cNvPr id="10" name="Slide Number Placeholder 4"/>
          <p:cNvSpPr txBox="1">
            <a:spLocks/>
          </p:cNvSpPr>
          <p:nvPr userDrawn="1"/>
        </p:nvSpPr>
        <p:spPr>
          <a:xfrm>
            <a:off x="8229600" y="6492875"/>
            <a:ext cx="9144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chemeClr val="tx1">
                    <a:tint val="75000"/>
                  </a:schemeClr>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9pPr>
          </a:lstStyle>
          <a:p>
            <a:r>
              <a:rPr lang="en-US" smtClean="0"/>
              <a:t>pg </a:t>
            </a:r>
            <a:fld id="{1DCE4C99-821D-0A43-B0D2-0BA6C4E4E578}" type="slidenum">
              <a:rPr lang="en-US" smtClean="0"/>
              <a:pPr/>
              <a:t>‹#›</a:t>
            </a:fld>
            <a:endParaRPr lang="en-US" dirty="0"/>
          </a:p>
        </p:txBody>
      </p:sp>
    </p:spTree>
    <p:extLst>
      <p:ext uri="{BB962C8B-B14F-4D97-AF65-F5344CB8AC3E}">
        <p14:creationId xmlns:p14="http://schemas.microsoft.com/office/powerpoint/2010/main" val="206649678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1" r:id="rId5"/>
    <p:sldLayoutId id="2147483972" r:id="rId6"/>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sldNum="0" hd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lnSpc>
          <a:spcPct val="100000"/>
        </a:lnSpc>
        <a:spcBef>
          <a:spcPct val="20000"/>
        </a:spcBef>
        <a:buFont typeface="Wingdings" charset="2"/>
        <a:buChar char="Ø"/>
        <a:defRPr sz="3200" kern="1200">
          <a:solidFill>
            <a:schemeClr val="tx1"/>
          </a:solidFill>
          <a:latin typeface="+mn-lt"/>
          <a:ea typeface="+mn-ea"/>
          <a:cs typeface="+mn-cs"/>
        </a:defRPr>
      </a:lvl1pPr>
      <a:lvl2pPr marL="742950" indent="-285750" algn="l" defTabSz="457200" rtl="0" eaLnBrk="1" latinLnBrk="0" hangingPunct="1">
        <a:spcBef>
          <a:spcPct val="20000"/>
        </a:spcBef>
        <a:buFontTx/>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2.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2.png"/><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2.png"/><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2.pn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2.png"/><Relationship Id="rId8" Type="http://schemas.openxmlformats.org/officeDocument/2006/relationships/image" Target="../media/image37.png"/><Relationship Id="rId9" Type="http://schemas.openxmlformats.org/officeDocument/2006/relationships/image" Target="../media/image38.pn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2.png"/><Relationship Id="rId8" Type="http://schemas.openxmlformats.org/officeDocument/2006/relationships/image" Target="../media/image37.png"/><Relationship Id="rId9" Type="http://schemas.openxmlformats.org/officeDocument/2006/relationships/image" Target="../media/image38.pn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hyperlink" Target="http://www.image.ucar.edu/DAReS/DAR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28888"/>
            <a:ext cx="9144000" cy="1357312"/>
          </a:xfrm>
        </p:spPr>
        <p:txBody>
          <a:bodyPr>
            <a:normAutofit fontScale="90000"/>
          </a:bodyPr>
          <a:lstStyle/>
          <a:p>
            <a:r>
              <a:rPr lang="en-US" dirty="0" smtClean="0"/>
              <a:t>Parallel Implementations</a:t>
            </a:r>
            <a:r>
              <a:rPr lang="en-US" dirty="0"/>
              <a:t> </a:t>
            </a:r>
            <a:r>
              <a:rPr lang="en-US" dirty="0" smtClean="0"/>
              <a:t>of</a:t>
            </a:r>
            <a:r>
              <a:rPr lang="en-US" dirty="0"/>
              <a:t> </a:t>
            </a:r>
            <a:r>
              <a:rPr lang="en-US" dirty="0" smtClean="0"/>
              <a:t>Ensemble</a:t>
            </a:r>
            <a:r>
              <a:rPr lang="en-US" dirty="0"/>
              <a:t> </a:t>
            </a:r>
            <a:r>
              <a:rPr lang="en-US" dirty="0" err="1" smtClean="0"/>
              <a:t>Kalman</a:t>
            </a:r>
            <a:r>
              <a:rPr lang="en-US" dirty="0"/>
              <a:t> </a:t>
            </a:r>
            <a:r>
              <a:rPr lang="en-US" dirty="0" smtClean="0"/>
              <a:t>Filters</a:t>
            </a:r>
            <a:r>
              <a:rPr lang="en-US" dirty="0"/>
              <a:t/>
            </a:r>
            <a:br>
              <a:rPr lang="en-US" dirty="0"/>
            </a:br>
            <a:r>
              <a:rPr lang="en-US" dirty="0" smtClean="0"/>
              <a:t>for Huge</a:t>
            </a:r>
            <a:r>
              <a:rPr lang="en-US" dirty="0"/>
              <a:t> </a:t>
            </a:r>
            <a:r>
              <a:rPr lang="en-US" dirty="0" smtClean="0"/>
              <a:t>Geophysical</a:t>
            </a:r>
            <a:r>
              <a:rPr lang="en-US" dirty="0"/>
              <a:t> </a:t>
            </a:r>
            <a:r>
              <a:rPr lang="en-US" dirty="0" smtClean="0"/>
              <a:t>Models</a:t>
            </a:r>
            <a:r>
              <a:rPr lang="en-US" dirty="0" smtClean="0">
                <a:ea typeface="+mj-ea"/>
                <a:cs typeface="+mj-cs"/>
              </a:rPr>
              <a:t/>
            </a:r>
            <a:br>
              <a:rPr lang="en-US" dirty="0" smtClean="0">
                <a:ea typeface="+mj-ea"/>
                <a:cs typeface="+mj-cs"/>
              </a:rPr>
            </a:br>
            <a:r>
              <a:rPr lang="en-US" sz="1800" dirty="0" smtClean="0">
                <a:ea typeface="+mj-ea"/>
                <a:cs typeface="+mj-cs"/>
              </a:rPr>
              <a:t>Jeffrey Anderson, Helen Kershaw, Jonathan Hendricks, Nancy Collins, Ye </a:t>
            </a:r>
            <a:r>
              <a:rPr lang="en-US" sz="1800" dirty="0" err="1" smtClean="0">
                <a:ea typeface="+mj-ea"/>
                <a:cs typeface="+mj-cs"/>
              </a:rPr>
              <a:t>Feng</a:t>
            </a:r>
            <a:r>
              <a:rPr lang="en-US" sz="1800" dirty="0" smtClean="0">
                <a:ea typeface="+mj-ea"/>
                <a:cs typeface="+mj-cs"/>
              </a:rPr>
              <a:t/>
            </a:r>
            <a:br>
              <a:rPr lang="en-US" sz="1800" dirty="0" smtClean="0">
                <a:ea typeface="+mj-ea"/>
                <a:cs typeface="+mj-cs"/>
              </a:rPr>
            </a:br>
            <a:r>
              <a:rPr lang="en-US" sz="1800" dirty="0" smtClean="0">
                <a:ea typeface="+mj-ea"/>
                <a:cs typeface="+mj-cs"/>
              </a:rPr>
              <a:t>NCAR Data Assimilation Research Section</a:t>
            </a:r>
            <a:endParaRPr lang="en-US" sz="1800" dirty="0">
              <a:ea typeface="+mj-ea"/>
              <a:cs typeface="+mj-cs"/>
            </a:endParaRPr>
          </a:p>
        </p:txBody>
      </p:sp>
    </p:spTree>
    <p:extLst>
      <p:ext uri="{BB962C8B-B14F-4D97-AF65-F5344CB8AC3E}">
        <p14:creationId xmlns:p14="http://schemas.microsoft.com/office/powerpoint/2010/main" val="2337833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a:effectLst/>
                <a:latin typeface="Arial"/>
                <a:cs typeface="Arial"/>
              </a:rPr>
              <a:t>How an Ensemble Filter Works for Geophysical Data Assimilation</a:t>
            </a:r>
            <a:endParaRPr lang="en-US" sz="2400" dirty="0">
              <a:latin typeface="Arial"/>
              <a:cs typeface="Arial"/>
            </a:endParaRPr>
          </a:p>
        </p:txBody>
      </p:sp>
      <p:pic>
        <p:nvPicPr>
          <p:cNvPr id="4" name="Picture 3" descr="DataAssimilationDiagram_fram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5"/>
          <p:cNvSpPr txBox="1">
            <a:spLocks noChangeArrowheads="1"/>
          </p:cNvSpPr>
          <p:nvPr/>
        </p:nvSpPr>
        <p:spPr bwMode="auto">
          <a:xfrm>
            <a:off x="457200" y="1143000"/>
            <a:ext cx="8650287"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5"/>
            </a:pPr>
            <a:r>
              <a:rPr lang="en-US" dirty="0" smtClean="0">
                <a:solidFill>
                  <a:prstClr val="black"/>
                </a:solidFill>
                <a:latin typeface="Calibri"/>
                <a:ea typeface="+mn-ea"/>
                <a:cs typeface="+mn-cs"/>
              </a:rPr>
              <a:t>Use </a:t>
            </a:r>
            <a:r>
              <a:rPr lang="en-US" dirty="0">
                <a:solidFill>
                  <a:prstClr val="black"/>
                </a:solidFill>
                <a:latin typeface="Calibri"/>
                <a:ea typeface="+mn-ea"/>
                <a:cs typeface="+mn-cs"/>
              </a:rPr>
              <a:t>ensemble samples of </a:t>
            </a:r>
            <a:r>
              <a:rPr lang="en-US" i="1" dirty="0">
                <a:solidFill>
                  <a:prstClr val="black"/>
                </a:solidFill>
                <a:latin typeface="Times"/>
                <a:ea typeface="+mn-ea"/>
                <a:cs typeface="Times"/>
              </a:rPr>
              <a:t>y</a:t>
            </a:r>
            <a:r>
              <a:rPr lang="en-US" dirty="0">
                <a:solidFill>
                  <a:prstClr val="black"/>
                </a:solidFill>
                <a:latin typeface="Calibri"/>
                <a:ea typeface="+mn-ea"/>
                <a:cs typeface="+mn-cs"/>
              </a:rPr>
              <a:t> and each state variable to linearly regress observation increments onto state variable increments.</a:t>
            </a:r>
            <a:endParaRPr lang="en-US" dirty="0">
              <a:solidFill>
                <a:prstClr val="black"/>
              </a:solidFill>
              <a:latin typeface="Times New Roman" charset="0"/>
              <a:ea typeface="+mn-ea"/>
              <a:cs typeface="+mn-cs"/>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78280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a:effectLst/>
                <a:latin typeface="Arial"/>
                <a:cs typeface="Arial"/>
              </a:rPr>
              <a:t>How an Ensemble Filter Works for Geophysical Data Assimilation</a:t>
            </a:r>
            <a:endParaRPr lang="en-US" sz="2400" dirty="0">
              <a:latin typeface="Arial"/>
              <a:cs typeface="Arial"/>
            </a:endParaRPr>
          </a:p>
        </p:txBody>
      </p:sp>
      <p:pic>
        <p:nvPicPr>
          <p:cNvPr id="4" name="Picture 3" descr="DataAssimilationDiagram_fram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5"/>
          <p:cNvSpPr txBox="1">
            <a:spLocks noChangeArrowheads="1"/>
          </p:cNvSpPr>
          <p:nvPr/>
        </p:nvSpPr>
        <p:spPr bwMode="auto">
          <a:xfrm>
            <a:off x="457200" y="1143000"/>
            <a:ext cx="8650287"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5"/>
            </a:pPr>
            <a:r>
              <a:rPr lang="en-US" dirty="0" smtClean="0">
                <a:solidFill>
                  <a:prstClr val="black"/>
                </a:solidFill>
                <a:latin typeface="Calibri"/>
                <a:ea typeface="+mn-ea"/>
                <a:cs typeface="+mn-cs"/>
              </a:rPr>
              <a:t>Use </a:t>
            </a:r>
            <a:r>
              <a:rPr lang="en-US" dirty="0">
                <a:solidFill>
                  <a:prstClr val="black"/>
                </a:solidFill>
                <a:latin typeface="Calibri"/>
                <a:ea typeface="+mn-ea"/>
                <a:cs typeface="+mn-cs"/>
              </a:rPr>
              <a:t>ensemble samples of </a:t>
            </a:r>
            <a:r>
              <a:rPr lang="en-US" i="1" dirty="0">
                <a:solidFill>
                  <a:prstClr val="black"/>
                </a:solidFill>
                <a:latin typeface="Times"/>
                <a:ea typeface="+mn-ea"/>
                <a:cs typeface="Times"/>
              </a:rPr>
              <a:t>y</a:t>
            </a:r>
            <a:r>
              <a:rPr lang="en-US" dirty="0">
                <a:solidFill>
                  <a:prstClr val="black"/>
                </a:solidFill>
                <a:latin typeface="Calibri"/>
                <a:ea typeface="+mn-ea"/>
                <a:cs typeface="+mn-cs"/>
              </a:rPr>
              <a:t> and each state variable to linearly regress observation increments onto state variable increments.</a:t>
            </a:r>
            <a:endParaRPr lang="en-US" dirty="0">
              <a:solidFill>
                <a:prstClr val="black"/>
              </a:solidFill>
              <a:latin typeface="Times New Roman" charset="0"/>
              <a:ea typeface="+mn-ea"/>
              <a:cs typeface="+mn-cs"/>
            </a:endParaRPr>
          </a:p>
        </p:txBody>
      </p:sp>
      <p:sp>
        <p:nvSpPr>
          <p:cNvPr id="6" name="Text Box 6"/>
          <p:cNvSpPr txBox="1">
            <a:spLocks noChangeArrowheads="1"/>
          </p:cNvSpPr>
          <p:nvPr/>
        </p:nvSpPr>
        <p:spPr bwMode="auto">
          <a:xfrm>
            <a:off x="5375251" y="5114925"/>
            <a:ext cx="3768725"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pPr defTabSz="457200" eaLnBrk="1" fontAlgn="auto" hangingPunct="1">
              <a:spcBef>
                <a:spcPts val="0"/>
              </a:spcBef>
              <a:spcAft>
                <a:spcPts val="0"/>
              </a:spcAft>
            </a:pPr>
            <a:r>
              <a:rPr lang="en-US" sz="2200" dirty="0">
                <a:solidFill>
                  <a:prstClr val="black"/>
                </a:solidFill>
                <a:latin typeface="Calibri"/>
                <a:ea typeface="+mn-ea"/>
                <a:cs typeface="+mn-cs"/>
              </a:rPr>
              <a:t>Theory: impact of observation increments on each state variable can be handled independently!</a:t>
            </a:r>
            <a:endParaRPr lang="en-US" dirty="0">
              <a:solidFill>
                <a:prstClr val="black"/>
              </a:solidFill>
              <a:latin typeface="Times New Roman" charset="0"/>
              <a:ea typeface="+mn-ea"/>
              <a:cs typeface="+mn-cs"/>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90598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a:effectLst/>
                <a:latin typeface="Arial"/>
                <a:cs typeface="Arial"/>
              </a:rPr>
              <a:t>How an Ensemble Filter Works for Geophysical Data Assimilation</a:t>
            </a:r>
            <a:endParaRPr lang="en-US" sz="2400" dirty="0">
              <a:latin typeface="Arial"/>
              <a:cs typeface="Arial"/>
            </a:endParaRPr>
          </a:p>
        </p:txBody>
      </p:sp>
      <p:pic>
        <p:nvPicPr>
          <p:cNvPr id="4" name="Picture 5" descr="DataAssimilationDiagram_fram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7"/>
          <p:cNvSpPr txBox="1">
            <a:spLocks noChangeArrowheads="1"/>
          </p:cNvSpPr>
          <p:nvPr/>
        </p:nvSpPr>
        <p:spPr bwMode="auto">
          <a:xfrm>
            <a:off x="457200" y="1143000"/>
            <a:ext cx="86868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6"/>
            </a:pPr>
            <a:r>
              <a:rPr lang="en-US" dirty="0" smtClean="0">
                <a:solidFill>
                  <a:prstClr val="black"/>
                </a:solidFill>
                <a:latin typeface="Calibri"/>
                <a:ea typeface="+mn-ea"/>
                <a:cs typeface="+mn-cs"/>
              </a:rPr>
              <a:t>When </a:t>
            </a:r>
            <a:r>
              <a:rPr lang="en-US" dirty="0">
                <a:solidFill>
                  <a:prstClr val="black"/>
                </a:solidFill>
                <a:latin typeface="Calibri"/>
                <a:ea typeface="+mn-ea"/>
                <a:cs typeface="+mn-cs"/>
              </a:rPr>
              <a:t>all ensemble members for each state variable are updated, i</a:t>
            </a:r>
            <a:r>
              <a:rPr lang="en-US" dirty="0" smtClean="0">
                <a:solidFill>
                  <a:prstClr val="black"/>
                </a:solidFill>
                <a:latin typeface="Calibri"/>
                <a:ea typeface="+mn-ea"/>
                <a:cs typeface="+mn-cs"/>
              </a:rPr>
              <a:t>ntegrate </a:t>
            </a:r>
            <a:r>
              <a:rPr lang="en-US" dirty="0">
                <a:solidFill>
                  <a:prstClr val="black"/>
                </a:solidFill>
                <a:latin typeface="Calibri"/>
                <a:ea typeface="+mn-ea"/>
                <a:cs typeface="+mn-cs"/>
              </a:rPr>
              <a:t>to time of next observation …</a:t>
            </a:r>
            <a:endParaRPr lang="en-US" dirty="0">
              <a:solidFill>
                <a:prstClr val="black"/>
              </a:solidFill>
              <a:latin typeface="Times New Roman" charset="0"/>
              <a:ea typeface="+mn-ea"/>
              <a:cs typeface="+mn-cs"/>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93915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a:effectLst/>
                <a:latin typeface="Arial"/>
                <a:cs typeface="Arial"/>
              </a:rPr>
              <a:t>How an Ensemble Filter Works for Geophysical Data Assimilation</a:t>
            </a:r>
            <a:endParaRPr lang="en-US" sz="2400" dirty="0">
              <a:latin typeface="Arial"/>
              <a:cs typeface="Arial"/>
            </a:endParaRPr>
          </a:p>
        </p:txBody>
      </p:sp>
      <p:pic>
        <p:nvPicPr>
          <p:cNvPr id="4" name="Picture 5" descr="DataAssimilationDiagram_fram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7"/>
          <p:cNvSpPr txBox="1">
            <a:spLocks noChangeArrowheads="1"/>
          </p:cNvSpPr>
          <p:nvPr/>
        </p:nvSpPr>
        <p:spPr bwMode="auto">
          <a:xfrm>
            <a:off x="457200" y="1143000"/>
            <a:ext cx="86868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r>
              <a:rPr lang="en-US" dirty="0"/>
              <a:t>For large models, regression of increments onto each state variable dominates time.</a:t>
            </a:r>
            <a:endParaRPr lang="en-US" dirty="0">
              <a:latin typeface="Times New Roman" charset="0"/>
            </a:endParaRPr>
          </a:p>
        </p:txBody>
      </p:sp>
      <p:sp>
        <p:nvSpPr>
          <p:cNvPr id="9" name="Oval 5"/>
          <p:cNvSpPr>
            <a:spLocks noChangeArrowheads="1"/>
          </p:cNvSpPr>
          <p:nvPr/>
        </p:nvSpPr>
        <p:spPr bwMode="auto">
          <a:xfrm>
            <a:off x="4953000" y="3581400"/>
            <a:ext cx="1600200" cy="1447800"/>
          </a:xfrm>
          <a:prstGeom prst="ellipse">
            <a:avLst/>
          </a:prstGeom>
          <a:solidFill>
            <a:srgbClr val="FF0000">
              <a:alpha val="49019"/>
            </a:srgbClr>
          </a:solidFill>
          <a:ln w="19050">
            <a:solidFill>
              <a:srgbClr val="FF0003"/>
            </a:solidFill>
            <a:round/>
            <a:headEnd/>
            <a:tailEnd/>
          </a:ln>
        </p:spPr>
        <p:txBody>
          <a:bodyPr/>
          <a:lstStyle/>
          <a:p>
            <a:endParaRPr lang="en-US"/>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22568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Parallelizing Implementation of the Regression</a:t>
            </a:r>
            <a:endParaRPr lang="en-US" sz="2400" dirty="0">
              <a:latin typeface="Arial"/>
              <a:cs typeface="Arial"/>
            </a:endParaRPr>
          </a:p>
        </p:txBody>
      </p:sp>
      <p:pic>
        <p:nvPicPr>
          <p:cNvPr id="10" name="Picture 5" descr="parallel_fig1.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3702050" cy="303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6"/>
          <p:cNvSpPr txBox="1">
            <a:spLocks noChangeArrowheads="1"/>
          </p:cNvSpPr>
          <p:nvPr/>
        </p:nvSpPr>
        <p:spPr bwMode="auto">
          <a:xfrm>
            <a:off x="457200" y="2514600"/>
            <a:ext cx="44196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Simple example:</a:t>
            </a:r>
          </a:p>
          <a:p>
            <a:r>
              <a:rPr lang="en-US" dirty="0"/>
              <a:t>	4 Ensemble members;</a:t>
            </a:r>
          </a:p>
          <a:p>
            <a:r>
              <a:rPr lang="en-US" dirty="0"/>
              <a:t>	4 PEs (colors).</a:t>
            </a:r>
          </a:p>
          <a:p>
            <a:endParaRPr lang="en-US" dirty="0"/>
          </a:p>
          <a:p>
            <a:r>
              <a:rPr lang="en-US" dirty="0"/>
              <a:t>Observation shown by red star.</a:t>
            </a:r>
          </a:p>
        </p:txBody>
      </p:sp>
      <p:sp>
        <p:nvSpPr>
          <p:cNvPr id="2" name="TextBox 1"/>
          <p:cNvSpPr txBox="1"/>
          <p:nvPr/>
        </p:nvSpPr>
        <p:spPr>
          <a:xfrm>
            <a:off x="457200" y="1143000"/>
            <a:ext cx="8229600" cy="830997"/>
          </a:xfrm>
          <a:prstGeom prst="rect">
            <a:avLst/>
          </a:prstGeom>
          <a:noFill/>
        </p:spPr>
        <p:txBody>
          <a:bodyPr wrap="square" rtlCol="0">
            <a:spAutoFit/>
          </a:bodyPr>
          <a:lstStyle/>
          <a:p>
            <a:r>
              <a:rPr lang="en-US" dirty="0" smtClean="0"/>
              <a:t>Data layout (option 1):</a:t>
            </a:r>
          </a:p>
          <a:p>
            <a:r>
              <a:rPr lang="en-US" dirty="0" smtClean="0"/>
              <a:t>Each process stores all ensemble copies of subset of state.</a:t>
            </a:r>
            <a:endParaRPr lang="en-US" dirty="0"/>
          </a:p>
        </p:txBody>
      </p:sp>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88098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Parallelizing Implementation of the Regression</a:t>
            </a:r>
            <a:endParaRPr lang="en-US" sz="2400" dirty="0">
              <a:latin typeface="Arial"/>
              <a:cs typeface="Arial"/>
            </a:endParaRPr>
          </a:p>
        </p:txBody>
      </p:sp>
      <p:pic>
        <p:nvPicPr>
          <p:cNvPr id="10" name="Picture 5" descr="parallel_fig1.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3702050" cy="303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6"/>
          <p:cNvSpPr txBox="1">
            <a:spLocks noChangeArrowheads="1"/>
          </p:cNvSpPr>
          <p:nvPr/>
        </p:nvSpPr>
        <p:spPr bwMode="auto">
          <a:xfrm>
            <a:off x="457200" y="2514600"/>
            <a:ext cx="4419600"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t>One PE broadcasts obs. increments.</a:t>
            </a:r>
          </a:p>
          <a:p>
            <a:endParaRPr lang="en-US" sz="2000" dirty="0"/>
          </a:p>
          <a:p>
            <a:r>
              <a:rPr lang="en-US" sz="2000" dirty="0"/>
              <a:t>All ensemble members for each state variable are on one PE.</a:t>
            </a:r>
          </a:p>
          <a:p>
            <a:endParaRPr lang="en-US" sz="2000" dirty="0"/>
          </a:p>
          <a:p>
            <a:r>
              <a:rPr lang="en-US" sz="2000" dirty="0"/>
              <a:t>Can compute </a:t>
            </a:r>
            <a:r>
              <a:rPr lang="en-US" sz="2000" dirty="0" smtClean="0"/>
              <a:t>state mean</a:t>
            </a:r>
            <a:r>
              <a:rPr lang="en-US" sz="2000" dirty="0"/>
              <a:t>, variance without communication.</a:t>
            </a:r>
          </a:p>
          <a:p>
            <a:endParaRPr lang="en-US" sz="2000" dirty="0"/>
          </a:p>
          <a:p>
            <a:r>
              <a:rPr lang="en-US" sz="2000" dirty="0"/>
              <a:t>All state increments computed in parallel.</a:t>
            </a:r>
          </a:p>
          <a:p>
            <a:endParaRPr lang="en-US" dirty="0"/>
          </a:p>
        </p:txBody>
      </p:sp>
      <p:sp>
        <p:nvSpPr>
          <p:cNvPr id="2" name="TextBox 1"/>
          <p:cNvSpPr txBox="1"/>
          <p:nvPr/>
        </p:nvSpPr>
        <p:spPr>
          <a:xfrm>
            <a:off x="457200" y="1143000"/>
            <a:ext cx="8229600" cy="830997"/>
          </a:xfrm>
          <a:prstGeom prst="rect">
            <a:avLst/>
          </a:prstGeom>
          <a:noFill/>
        </p:spPr>
        <p:txBody>
          <a:bodyPr wrap="square" rtlCol="0">
            <a:spAutoFit/>
          </a:bodyPr>
          <a:lstStyle/>
          <a:p>
            <a:r>
              <a:rPr lang="en-US" dirty="0" smtClean="0"/>
              <a:t>Data layout (option 1):</a:t>
            </a:r>
          </a:p>
          <a:p>
            <a:r>
              <a:rPr lang="en-US" dirty="0" smtClean="0"/>
              <a:t>Each process stores all ensemble copies of subset of state.</a:t>
            </a:r>
            <a:endParaRPr lang="en-US" dirty="0"/>
          </a:p>
        </p:txBody>
      </p:sp>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144501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Computing Forward Operators</a:t>
            </a:r>
            <a:endParaRPr lang="en-US" sz="2400" dirty="0">
              <a:latin typeface="Arial"/>
              <a:cs typeface="Arial"/>
            </a:endParaRPr>
          </a:p>
        </p:txBody>
      </p:sp>
      <p:pic>
        <p:nvPicPr>
          <p:cNvPr id="10" name="Picture 5" descr="parallel_fig1.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3702050" cy="303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6"/>
          <p:cNvSpPr txBox="1">
            <a:spLocks noChangeArrowheads="1"/>
          </p:cNvSpPr>
          <p:nvPr/>
        </p:nvSpPr>
        <p:spPr bwMode="auto">
          <a:xfrm>
            <a:off x="457200" y="2514600"/>
            <a:ext cx="4419600"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Computing forward operator, h, is </a:t>
            </a:r>
            <a:r>
              <a:rPr lang="en-US" dirty="0" smtClean="0"/>
              <a:t>often </a:t>
            </a:r>
            <a:r>
              <a:rPr lang="en-US" dirty="0"/>
              <a:t>local interpolation.</a:t>
            </a:r>
          </a:p>
          <a:p>
            <a:endParaRPr lang="en-US" dirty="0"/>
          </a:p>
          <a:p>
            <a:r>
              <a:rPr lang="en-US" dirty="0"/>
              <a:t>Most </a:t>
            </a:r>
            <a:r>
              <a:rPr lang="en-US" dirty="0" smtClean="0"/>
              <a:t>observations </a:t>
            </a:r>
            <a:r>
              <a:rPr lang="en-US" dirty="0"/>
              <a:t>require no </a:t>
            </a:r>
            <a:r>
              <a:rPr lang="en-US" dirty="0" smtClean="0"/>
              <a:t>communication.</a:t>
            </a:r>
          </a:p>
          <a:p>
            <a:endParaRPr lang="en-US" dirty="0"/>
          </a:p>
          <a:p>
            <a:r>
              <a:rPr lang="en-US" dirty="0"/>
              <a:t>T</a:t>
            </a:r>
            <a:r>
              <a:rPr lang="en-US" dirty="0" smtClean="0"/>
              <a:t>hose near boundaries or more complex operators require communication.</a:t>
            </a:r>
            <a:endParaRPr lang="en-US" dirty="0"/>
          </a:p>
          <a:p>
            <a:endParaRPr lang="en-US" dirty="0"/>
          </a:p>
        </p:txBody>
      </p:sp>
      <p:sp>
        <p:nvSpPr>
          <p:cNvPr id="2" name="TextBox 1"/>
          <p:cNvSpPr txBox="1"/>
          <p:nvPr/>
        </p:nvSpPr>
        <p:spPr>
          <a:xfrm>
            <a:off x="457200" y="1143000"/>
            <a:ext cx="8229600" cy="830997"/>
          </a:xfrm>
          <a:prstGeom prst="rect">
            <a:avLst/>
          </a:prstGeom>
          <a:noFill/>
        </p:spPr>
        <p:txBody>
          <a:bodyPr wrap="square" rtlCol="0">
            <a:spAutoFit/>
          </a:bodyPr>
          <a:lstStyle/>
          <a:p>
            <a:r>
              <a:rPr lang="en-US" dirty="0" smtClean="0"/>
              <a:t>Data layout (option 1):</a:t>
            </a:r>
          </a:p>
          <a:p>
            <a:r>
              <a:rPr lang="en-US" dirty="0" smtClean="0"/>
              <a:t>Each process stores all ensemble copies of subset of state.</a:t>
            </a:r>
            <a:endParaRPr lang="en-US" dirty="0"/>
          </a:p>
        </p:txBody>
      </p:sp>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02496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Load Balancing Issues for Regression with Localization</a:t>
            </a:r>
            <a:endParaRPr lang="en-US" sz="2400" dirty="0">
              <a:latin typeface="Arial"/>
              <a:cs typeface="Arial"/>
            </a:endParaRPr>
          </a:p>
        </p:txBody>
      </p:sp>
      <p:sp>
        <p:nvSpPr>
          <p:cNvPr id="11" name="TextBox 6"/>
          <p:cNvSpPr txBox="1">
            <a:spLocks noChangeArrowheads="1"/>
          </p:cNvSpPr>
          <p:nvPr/>
        </p:nvSpPr>
        <p:spPr bwMode="auto">
          <a:xfrm>
            <a:off x="457200" y="2514600"/>
            <a:ext cx="45720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Observation impact usually </a:t>
            </a:r>
            <a:r>
              <a:rPr lang="en-US" dirty="0" smtClean="0"/>
              <a:t>localized, reduces errors.</a:t>
            </a:r>
          </a:p>
          <a:p>
            <a:endParaRPr lang="en-US" dirty="0"/>
          </a:p>
          <a:p>
            <a:r>
              <a:rPr lang="en-US" dirty="0"/>
              <a:t>Observation in N. Pacific not expected to change Antarctic state.</a:t>
            </a:r>
          </a:p>
          <a:p>
            <a:endParaRPr lang="en-US" dirty="0"/>
          </a:p>
          <a:p>
            <a:r>
              <a:rPr lang="en-US" dirty="0" smtClean="0">
                <a:solidFill>
                  <a:srgbClr val="FF0000"/>
                </a:solidFill>
              </a:rPr>
              <a:t>PE4</a:t>
            </a:r>
            <a:r>
              <a:rPr lang="en-US" dirty="0" smtClean="0"/>
              <a:t> lots of work, </a:t>
            </a:r>
            <a:r>
              <a:rPr lang="en-US" dirty="0" smtClean="0">
                <a:solidFill>
                  <a:srgbClr val="162CFF"/>
                </a:solidFill>
              </a:rPr>
              <a:t>PE1</a:t>
            </a:r>
            <a:r>
              <a:rPr lang="en-US" dirty="0" smtClean="0"/>
              <a:t> has none.</a:t>
            </a:r>
            <a:endParaRPr lang="en-US" dirty="0"/>
          </a:p>
          <a:p>
            <a:endParaRPr lang="en-US" dirty="0">
              <a:solidFill>
                <a:srgbClr val="000090"/>
              </a:solidFill>
            </a:endParaRPr>
          </a:p>
        </p:txBody>
      </p:sp>
      <p:sp>
        <p:nvSpPr>
          <p:cNvPr id="2" name="TextBox 1"/>
          <p:cNvSpPr txBox="1"/>
          <p:nvPr/>
        </p:nvSpPr>
        <p:spPr>
          <a:xfrm>
            <a:off x="457200" y="1143000"/>
            <a:ext cx="8229600" cy="830997"/>
          </a:xfrm>
          <a:prstGeom prst="rect">
            <a:avLst/>
          </a:prstGeom>
          <a:noFill/>
        </p:spPr>
        <p:txBody>
          <a:bodyPr wrap="square" rtlCol="0">
            <a:spAutoFit/>
          </a:bodyPr>
          <a:lstStyle/>
          <a:p>
            <a:r>
              <a:rPr lang="en-US" dirty="0" smtClean="0"/>
              <a:t>Data layout (option 1):</a:t>
            </a:r>
          </a:p>
          <a:p>
            <a:r>
              <a:rPr lang="en-US" dirty="0" smtClean="0"/>
              <a:t>Each process stores all ensemble copies of subset of state.</a:t>
            </a:r>
            <a:endParaRPr lang="en-US" dirty="0"/>
          </a:p>
        </p:txBody>
      </p:sp>
      <p:pic>
        <p:nvPicPr>
          <p:cNvPr id="9" name="Picture 7" descr="parallel_fig2.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3702050" cy="303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78831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Load Balancing Issues for Regression with Localization</a:t>
            </a:r>
            <a:endParaRPr lang="en-US" sz="2400" dirty="0">
              <a:latin typeface="Arial"/>
              <a:cs typeface="Arial"/>
            </a:endParaRPr>
          </a:p>
        </p:txBody>
      </p:sp>
      <p:sp>
        <p:nvSpPr>
          <p:cNvPr id="11" name="TextBox 6"/>
          <p:cNvSpPr txBox="1">
            <a:spLocks noChangeArrowheads="1"/>
          </p:cNvSpPr>
          <p:nvPr/>
        </p:nvSpPr>
        <p:spPr bwMode="auto">
          <a:xfrm>
            <a:off x="457200" y="2514600"/>
            <a:ext cx="44196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Can balance load by </a:t>
            </a:r>
            <a:r>
              <a:rPr lang="ja-JP" altLang="en-US" dirty="0"/>
              <a:t>‘</a:t>
            </a:r>
            <a:r>
              <a:rPr lang="en-US" altLang="ja-JP" dirty="0"/>
              <a:t>randomly</a:t>
            </a:r>
            <a:r>
              <a:rPr lang="ja-JP" altLang="en-US" dirty="0"/>
              <a:t>’</a:t>
            </a:r>
            <a:r>
              <a:rPr lang="en-US" altLang="ja-JP" dirty="0"/>
              <a:t> assigning state </a:t>
            </a:r>
            <a:r>
              <a:rPr lang="en-US" altLang="ja-JP" dirty="0" smtClean="0"/>
              <a:t>variables </a:t>
            </a:r>
            <a:r>
              <a:rPr lang="en-US" altLang="ja-JP" dirty="0"/>
              <a:t>to PEs.</a:t>
            </a:r>
          </a:p>
          <a:p>
            <a:endParaRPr lang="en-US" dirty="0"/>
          </a:p>
          <a:p>
            <a:endParaRPr lang="en-US" dirty="0"/>
          </a:p>
        </p:txBody>
      </p:sp>
      <p:sp>
        <p:nvSpPr>
          <p:cNvPr id="2" name="TextBox 1"/>
          <p:cNvSpPr txBox="1"/>
          <p:nvPr/>
        </p:nvSpPr>
        <p:spPr>
          <a:xfrm>
            <a:off x="457200" y="1143000"/>
            <a:ext cx="8229600" cy="830997"/>
          </a:xfrm>
          <a:prstGeom prst="rect">
            <a:avLst/>
          </a:prstGeom>
          <a:noFill/>
        </p:spPr>
        <p:txBody>
          <a:bodyPr wrap="square" rtlCol="0">
            <a:spAutoFit/>
          </a:bodyPr>
          <a:lstStyle/>
          <a:p>
            <a:r>
              <a:rPr lang="en-US" dirty="0" smtClean="0"/>
              <a:t>Data layout (option 2):</a:t>
            </a:r>
          </a:p>
          <a:p>
            <a:r>
              <a:rPr lang="en-US" dirty="0" smtClean="0"/>
              <a:t>Each process stores all ensemble copies of subset of state.</a:t>
            </a:r>
            <a:endParaRPr lang="en-US" dirty="0"/>
          </a:p>
        </p:txBody>
      </p:sp>
      <p:pic>
        <p:nvPicPr>
          <p:cNvPr id="10" name="Picture 8" descr="parallel_fig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3708400" cy="303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559517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Load Balancing Issues for Regression with Localization</a:t>
            </a:r>
            <a:endParaRPr lang="en-US" sz="2400" dirty="0">
              <a:latin typeface="Arial"/>
              <a:cs typeface="Arial"/>
            </a:endParaRPr>
          </a:p>
        </p:txBody>
      </p:sp>
      <p:sp>
        <p:nvSpPr>
          <p:cNvPr id="11" name="TextBox 6"/>
          <p:cNvSpPr txBox="1">
            <a:spLocks noChangeArrowheads="1"/>
          </p:cNvSpPr>
          <p:nvPr/>
        </p:nvSpPr>
        <p:spPr bwMode="auto">
          <a:xfrm>
            <a:off x="457200" y="2514600"/>
            <a:ext cx="44196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Can balance load by </a:t>
            </a:r>
            <a:r>
              <a:rPr lang="ja-JP" altLang="en-US" dirty="0"/>
              <a:t>‘</a:t>
            </a:r>
            <a:r>
              <a:rPr lang="en-US" altLang="ja-JP" dirty="0"/>
              <a:t>randomly</a:t>
            </a:r>
            <a:r>
              <a:rPr lang="ja-JP" altLang="en-US" dirty="0"/>
              <a:t>’</a:t>
            </a:r>
            <a:r>
              <a:rPr lang="en-US" altLang="ja-JP" dirty="0"/>
              <a:t> assigning state </a:t>
            </a:r>
            <a:r>
              <a:rPr lang="en-US" altLang="ja-JP" dirty="0" smtClean="0"/>
              <a:t>variables </a:t>
            </a:r>
            <a:r>
              <a:rPr lang="en-US" altLang="ja-JP" dirty="0"/>
              <a:t>to PEs.</a:t>
            </a:r>
          </a:p>
          <a:p>
            <a:endParaRPr lang="en-US" dirty="0"/>
          </a:p>
          <a:p>
            <a:r>
              <a:rPr lang="en-US" dirty="0">
                <a:solidFill>
                  <a:srgbClr val="FF0000"/>
                </a:solidFill>
              </a:rPr>
              <a:t>Now computing forward operators, h, requires communication.</a:t>
            </a:r>
          </a:p>
          <a:p>
            <a:endParaRPr lang="en-US" dirty="0"/>
          </a:p>
        </p:txBody>
      </p:sp>
      <p:sp>
        <p:nvSpPr>
          <p:cNvPr id="2" name="TextBox 1"/>
          <p:cNvSpPr txBox="1"/>
          <p:nvPr/>
        </p:nvSpPr>
        <p:spPr>
          <a:xfrm>
            <a:off x="457200" y="1143000"/>
            <a:ext cx="8229600" cy="830997"/>
          </a:xfrm>
          <a:prstGeom prst="rect">
            <a:avLst/>
          </a:prstGeom>
          <a:noFill/>
        </p:spPr>
        <p:txBody>
          <a:bodyPr wrap="square" rtlCol="0">
            <a:spAutoFit/>
          </a:bodyPr>
          <a:lstStyle/>
          <a:p>
            <a:r>
              <a:rPr lang="en-US" dirty="0" smtClean="0"/>
              <a:t>Data layout (option 2):</a:t>
            </a:r>
          </a:p>
          <a:p>
            <a:r>
              <a:rPr lang="en-US" dirty="0" smtClean="0"/>
              <a:t>Each process stores all ensemble copies of subset of state.</a:t>
            </a:r>
            <a:endParaRPr lang="en-US" dirty="0"/>
          </a:p>
        </p:txBody>
      </p:sp>
      <p:pic>
        <p:nvPicPr>
          <p:cNvPr id="10" name="Picture 8" descr="parallel_fig3.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3708400" cy="303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044214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523220"/>
          </a:xfrm>
          <a:prstGeom prst="rect">
            <a:avLst/>
          </a:prstGeom>
          <a:solidFill>
            <a:srgbClr val="3366FF"/>
          </a:solidFill>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is Data Assimilation?</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Rectangle 2"/>
          <p:cNvSpPr txBox="1">
            <a:spLocks noChangeArrowheads="1"/>
          </p:cNvSpPr>
          <p:nvPr/>
        </p:nvSpPr>
        <p:spPr bwMode="auto">
          <a:xfrm>
            <a:off x="1219200" y="4724400"/>
            <a:ext cx="4648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sz="2800">
                <a:solidFill>
                  <a:schemeClr val="tx1"/>
                </a:solidFill>
                <a:latin typeface="Calibri"/>
                <a:ea typeface="+mn-ea"/>
                <a:cs typeface="Calibri"/>
              </a:defRPr>
            </a:lvl1pPr>
            <a:lvl2pPr marL="742950" indent="-285750" algn="l" rtl="0" eaLnBrk="1" fontAlgn="base" hangingPunct="1">
              <a:spcBef>
                <a:spcPct val="20000"/>
              </a:spcBef>
              <a:spcAft>
                <a:spcPct val="0"/>
              </a:spcAft>
              <a:buChar char="–"/>
              <a:defRPr sz="2400">
                <a:solidFill>
                  <a:schemeClr val="tx1"/>
                </a:solidFill>
                <a:latin typeface="Calibri"/>
                <a:ea typeface="+mn-ea"/>
                <a:cs typeface="Calibri"/>
              </a:defRPr>
            </a:lvl2pPr>
            <a:lvl3pPr marL="1143000" indent="-228600" algn="l" rtl="0" eaLnBrk="1" fontAlgn="base" hangingPunct="1">
              <a:spcBef>
                <a:spcPct val="20000"/>
              </a:spcBef>
              <a:spcAft>
                <a:spcPct val="0"/>
              </a:spcAft>
              <a:buChar char="•"/>
              <a:defRPr sz="2000">
                <a:solidFill>
                  <a:schemeClr val="tx1"/>
                </a:solidFill>
                <a:latin typeface="Calibri"/>
                <a:ea typeface="+mn-ea"/>
                <a:cs typeface="Calibri"/>
              </a:defRPr>
            </a:lvl3pPr>
            <a:lvl4pPr marL="1600200" indent="-228600" algn="l" rtl="0" eaLnBrk="1" fontAlgn="base" hangingPunct="1">
              <a:spcBef>
                <a:spcPct val="20000"/>
              </a:spcBef>
              <a:spcAft>
                <a:spcPct val="0"/>
              </a:spcAft>
              <a:buChar char="–"/>
              <a:defRPr sz="1800">
                <a:solidFill>
                  <a:schemeClr val="tx1"/>
                </a:solidFill>
                <a:latin typeface="Calibri"/>
                <a:ea typeface="+mn-ea"/>
                <a:cs typeface="Calibri"/>
              </a:defRPr>
            </a:lvl4pPr>
            <a:lvl5pPr marL="2057400" indent="-228600" algn="l" rtl="0" eaLnBrk="1" fontAlgn="base" hangingPunct="1">
              <a:spcBef>
                <a:spcPct val="20000"/>
              </a:spcBef>
              <a:spcAft>
                <a:spcPct val="0"/>
              </a:spcAft>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r>
              <a:rPr lang="en-US" sz="2200" smtClean="0">
                <a:latin typeface="Arial" charset="0"/>
                <a:ea typeface="ＭＳ Ｐゴシック" charset="0"/>
                <a:cs typeface="ＭＳ Ｐゴシック" charset="0"/>
              </a:rPr>
              <a:t>…to produce an analysis</a:t>
            </a:r>
            <a:br>
              <a:rPr lang="en-US" sz="2200" smtClean="0">
                <a:latin typeface="Arial" charset="0"/>
                <a:ea typeface="ＭＳ Ｐゴシック" charset="0"/>
                <a:cs typeface="ＭＳ Ｐゴシック" charset="0"/>
              </a:rPr>
            </a:br>
            <a:r>
              <a:rPr lang="en-US" sz="2200" smtClean="0">
                <a:latin typeface="Arial" charset="0"/>
                <a:ea typeface="ＭＳ Ｐゴシック" charset="0"/>
                <a:cs typeface="ＭＳ Ｐゴシック" charset="0"/>
              </a:rPr>
              <a:t>(best possible estimate).</a:t>
            </a:r>
            <a:endParaRPr lang="en-US" sz="2200">
              <a:latin typeface="Arial" charset="0"/>
              <a:ea typeface="ＭＳ Ｐゴシック" charset="0"/>
              <a:cs typeface="ＭＳ Ｐゴシック" charset="0"/>
            </a:endParaRPr>
          </a:p>
        </p:txBody>
      </p:sp>
      <p:pic>
        <p:nvPicPr>
          <p:cNvPr id="18" name="Picture 4" descr="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81200"/>
            <a:ext cx="2940050" cy="223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5" descr="thermom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86000"/>
            <a:ext cx="550863" cy="157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 Box 9"/>
          <p:cNvSpPr txBox="1">
            <a:spLocks noChangeArrowheads="1"/>
          </p:cNvSpPr>
          <p:nvPr/>
        </p:nvSpPr>
        <p:spPr bwMode="auto">
          <a:xfrm>
            <a:off x="1600200" y="2667000"/>
            <a:ext cx="4508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a:t>+</a:t>
            </a:r>
            <a:endParaRPr lang="en-US"/>
          </a:p>
        </p:txBody>
      </p:sp>
      <p:sp>
        <p:nvSpPr>
          <p:cNvPr id="21" name="Line 11"/>
          <p:cNvSpPr>
            <a:spLocks noChangeShapeType="1"/>
          </p:cNvSpPr>
          <p:nvPr/>
        </p:nvSpPr>
        <p:spPr bwMode="auto">
          <a:xfrm>
            <a:off x="5029200" y="3048000"/>
            <a:ext cx="91440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pic>
        <p:nvPicPr>
          <p:cNvPr id="22" name="Picture 12" descr="DARTspaghettiSqu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886200"/>
            <a:ext cx="3276600" cy="2005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6"/>
          <p:cNvSpPr>
            <a:spLocks noChangeArrowheads="1"/>
          </p:cNvSpPr>
          <p:nvPr/>
        </p:nvSpPr>
        <p:spPr bwMode="auto">
          <a:xfrm>
            <a:off x="457200" y="1524000"/>
            <a:ext cx="79248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pPr>
            <a:r>
              <a:rPr lang="en-US" sz="2200"/>
              <a:t>Observations combined with a Model forecast…</a:t>
            </a:r>
          </a:p>
          <a:p>
            <a:pPr marL="342900" indent="-342900" eaLnBrk="1" hangingPunct="1">
              <a:spcBef>
                <a:spcPct val="20000"/>
              </a:spcBef>
            </a:pPr>
            <a:endParaRPr lang="en-US"/>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20" grpId="0"/>
      <p:bldP spid="21"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Eliminating Communication for Forward Operators</a:t>
            </a:r>
            <a:endParaRPr lang="en-US" sz="2400" dirty="0">
              <a:latin typeface="Arial"/>
              <a:cs typeface="Arial"/>
            </a:endParaRPr>
          </a:p>
        </p:txBody>
      </p:sp>
      <p:sp>
        <p:nvSpPr>
          <p:cNvPr id="11" name="TextBox 6"/>
          <p:cNvSpPr txBox="1">
            <a:spLocks noChangeArrowheads="1"/>
          </p:cNvSpPr>
          <p:nvPr/>
        </p:nvSpPr>
        <p:spPr bwMode="auto">
          <a:xfrm>
            <a:off x="457200" y="2514600"/>
            <a:ext cx="44196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If each PE has a complete ensemble, forward operators require no communication.</a:t>
            </a:r>
          </a:p>
          <a:p>
            <a:endParaRPr lang="en-US" dirty="0"/>
          </a:p>
        </p:txBody>
      </p:sp>
      <p:sp>
        <p:nvSpPr>
          <p:cNvPr id="2" name="TextBox 1"/>
          <p:cNvSpPr txBox="1"/>
          <p:nvPr/>
        </p:nvSpPr>
        <p:spPr>
          <a:xfrm>
            <a:off x="457200" y="1143000"/>
            <a:ext cx="8229600" cy="830997"/>
          </a:xfrm>
          <a:prstGeom prst="rect">
            <a:avLst/>
          </a:prstGeom>
          <a:noFill/>
        </p:spPr>
        <p:txBody>
          <a:bodyPr wrap="square" rtlCol="0">
            <a:spAutoFit/>
          </a:bodyPr>
          <a:lstStyle/>
          <a:p>
            <a:r>
              <a:rPr lang="en-US" dirty="0" smtClean="0"/>
              <a:t>Data layout (option 3):</a:t>
            </a:r>
          </a:p>
          <a:p>
            <a:r>
              <a:rPr lang="en-US" dirty="0" smtClean="0"/>
              <a:t>Entire state for each ensemble on single PE.</a:t>
            </a:r>
            <a:endParaRPr lang="en-US" dirty="0"/>
          </a:p>
        </p:txBody>
      </p:sp>
      <p:pic>
        <p:nvPicPr>
          <p:cNvPr id="13" name="Picture 9" descr="parallel_fig4.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3702050" cy="303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9629826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a:effectLst/>
                <a:cs typeface="Arial"/>
              </a:rPr>
              <a:t>Eliminating Communication for Forward Operators</a:t>
            </a:r>
            <a:endParaRPr lang="en-US" sz="2400" dirty="0">
              <a:latin typeface="Arial"/>
              <a:cs typeface="Arial"/>
            </a:endParaRPr>
          </a:p>
        </p:txBody>
      </p:sp>
      <p:sp>
        <p:nvSpPr>
          <p:cNvPr id="11" name="TextBox 6"/>
          <p:cNvSpPr txBox="1">
            <a:spLocks noChangeArrowheads="1"/>
          </p:cNvSpPr>
          <p:nvPr/>
        </p:nvSpPr>
        <p:spPr bwMode="auto">
          <a:xfrm>
            <a:off x="457200" y="2514600"/>
            <a:ext cx="44196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If each PE has a complete ensemble, forward operators require no communication</a:t>
            </a:r>
            <a:r>
              <a:rPr lang="en-US" dirty="0" smtClean="0"/>
              <a:t>.</a:t>
            </a:r>
          </a:p>
          <a:p>
            <a:endParaRPr lang="en-US" dirty="0"/>
          </a:p>
          <a:p>
            <a:r>
              <a:rPr lang="en-US" dirty="0" smtClean="0"/>
              <a:t>Many forward operators could be done at once.</a:t>
            </a:r>
            <a:endParaRPr lang="en-US" dirty="0"/>
          </a:p>
          <a:p>
            <a:endParaRPr lang="en-US" dirty="0"/>
          </a:p>
          <a:p>
            <a:endParaRPr lang="en-US" dirty="0"/>
          </a:p>
        </p:txBody>
      </p:sp>
      <p:sp>
        <p:nvSpPr>
          <p:cNvPr id="2" name="TextBox 1"/>
          <p:cNvSpPr txBox="1"/>
          <p:nvPr/>
        </p:nvSpPr>
        <p:spPr>
          <a:xfrm>
            <a:off x="457200" y="1143000"/>
            <a:ext cx="8229600" cy="830997"/>
          </a:xfrm>
          <a:prstGeom prst="rect">
            <a:avLst/>
          </a:prstGeom>
          <a:noFill/>
        </p:spPr>
        <p:txBody>
          <a:bodyPr wrap="square" rtlCol="0">
            <a:spAutoFit/>
          </a:bodyPr>
          <a:lstStyle/>
          <a:p>
            <a:r>
              <a:rPr lang="en-US" dirty="0" smtClean="0"/>
              <a:t>Data layout (option 3):</a:t>
            </a:r>
          </a:p>
          <a:p>
            <a:r>
              <a:rPr lang="en-US" dirty="0" smtClean="0"/>
              <a:t>Entire state for each ensemble on single PE.</a:t>
            </a:r>
            <a:endParaRPr lang="en-US" dirty="0"/>
          </a:p>
        </p:txBody>
      </p:sp>
      <p:pic>
        <p:nvPicPr>
          <p:cNvPr id="15" name="Picture 7" descr="parallel_fig5.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3702050" cy="303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969645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Best of Both Worlds? Using a Data Transpose.</a:t>
            </a:r>
            <a:endParaRPr lang="en-US" sz="2400" dirty="0">
              <a:latin typeface="Arial"/>
              <a:cs typeface="Arial"/>
            </a:endParaRPr>
          </a:p>
        </p:txBody>
      </p:sp>
      <p:sp>
        <p:nvSpPr>
          <p:cNvPr id="11" name="TextBox 6"/>
          <p:cNvSpPr txBox="1">
            <a:spLocks noChangeArrowheads="1"/>
          </p:cNvSpPr>
          <p:nvPr/>
        </p:nvSpPr>
        <p:spPr bwMode="auto">
          <a:xfrm>
            <a:off x="457200" y="2514600"/>
            <a:ext cx="441960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Do a data </a:t>
            </a:r>
            <a:r>
              <a:rPr lang="en-US" dirty="0" smtClean="0"/>
              <a:t>transpose between options 3 and 2, </a:t>
            </a:r>
            <a:r>
              <a:rPr lang="en-US" dirty="0"/>
              <a:t>using all to all communication.</a:t>
            </a:r>
          </a:p>
          <a:p>
            <a:endParaRPr lang="en-US" dirty="0"/>
          </a:p>
          <a:p>
            <a:r>
              <a:rPr lang="en-US" dirty="0" smtClean="0"/>
              <a:t>Then do state increments for each observation sequentially.</a:t>
            </a:r>
            <a:endParaRPr lang="en-US" dirty="0"/>
          </a:p>
          <a:p>
            <a:endParaRPr lang="en-US" dirty="0"/>
          </a:p>
        </p:txBody>
      </p:sp>
      <p:sp>
        <p:nvSpPr>
          <p:cNvPr id="2" name="TextBox 1"/>
          <p:cNvSpPr txBox="1"/>
          <p:nvPr/>
        </p:nvSpPr>
        <p:spPr>
          <a:xfrm>
            <a:off x="457200" y="1143000"/>
            <a:ext cx="8229600" cy="830997"/>
          </a:xfrm>
          <a:prstGeom prst="rect">
            <a:avLst/>
          </a:prstGeom>
          <a:noFill/>
        </p:spPr>
        <p:txBody>
          <a:bodyPr wrap="square" rtlCol="0">
            <a:spAutoFit/>
          </a:bodyPr>
          <a:lstStyle/>
          <a:p>
            <a:r>
              <a:rPr lang="en-US" dirty="0" smtClean="0"/>
              <a:t>Two Data layouts:</a:t>
            </a:r>
          </a:p>
          <a:p>
            <a:r>
              <a:rPr lang="en-US" dirty="0"/>
              <a:t> </a:t>
            </a:r>
            <a:r>
              <a:rPr lang="en-US" dirty="0" smtClean="0"/>
              <a:t>  Option 2 for regression, Option 3 for forward operators</a:t>
            </a:r>
            <a:endParaRPr lang="en-US" dirty="0"/>
          </a:p>
        </p:txBody>
      </p:sp>
      <p:pic>
        <p:nvPicPr>
          <p:cNvPr id="13" name="Picture 8" descr="parallel_fig6.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3708400" cy="303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717290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Best of Both Worlds? Using a Data Transpose.</a:t>
            </a:r>
            <a:endParaRPr lang="en-US" sz="2400" dirty="0">
              <a:latin typeface="Arial"/>
              <a:cs typeface="Arial"/>
            </a:endParaRPr>
          </a:p>
        </p:txBody>
      </p:sp>
      <p:sp>
        <p:nvSpPr>
          <p:cNvPr id="12" name="TextBox 1"/>
          <p:cNvSpPr txBox="1">
            <a:spLocks noChangeArrowheads="1"/>
          </p:cNvSpPr>
          <p:nvPr/>
        </p:nvSpPr>
        <p:spPr bwMode="auto">
          <a:xfrm>
            <a:off x="2590800" y="4038600"/>
            <a:ext cx="3276600"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Whole model state available to a single </a:t>
            </a:r>
            <a:r>
              <a:rPr lang="en-US" dirty="0" smtClean="0"/>
              <a:t>processor.</a:t>
            </a:r>
            <a:endParaRPr lang="en-US" dirty="0"/>
          </a:p>
        </p:txBody>
      </p:sp>
      <p:sp>
        <p:nvSpPr>
          <p:cNvPr id="14" name="TextBox 7"/>
          <p:cNvSpPr txBox="1">
            <a:spLocks noChangeArrowheads="1"/>
          </p:cNvSpPr>
          <p:nvPr/>
        </p:nvSpPr>
        <p:spPr bwMode="auto">
          <a:xfrm>
            <a:off x="6096000" y="3352800"/>
            <a:ext cx="26670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All copies of some variables available to a single processor</a:t>
            </a:r>
          </a:p>
        </p:txBody>
      </p:sp>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grpSp>
        <p:nvGrpSpPr>
          <p:cNvPr id="45" name="Group 44"/>
          <p:cNvGrpSpPr>
            <a:grpSpLocks noChangeAspect="1"/>
          </p:cNvGrpSpPr>
          <p:nvPr/>
        </p:nvGrpSpPr>
        <p:grpSpPr>
          <a:xfrm>
            <a:off x="533400" y="2438400"/>
            <a:ext cx="2145792" cy="3352800"/>
            <a:chOff x="914400" y="2438400"/>
            <a:chExt cx="2438400" cy="3810000"/>
          </a:xfrm>
        </p:grpSpPr>
        <p:sp>
          <p:nvSpPr>
            <p:cNvPr id="46" name="Rectangle 45"/>
            <p:cNvSpPr/>
            <p:nvPr/>
          </p:nvSpPr>
          <p:spPr>
            <a:xfrm>
              <a:off x="990600" y="2971800"/>
              <a:ext cx="426720" cy="3276600"/>
            </a:xfrm>
            <a:prstGeom prst="rect">
              <a:avLst/>
            </a:prstGeom>
            <a:solidFill>
              <a:srgbClr val="0000FF"/>
            </a:solidFill>
            <a:ln w="1905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600200" y="2971800"/>
              <a:ext cx="426720" cy="3276600"/>
            </a:xfrm>
            <a:prstGeom prst="rect">
              <a:avLst/>
            </a:prstGeom>
            <a:solidFill>
              <a:srgbClr val="00B4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2209800" y="2971800"/>
              <a:ext cx="426720" cy="3276600"/>
            </a:xfrm>
            <a:prstGeom prst="rect">
              <a:avLst/>
            </a:prstGeom>
            <a:solidFill>
              <a:schemeClr val="accent5">
                <a:lumMod val="60000"/>
                <a:lumOff val="4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819400" y="2971800"/>
              <a:ext cx="426720" cy="3276600"/>
            </a:xfrm>
            <a:prstGeom prst="rect">
              <a:avLst/>
            </a:prstGeom>
            <a:solidFill>
              <a:srgbClr val="FF0003"/>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914400" y="2438400"/>
              <a:ext cx="609600" cy="430887"/>
            </a:xfrm>
            <a:prstGeom prst="rect">
              <a:avLst/>
            </a:prstGeom>
            <a:noFill/>
          </p:spPr>
          <p:txBody>
            <a:bodyPr wrap="square" rtlCol="0">
              <a:spAutoFit/>
            </a:bodyPr>
            <a:lstStyle/>
            <a:p>
              <a:r>
                <a:rPr lang="en-US" sz="2200" dirty="0" smtClean="0"/>
                <a:t>P1</a:t>
              </a:r>
              <a:endParaRPr lang="en-US" sz="2200" dirty="0"/>
            </a:p>
          </p:txBody>
        </p:sp>
        <p:sp>
          <p:nvSpPr>
            <p:cNvPr id="51" name="TextBox 50"/>
            <p:cNvSpPr txBox="1"/>
            <p:nvPr/>
          </p:nvSpPr>
          <p:spPr>
            <a:xfrm>
              <a:off x="1524000" y="2438400"/>
              <a:ext cx="609600" cy="430887"/>
            </a:xfrm>
            <a:prstGeom prst="rect">
              <a:avLst/>
            </a:prstGeom>
            <a:noFill/>
          </p:spPr>
          <p:txBody>
            <a:bodyPr wrap="square" rtlCol="0">
              <a:spAutoFit/>
            </a:bodyPr>
            <a:lstStyle/>
            <a:p>
              <a:r>
                <a:rPr lang="en-US" sz="2200" dirty="0" smtClean="0"/>
                <a:t>P2</a:t>
              </a:r>
              <a:endParaRPr lang="en-US" sz="2200" dirty="0"/>
            </a:p>
          </p:txBody>
        </p:sp>
        <p:sp>
          <p:nvSpPr>
            <p:cNvPr id="52" name="TextBox 51"/>
            <p:cNvSpPr txBox="1"/>
            <p:nvPr/>
          </p:nvSpPr>
          <p:spPr>
            <a:xfrm>
              <a:off x="2133600" y="2438400"/>
              <a:ext cx="609600" cy="430887"/>
            </a:xfrm>
            <a:prstGeom prst="rect">
              <a:avLst/>
            </a:prstGeom>
            <a:noFill/>
          </p:spPr>
          <p:txBody>
            <a:bodyPr wrap="square" rtlCol="0">
              <a:spAutoFit/>
            </a:bodyPr>
            <a:lstStyle/>
            <a:p>
              <a:r>
                <a:rPr lang="en-US" sz="2200" dirty="0" smtClean="0"/>
                <a:t>P3</a:t>
              </a:r>
              <a:endParaRPr lang="en-US" sz="2200" dirty="0"/>
            </a:p>
          </p:txBody>
        </p:sp>
        <p:sp>
          <p:nvSpPr>
            <p:cNvPr id="53" name="TextBox 52"/>
            <p:cNvSpPr txBox="1"/>
            <p:nvPr/>
          </p:nvSpPr>
          <p:spPr>
            <a:xfrm>
              <a:off x="2743200" y="2438400"/>
              <a:ext cx="609600" cy="430887"/>
            </a:xfrm>
            <a:prstGeom prst="rect">
              <a:avLst/>
            </a:prstGeom>
            <a:noFill/>
          </p:spPr>
          <p:txBody>
            <a:bodyPr wrap="square" rtlCol="0">
              <a:spAutoFit/>
            </a:bodyPr>
            <a:lstStyle/>
            <a:p>
              <a:r>
                <a:rPr lang="en-US" sz="2200" dirty="0" smtClean="0"/>
                <a:t>P4</a:t>
              </a:r>
              <a:endParaRPr lang="en-US" sz="2200" dirty="0"/>
            </a:p>
          </p:txBody>
        </p:sp>
        <p:sp>
          <p:nvSpPr>
            <p:cNvPr id="54" name="TextBox 53"/>
            <p:cNvSpPr txBox="1"/>
            <p:nvPr/>
          </p:nvSpPr>
          <p:spPr>
            <a:xfrm>
              <a:off x="1066800" y="3505200"/>
              <a:ext cx="228600" cy="1569660"/>
            </a:xfrm>
            <a:prstGeom prst="rect">
              <a:avLst/>
            </a:prstGeom>
            <a:noFill/>
          </p:spPr>
          <p:txBody>
            <a:bodyPr wrap="square" rtlCol="0">
              <a:spAutoFit/>
            </a:bodyPr>
            <a:lstStyle/>
            <a:p>
              <a:r>
                <a:rPr lang="en-US" dirty="0" smtClean="0"/>
                <a:t>ENS1</a:t>
              </a:r>
              <a:endParaRPr lang="en-US" dirty="0"/>
            </a:p>
          </p:txBody>
        </p:sp>
        <p:sp>
          <p:nvSpPr>
            <p:cNvPr id="55" name="TextBox 54"/>
            <p:cNvSpPr txBox="1"/>
            <p:nvPr/>
          </p:nvSpPr>
          <p:spPr>
            <a:xfrm>
              <a:off x="1676400" y="3505200"/>
              <a:ext cx="228600" cy="1569660"/>
            </a:xfrm>
            <a:prstGeom prst="rect">
              <a:avLst/>
            </a:prstGeom>
            <a:noFill/>
          </p:spPr>
          <p:txBody>
            <a:bodyPr wrap="square" rtlCol="0">
              <a:spAutoFit/>
            </a:bodyPr>
            <a:lstStyle/>
            <a:p>
              <a:r>
                <a:rPr lang="en-US" dirty="0" smtClean="0"/>
                <a:t>ENS2</a:t>
              </a:r>
              <a:endParaRPr lang="en-US" dirty="0"/>
            </a:p>
          </p:txBody>
        </p:sp>
        <p:sp>
          <p:nvSpPr>
            <p:cNvPr id="56" name="TextBox 55"/>
            <p:cNvSpPr txBox="1"/>
            <p:nvPr/>
          </p:nvSpPr>
          <p:spPr>
            <a:xfrm>
              <a:off x="2286000" y="3505200"/>
              <a:ext cx="228600" cy="1569660"/>
            </a:xfrm>
            <a:prstGeom prst="rect">
              <a:avLst/>
            </a:prstGeom>
            <a:noFill/>
          </p:spPr>
          <p:txBody>
            <a:bodyPr wrap="square" rtlCol="0">
              <a:spAutoFit/>
            </a:bodyPr>
            <a:lstStyle/>
            <a:p>
              <a:r>
                <a:rPr lang="en-US" dirty="0" smtClean="0"/>
                <a:t>ENS3</a:t>
              </a:r>
              <a:endParaRPr lang="en-US" dirty="0"/>
            </a:p>
          </p:txBody>
        </p:sp>
        <p:sp>
          <p:nvSpPr>
            <p:cNvPr id="57" name="TextBox 56"/>
            <p:cNvSpPr txBox="1"/>
            <p:nvPr/>
          </p:nvSpPr>
          <p:spPr>
            <a:xfrm>
              <a:off x="2895600" y="3505200"/>
              <a:ext cx="228600" cy="1569660"/>
            </a:xfrm>
            <a:prstGeom prst="rect">
              <a:avLst/>
            </a:prstGeom>
            <a:noFill/>
          </p:spPr>
          <p:txBody>
            <a:bodyPr wrap="square" rtlCol="0">
              <a:spAutoFit/>
            </a:bodyPr>
            <a:lstStyle/>
            <a:p>
              <a:r>
                <a:rPr lang="en-US" dirty="0" smtClean="0"/>
                <a:t>ENS4</a:t>
              </a:r>
              <a:endParaRPr lang="en-US" dirty="0"/>
            </a:p>
          </p:txBody>
        </p:sp>
      </p:grpSp>
      <p:pic>
        <p:nvPicPr>
          <p:cNvPr id="9" name="Picture 8"/>
          <p:cNvPicPr>
            <a:picLocks noChangeAspect="1"/>
          </p:cNvPicPr>
          <p:nvPr/>
        </p:nvPicPr>
        <p:blipFill>
          <a:blip r:embed="rId2"/>
          <a:stretch>
            <a:fillRect/>
          </a:stretch>
        </p:blipFill>
        <p:spPr>
          <a:xfrm>
            <a:off x="4876800" y="2286000"/>
            <a:ext cx="3800345" cy="1092200"/>
          </a:xfrm>
          <a:prstGeom prst="rect">
            <a:avLst/>
          </a:prstGeom>
        </p:spPr>
      </p:pic>
      <p:sp>
        <p:nvSpPr>
          <p:cNvPr id="22" name="TextBox 21"/>
          <p:cNvSpPr txBox="1"/>
          <p:nvPr/>
        </p:nvSpPr>
        <p:spPr>
          <a:xfrm>
            <a:off x="457200" y="1143000"/>
            <a:ext cx="8229600" cy="830997"/>
          </a:xfrm>
          <a:prstGeom prst="rect">
            <a:avLst/>
          </a:prstGeom>
          <a:noFill/>
        </p:spPr>
        <p:txBody>
          <a:bodyPr wrap="square" rtlCol="0">
            <a:spAutoFit/>
          </a:bodyPr>
          <a:lstStyle/>
          <a:p>
            <a:r>
              <a:rPr lang="en-US" dirty="0" smtClean="0"/>
              <a:t>Two Data layouts:</a:t>
            </a:r>
          </a:p>
          <a:p>
            <a:r>
              <a:rPr lang="en-US" dirty="0"/>
              <a:t> </a:t>
            </a:r>
            <a:r>
              <a:rPr lang="en-US" dirty="0" smtClean="0"/>
              <a:t>  Option 2 for regression, Option 3 for forward operators</a:t>
            </a:r>
            <a:endParaRPr lang="en-US" dirty="0"/>
          </a:p>
        </p:txBody>
      </p:sp>
    </p:spTree>
    <p:extLst>
      <p:ext uri="{BB962C8B-B14F-4D97-AF65-F5344CB8AC3E}">
        <p14:creationId xmlns:p14="http://schemas.microsoft.com/office/powerpoint/2010/main" val="2778489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Problems with Using a Data Transpose.</a:t>
            </a:r>
            <a:endParaRPr lang="en-US" sz="2400" dirty="0">
              <a:latin typeface="Arial"/>
              <a:cs typeface="Arial"/>
            </a:endParaRPr>
          </a:p>
        </p:txBody>
      </p:sp>
      <p:sp>
        <p:nvSpPr>
          <p:cNvPr id="13" name="TextBox 10"/>
          <p:cNvSpPr txBox="1">
            <a:spLocks noChangeArrowheads="1"/>
          </p:cNvSpPr>
          <p:nvPr/>
        </p:nvSpPr>
        <p:spPr bwMode="auto">
          <a:xfrm>
            <a:off x="3733800" y="2852738"/>
            <a:ext cx="4114800"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t>Ensemble size 4 example.</a:t>
            </a:r>
          </a:p>
          <a:p>
            <a:r>
              <a:rPr lang="en-US" dirty="0" smtClean="0"/>
              <a:t>4 </a:t>
            </a:r>
            <a:r>
              <a:rPr lang="en-US" dirty="0"/>
              <a:t>tasks have a whole copy of the model state.</a:t>
            </a:r>
          </a:p>
        </p:txBody>
      </p:sp>
      <p:sp>
        <p:nvSpPr>
          <p:cNvPr id="15" name="TextBox 11"/>
          <p:cNvSpPr txBox="1">
            <a:spLocks noChangeArrowheads="1"/>
          </p:cNvSpPr>
          <p:nvPr/>
        </p:nvSpPr>
        <p:spPr bwMode="auto">
          <a:xfrm>
            <a:off x="3733800" y="4191000"/>
            <a:ext cx="4114800"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Other tasks </a:t>
            </a:r>
            <a:r>
              <a:rPr lang="en-US" dirty="0" smtClean="0"/>
              <a:t>have no data and nothing to do during forward operators.</a:t>
            </a:r>
            <a:endParaRPr lang="en-US" dirty="0"/>
          </a:p>
        </p:txBody>
      </p:sp>
      <p:sp>
        <p:nvSpPr>
          <p:cNvPr id="4" name="TextBox 3"/>
          <p:cNvSpPr txBox="1"/>
          <p:nvPr/>
        </p:nvSpPr>
        <p:spPr>
          <a:xfrm>
            <a:off x="381000" y="990600"/>
            <a:ext cx="8382000" cy="1200328"/>
          </a:xfrm>
          <a:prstGeom prst="rect">
            <a:avLst/>
          </a:prstGeom>
          <a:noFill/>
        </p:spPr>
        <p:txBody>
          <a:bodyPr wrap="square" rtlCol="0">
            <a:spAutoFit/>
          </a:bodyPr>
          <a:lstStyle/>
          <a:p>
            <a:pPr marL="457200" indent="-457200">
              <a:buAutoNum type="arabicPeriod"/>
            </a:pPr>
            <a:r>
              <a:rPr lang="en-US" dirty="0" smtClean="0"/>
              <a:t>Lots </a:t>
            </a:r>
            <a:r>
              <a:rPr lang="en-US" dirty="0"/>
              <a:t>of </a:t>
            </a:r>
            <a:r>
              <a:rPr lang="en-US" dirty="0" smtClean="0"/>
              <a:t>communication, </a:t>
            </a:r>
            <a:r>
              <a:rPr lang="en-US" dirty="0"/>
              <a:t>have to move all the </a:t>
            </a:r>
            <a:r>
              <a:rPr lang="en-US" dirty="0" smtClean="0"/>
              <a:t>data.</a:t>
            </a:r>
          </a:p>
          <a:p>
            <a:pPr marL="457200" indent="-457200">
              <a:buAutoNum type="arabicPeriod"/>
            </a:pPr>
            <a:r>
              <a:rPr lang="en-US" dirty="0" smtClean="0"/>
              <a:t>Not </a:t>
            </a:r>
            <a:r>
              <a:rPr lang="en-US" dirty="0"/>
              <a:t>memory </a:t>
            </a:r>
            <a:r>
              <a:rPr lang="en-US" dirty="0" smtClean="0"/>
              <a:t>scalable, whole state must fit on a PE.</a:t>
            </a:r>
          </a:p>
          <a:p>
            <a:pPr marL="457200" indent="-457200">
              <a:buAutoNum type="arabicPeriod"/>
            </a:pPr>
            <a:r>
              <a:rPr lang="en-US" dirty="0"/>
              <a:t>Load balancing for forward </a:t>
            </a:r>
            <a:r>
              <a:rPr lang="en-US" dirty="0" smtClean="0"/>
              <a:t>operators.</a:t>
            </a:r>
            <a:endParaRPr lang="en-US" dirty="0"/>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grpSp>
        <p:nvGrpSpPr>
          <p:cNvPr id="9" name="Group 8"/>
          <p:cNvGrpSpPr/>
          <p:nvPr/>
        </p:nvGrpSpPr>
        <p:grpSpPr>
          <a:xfrm>
            <a:off x="914400" y="2438400"/>
            <a:ext cx="7202488" cy="3914775"/>
            <a:chOff x="914400" y="2438400"/>
            <a:chExt cx="7202488" cy="3914775"/>
          </a:xfrm>
        </p:grpSpPr>
        <p:grpSp>
          <p:nvGrpSpPr>
            <p:cNvPr id="22" name="Group 33"/>
            <p:cNvGrpSpPr>
              <a:grpSpLocks/>
            </p:cNvGrpSpPr>
            <p:nvPr/>
          </p:nvGrpSpPr>
          <p:grpSpPr bwMode="auto">
            <a:xfrm>
              <a:off x="3352800" y="6019800"/>
              <a:ext cx="4764088" cy="333375"/>
              <a:chOff x="3367955" y="867197"/>
              <a:chExt cx="4763670" cy="333456"/>
            </a:xfrm>
          </p:grpSpPr>
          <p:pic>
            <p:nvPicPr>
              <p:cNvPr id="23" name="Picture 12" descr="Screen Shot 2014-01-29 at 2.33.51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7955" y="910691"/>
                <a:ext cx="2754646" cy="183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13" descr="Screen Shot 2014-01-29 at 2.33.51 PM.png"/>
              <p:cNvPicPr>
                <a:picLocks noChangeAspect="1"/>
              </p:cNvPicPr>
              <p:nvPr/>
            </p:nvPicPr>
            <p:blipFill>
              <a:blip r:embed="rId2">
                <a:extLst>
                  <a:ext uri="{28A0092B-C50C-407E-A947-70E740481C1C}">
                    <a14:useLocalDpi xmlns:a14="http://schemas.microsoft.com/office/drawing/2010/main" val="0"/>
                  </a:ext>
                </a:extLst>
              </a:blip>
              <a:srcRect t="-23683" r="32008" b="100000"/>
              <a:stretch>
                <a:fillRect/>
              </a:stretch>
            </p:blipFill>
            <p:spPr bwMode="auto">
              <a:xfrm>
                <a:off x="6050110" y="867197"/>
                <a:ext cx="1872931" cy="43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15" descr="Screen Shot 2014-01-29 at 2.36.33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0110" y="983181"/>
                <a:ext cx="2081515" cy="217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7" name="Group 6"/>
            <p:cNvGrpSpPr/>
            <p:nvPr/>
          </p:nvGrpSpPr>
          <p:grpSpPr>
            <a:xfrm>
              <a:off x="914400" y="2438400"/>
              <a:ext cx="2438400" cy="3810000"/>
              <a:chOff x="914400" y="2438400"/>
              <a:chExt cx="2438400" cy="3810000"/>
            </a:xfrm>
          </p:grpSpPr>
          <p:sp>
            <p:nvSpPr>
              <p:cNvPr id="26" name="Rectangle 25"/>
              <p:cNvSpPr/>
              <p:nvPr/>
            </p:nvSpPr>
            <p:spPr>
              <a:xfrm>
                <a:off x="990600" y="2971800"/>
                <a:ext cx="426720" cy="3276600"/>
              </a:xfrm>
              <a:prstGeom prst="rect">
                <a:avLst/>
              </a:prstGeom>
              <a:solidFill>
                <a:srgbClr val="0000FF"/>
              </a:solidFill>
              <a:ln w="1905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600200" y="2971800"/>
                <a:ext cx="426720" cy="3276600"/>
              </a:xfrm>
              <a:prstGeom prst="rect">
                <a:avLst/>
              </a:prstGeom>
              <a:solidFill>
                <a:srgbClr val="00B4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209800" y="2971800"/>
                <a:ext cx="426720" cy="3276600"/>
              </a:xfrm>
              <a:prstGeom prst="rect">
                <a:avLst/>
              </a:prstGeom>
              <a:solidFill>
                <a:schemeClr val="accent5">
                  <a:lumMod val="60000"/>
                  <a:lumOff val="4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819400" y="2971800"/>
                <a:ext cx="426720" cy="3276600"/>
              </a:xfrm>
              <a:prstGeom prst="rect">
                <a:avLst/>
              </a:prstGeom>
              <a:solidFill>
                <a:srgbClr val="FF0003"/>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14400" y="2438400"/>
                <a:ext cx="609600" cy="430887"/>
              </a:xfrm>
              <a:prstGeom prst="rect">
                <a:avLst/>
              </a:prstGeom>
              <a:noFill/>
            </p:spPr>
            <p:txBody>
              <a:bodyPr wrap="square" rtlCol="0">
                <a:spAutoFit/>
              </a:bodyPr>
              <a:lstStyle/>
              <a:p>
                <a:r>
                  <a:rPr lang="en-US" sz="2200" dirty="0" smtClean="0"/>
                  <a:t>P1</a:t>
                </a:r>
                <a:endParaRPr lang="en-US" sz="2200" dirty="0"/>
              </a:p>
            </p:txBody>
          </p:sp>
          <p:sp>
            <p:nvSpPr>
              <p:cNvPr id="17" name="TextBox 16"/>
              <p:cNvSpPr txBox="1"/>
              <p:nvPr/>
            </p:nvSpPr>
            <p:spPr>
              <a:xfrm>
                <a:off x="1524000" y="2438400"/>
                <a:ext cx="609600" cy="430887"/>
              </a:xfrm>
              <a:prstGeom prst="rect">
                <a:avLst/>
              </a:prstGeom>
              <a:noFill/>
            </p:spPr>
            <p:txBody>
              <a:bodyPr wrap="square" rtlCol="0">
                <a:spAutoFit/>
              </a:bodyPr>
              <a:lstStyle/>
              <a:p>
                <a:r>
                  <a:rPr lang="en-US" sz="2200" dirty="0" smtClean="0"/>
                  <a:t>P2</a:t>
                </a:r>
                <a:endParaRPr lang="en-US" sz="2200" dirty="0"/>
              </a:p>
            </p:txBody>
          </p:sp>
          <p:sp>
            <p:nvSpPr>
              <p:cNvPr id="18" name="TextBox 17"/>
              <p:cNvSpPr txBox="1"/>
              <p:nvPr/>
            </p:nvSpPr>
            <p:spPr>
              <a:xfrm>
                <a:off x="2133600" y="2438400"/>
                <a:ext cx="609600" cy="430887"/>
              </a:xfrm>
              <a:prstGeom prst="rect">
                <a:avLst/>
              </a:prstGeom>
              <a:noFill/>
            </p:spPr>
            <p:txBody>
              <a:bodyPr wrap="square" rtlCol="0">
                <a:spAutoFit/>
              </a:bodyPr>
              <a:lstStyle/>
              <a:p>
                <a:r>
                  <a:rPr lang="en-US" sz="2200" dirty="0" smtClean="0"/>
                  <a:t>P3</a:t>
                </a:r>
                <a:endParaRPr lang="en-US" sz="2200" dirty="0"/>
              </a:p>
            </p:txBody>
          </p:sp>
          <p:sp>
            <p:nvSpPr>
              <p:cNvPr id="19" name="TextBox 18"/>
              <p:cNvSpPr txBox="1"/>
              <p:nvPr/>
            </p:nvSpPr>
            <p:spPr>
              <a:xfrm>
                <a:off x="2743200" y="2438400"/>
                <a:ext cx="609600" cy="430887"/>
              </a:xfrm>
              <a:prstGeom prst="rect">
                <a:avLst/>
              </a:prstGeom>
              <a:noFill/>
            </p:spPr>
            <p:txBody>
              <a:bodyPr wrap="square" rtlCol="0">
                <a:spAutoFit/>
              </a:bodyPr>
              <a:lstStyle/>
              <a:p>
                <a:r>
                  <a:rPr lang="en-US" sz="2200" dirty="0" smtClean="0"/>
                  <a:t>P4</a:t>
                </a:r>
                <a:endParaRPr lang="en-US" sz="2200" dirty="0"/>
              </a:p>
            </p:txBody>
          </p:sp>
          <p:sp>
            <p:nvSpPr>
              <p:cNvPr id="6" name="TextBox 5"/>
              <p:cNvSpPr txBox="1"/>
              <p:nvPr/>
            </p:nvSpPr>
            <p:spPr>
              <a:xfrm>
                <a:off x="1066800" y="3505200"/>
                <a:ext cx="228600" cy="1569660"/>
              </a:xfrm>
              <a:prstGeom prst="rect">
                <a:avLst/>
              </a:prstGeom>
              <a:noFill/>
            </p:spPr>
            <p:txBody>
              <a:bodyPr wrap="square" rtlCol="0">
                <a:spAutoFit/>
              </a:bodyPr>
              <a:lstStyle/>
              <a:p>
                <a:r>
                  <a:rPr lang="en-US" dirty="0" smtClean="0"/>
                  <a:t>ENS1</a:t>
                </a:r>
                <a:endParaRPr lang="en-US" dirty="0"/>
              </a:p>
            </p:txBody>
          </p:sp>
          <p:sp>
            <p:nvSpPr>
              <p:cNvPr id="21" name="TextBox 20"/>
              <p:cNvSpPr txBox="1"/>
              <p:nvPr/>
            </p:nvSpPr>
            <p:spPr>
              <a:xfrm>
                <a:off x="1676400" y="3505200"/>
                <a:ext cx="228600" cy="1569660"/>
              </a:xfrm>
              <a:prstGeom prst="rect">
                <a:avLst/>
              </a:prstGeom>
              <a:noFill/>
            </p:spPr>
            <p:txBody>
              <a:bodyPr wrap="square" rtlCol="0">
                <a:spAutoFit/>
              </a:bodyPr>
              <a:lstStyle/>
              <a:p>
                <a:r>
                  <a:rPr lang="en-US" dirty="0" smtClean="0"/>
                  <a:t>ENS2</a:t>
                </a:r>
                <a:endParaRPr lang="en-US" dirty="0"/>
              </a:p>
            </p:txBody>
          </p:sp>
          <p:sp>
            <p:nvSpPr>
              <p:cNvPr id="30" name="TextBox 29"/>
              <p:cNvSpPr txBox="1"/>
              <p:nvPr/>
            </p:nvSpPr>
            <p:spPr>
              <a:xfrm>
                <a:off x="2286000" y="3505200"/>
                <a:ext cx="228600" cy="1569660"/>
              </a:xfrm>
              <a:prstGeom prst="rect">
                <a:avLst/>
              </a:prstGeom>
              <a:noFill/>
            </p:spPr>
            <p:txBody>
              <a:bodyPr wrap="square" rtlCol="0">
                <a:spAutoFit/>
              </a:bodyPr>
              <a:lstStyle/>
              <a:p>
                <a:r>
                  <a:rPr lang="en-US" dirty="0" smtClean="0"/>
                  <a:t>ENS3</a:t>
                </a:r>
                <a:endParaRPr lang="en-US" dirty="0"/>
              </a:p>
            </p:txBody>
          </p:sp>
          <p:sp>
            <p:nvSpPr>
              <p:cNvPr id="31" name="TextBox 30"/>
              <p:cNvSpPr txBox="1"/>
              <p:nvPr/>
            </p:nvSpPr>
            <p:spPr>
              <a:xfrm>
                <a:off x="2895600" y="3505200"/>
                <a:ext cx="228600" cy="1569660"/>
              </a:xfrm>
              <a:prstGeom prst="rect">
                <a:avLst/>
              </a:prstGeom>
              <a:noFill/>
            </p:spPr>
            <p:txBody>
              <a:bodyPr wrap="square" rtlCol="0">
                <a:spAutoFit/>
              </a:bodyPr>
              <a:lstStyle/>
              <a:p>
                <a:r>
                  <a:rPr lang="en-US" dirty="0" smtClean="0"/>
                  <a:t>ENS4</a:t>
                </a:r>
                <a:endParaRPr lang="en-US" dirty="0"/>
              </a:p>
            </p:txBody>
          </p:sp>
        </p:grpSp>
        <p:sp>
          <p:nvSpPr>
            <p:cNvPr id="32" name="TextBox 31"/>
            <p:cNvSpPr txBox="1"/>
            <p:nvPr/>
          </p:nvSpPr>
          <p:spPr>
            <a:xfrm>
              <a:off x="3352800" y="5791200"/>
              <a:ext cx="609600" cy="430887"/>
            </a:xfrm>
            <a:prstGeom prst="rect">
              <a:avLst/>
            </a:prstGeom>
            <a:noFill/>
          </p:spPr>
          <p:txBody>
            <a:bodyPr wrap="square" rtlCol="0">
              <a:spAutoFit/>
            </a:bodyPr>
            <a:lstStyle/>
            <a:p>
              <a:r>
                <a:rPr lang="en-US" sz="2200" dirty="0" smtClean="0"/>
                <a:t>P5</a:t>
              </a:r>
              <a:endParaRPr lang="en-US" sz="2200" dirty="0"/>
            </a:p>
          </p:txBody>
        </p:sp>
        <p:sp>
          <p:nvSpPr>
            <p:cNvPr id="33" name="TextBox 32"/>
            <p:cNvSpPr txBox="1"/>
            <p:nvPr/>
          </p:nvSpPr>
          <p:spPr>
            <a:xfrm>
              <a:off x="6019800" y="5791200"/>
              <a:ext cx="609600" cy="430887"/>
            </a:xfrm>
            <a:prstGeom prst="rect">
              <a:avLst/>
            </a:prstGeom>
            <a:noFill/>
          </p:spPr>
          <p:txBody>
            <a:bodyPr wrap="square" rtlCol="0">
              <a:spAutoFit/>
            </a:bodyPr>
            <a:lstStyle/>
            <a:p>
              <a:r>
                <a:rPr lang="en-US" sz="2200" dirty="0" smtClean="0"/>
                <a:t>P9</a:t>
              </a:r>
              <a:endParaRPr lang="en-US" sz="2200" dirty="0"/>
            </a:p>
          </p:txBody>
        </p:sp>
        <p:sp>
          <p:nvSpPr>
            <p:cNvPr id="34" name="TextBox 33"/>
            <p:cNvSpPr txBox="1"/>
            <p:nvPr/>
          </p:nvSpPr>
          <p:spPr>
            <a:xfrm>
              <a:off x="6629400" y="5791200"/>
              <a:ext cx="685800" cy="430887"/>
            </a:xfrm>
            <a:prstGeom prst="rect">
              <a:avLst/>
            </a:prstGeom>
            <a:noFill/>
          </p:spPr>
          <p:txBody>
            <a:bodyPr wrap="square" rtlCol="0">
              <a:spAutoFit/>
            </a:bodyPr>
            <a:lstStyle/>
            <a:p>
              <a:r>
                <a:rPr lang="en-US" sz="2200" dirty="0" smtClean="0"/>
                <a:t>P10</a:t>
              </a:r>
              <a:endParaRPr lang="en-US" sz="2200" dirty="0"/>
            </a:p>
          </p:txBody>
        </p:sp>
        <p:sp>
          <p:nvSpPr>
            <p:cNvPr id="35" name="TextBox 34"/>
            <p:cNvSpPr txBox="1"/>
            <p:nvPr/>
          </p:nvSpPr>
          <p:spPr>
            <a:xfrm>
              <a:off x="7315200" y="5791200"/>
              <a:ext cx="685800" cy="430887"/>
            </a:xfrm>
            <a:prstGeom prst="rect">
              <a:avLst/>
            </a:prstGeom>
            <a:noFill/>
          </p:spPr>
          <p:txBody>
            <a:bodyPr wrap="square" rtlCol="0">
              <a:spAutoFit/>
            </a:bodyPr>
            <a:lstStyle/>
            <a:p>
              <a:r>
                <a:rPr lang="en-US" sz="2200" dirty="0" smtClean="0"/>
                <a:t>P11</a:t>
              </a:r>
              <a:endParaRPr lang="en-US" sz="2200" dirty="0"/>
            </a:p>
          </p:txBody>
        </p:sp>
        <p:sp>
          <p:nvSpPr>
            <p:cNvPr id="36" name="TextBox 35"/>
            <p:cNvSpPr txBox="1"/>
            <p:nvPr/>
          </p:nvSpPr>
          <p:spPr>
            <a:xfrm>
              <a:off x="4038600" y="5791200"/>
              <a:ext cx="609600" cy="430887"/>
            </a:xfrm>
            <a:prstGeom prst="rect">
              <a:avLst/>
            </a:prstGeom>
            <a:noFill/>
          </p:spPr>
          <p:txBody>
            <a:bodyPr wrap="square" rtlCol="0">
              <a:spAutoFit/>
            </a:bodyPr>
            <a:lstStyle/>
            <a:p>
              <a:r>
                <a:rPr lang="en-US" sz="2200" dirty="0" smtClean="0"/>
                <a:t>P6</a:t>
              </a:r>
              <a:endParaRPr lang="en-US" sz="2200" dirty="0"/>
            </a:p>
          </p:txBody>
        </p:sp>
        <p:sp>
          <p:nvSpPr>
            <p:cNvPr id="37" name="TextBox 36"/>
            <p:cNvSpPr txBox="1"/>
            <p:nvPr/>
          </p:nvSpPr>
          <p:spPr>
            <a:xfrm>
              <a:off x="4724400" y="5791200"/>
              <a:ext cx="609600" cy="430887"/>
            </a:xfrm>
            <a:prstGeom prst="rect">
              <a:avLst/>
            </a:prstGeom>
            <a:noFill/>
          </p:spPr>
          <p:txBody>
            <a:bodyPr wrap="square" rtlCol="0">
              <a:spAutoFit/>
            </a:bodyPr>
            <a:lstStyle/>
            <a:p>
              <a:r>
                <a:rPr lang="en-US" sz="2200" dirty="0" smtClean="0"/>
                <a:t>P7</a:t>
              </a:r>
              <a:endParaRPr lang="en-US" sz="2200" dirty="0"/>
            </a:p>
          </p:txBody>
        </p:sp>
        <p:sp>
          <p:nvSpPr>
            <p:cNvPr id="38" name="TextBox 37"/>
            <p:cNvSpPr txBox="1"/>
            <p:nvPr/>
          </p:nvSpPr>
          <p:spPr>
            <a:xfrm>
              <a:off x="5410200" y="5791200"/>
              <a:ext cx="609600" cy="430887"/>
            </a:xfrm>
            <a:prstGeom prst="rect">
              <a:avLst/>
            </a:prstGeom>
            <a:noFill/>
          </p:spPr>
          <p:txBody>
            <a:bodyPr wrap="square" rtlCol="0">
              <a:spAutoFit/>
            </a:bodyPr>
            <a:lstStyle/>
            <a:p>
              <a:r>
                <a:rPr lang="en-US" sz="2200" dirty="0" smtClean="0"/>
                <a:t>P8</a:t>
              </a:r>
              <a:endParaRPr lang="en-US" sz="2200" dirty="0"/>
            </a:p>
          </p:txBody>
        </p:sp>
      </p:grpSp>
    </p:spTree>
    <p:extLst>
      <p:ext uri="{BB962C8B-B14F-4D97-AF65-F5344CB8AC3E}">
        <p14:creationId xmlns:p14="http://schemas.microsoft.com/office/powerpoint/2010/main" val="219127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Avoiding the Transpose: Forward Operators with Distributed State</a:t>
            </a:r>
            <a:endParaRPr lang="en-US" sz="2400" dirty="0">
              <a:latin typeface="Arial"/>
              <a:cs typeface="Arial"/>
            </a:endParaRPr>
          </a:p>
        </p:txBody>
      </p:sp>
      <p:sp>
        <p:nvSpPr>
          <p:cNvPr id="26" name="Rectangle 2"/>
          <p:cNvSpPr>
            <a:spLocks noChangeArrowheads="1"/>
          </p:cNvSpPr>
          <p:nvPr/>
        </p:nvSpPr>
        <p:spPr bwMode="auto">
          <a:xfrm>
            <a:off x="709613" y="1879600"/>
            <a:ext cx="7859712"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3200" dirty="0"/>
              <a:t>Use </a:t>
            </a:r>
            <a:r>
              <a:rPr lang="en-US" sz="3200" dirty="0" smtClean="0"/>
              <a:t>MPI2 </a:t>
            </a:r>
            <a:r>
              <a:rPr lang="en-US" sz="3200" b="1" dirty="0" smtClean="0">
                <a:solidFill>
                  <a:srgbClr val="FF0000"/>
                </a:solidFill>
              </a:rPr>
              <a:t>one </a:t>
            </a:r>
            <a:r>
              <a:rPr lang="en-US" sz="3200" b="1" dirty="0">
                <a:solidFill>
                  <a:srgbClr val="FF0000"/>
                </a:solidFill>
              </a:rPr>
              <a:t>sided communication </a:t>
            </a:r>
            <a:r>
              <a:rPr lang="en-US" sz="3200" dirty="0"/>
              <a:t>to grab state elements for forward operators.</a:t>
            </a:r>
          </a:p>
        </p:txBody>
      </p:sp>
      <p:cxnSp>
        <p:nvCxnSpPr>
          <p:cNvPr id="34" name="Curved Connector 33"/>
          <p:cNvCxnSpPr/>
          <p:nvPr/>
        </p:nvCxnSpPr>
        <p:spPr bwMode="auto">
          <a:xfrm rot="16200000" flipV="1">
            <a:off x="3108325" y="3521075"/>
            <a:ext cx="193675" cy="771525"/>
          </a:xfrm>
          <a:prstGeom prst="curvedConnector3">
            <a:avLst>
              <a:gd name="adj1" fmla="val 217919"/>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5" name="Curved Connector 34"/>
          <p:cNvCxnSpPr/>
          <p:nvPr/>
        </p:nvCxnSpPr>
        <p:spPr bwMode="auto">
          <a:xfrm rot="5400000" flipH="1" flipV="1">
            <a:off x="2318630" y="3453703"/>
            <a:ext cx="193675" cy="890397"/>
          </a:xfrm>
          <a:prstGeom prst="curvedConnector3">
            <a:avLst>
              <a:gd name="adj1" fmla="val 217919"/>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6" name="Curved Connector 35"/>
          <p:cNvCxnSpPr/>
          <p:nvPr/>
        </p:nvCxnSpPr>
        <p:spPr bwMode="auto">
          <a:xfrm rot="5400000" flipH="1" flipV="1">
            <a:off x="1963737" y="3098801"/>
            <a:ext cx="193675" cy="1600200"/>
          </a:xfrm>
          <a:prstGeom prst="curvedConnector3">
            <a:avLst>
              <a:gd name="adj1" fmla="val 30275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7" name="TextBox 19"/>
          <p:cNvSpPr txBox="1">
            <a:spLocks noChangeArrowheads="1"/>
          </p:cNvSpPr>
          <p:nvPr/>
        </p:nvSpPr>
        <p:spPr bwMode="auto">
          <a:xfrm>
            <a:off x="5060950" y="3476625"/>
            <a:ext cx="43608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Reduces data </a:t>
            </a:r>
            <a:r>
              <a:rPr lang="en-US" dirty="0" smtClean="0"/>
              <a:t>movement.</a:t>
            </a:r>
            <a:endParaRPr lang="en-US" dirty="0"/>
          </a:p>
        </p:txBody>
      </p:sp>
      <p:sp>
        <p:nvSpPr>
          <p:cNvPr id="38" name="TextBox 20"/>
          <p:cNvSpPr txBox="1">
            <a:spLocks noChangeArrowheads="1"/>
          </p:cNvSpPr>
          <p:nvPr/>
        </p:nvSpPr>
        <p:spPr bwMode="auto">
          <a:xfrm>
            <a:off x="5064125" y="4314825"/>
            <a:ext cx="434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Removes hard memory </a:t>
            </a:r>
            <a:r>
              <a:rPr lang="en-US" dirty="0" smtClean="0"/>
              <a:t>limit.</a:t>
            </a:r>
            <a:endParaRPr lang="en-US" dirty="0"/>
          </a:p>
        </p:txBody>
      </p:sp>
      <p:sp>
        <p:nvSpPr>
          <p:cNvPr id="39" name="TextBox 21"/>
          <p:cNvSpPr txBox="1">
            <a:spLocks noChangeArrowheads="1"/>
          </p:cNvSpPr>
          <p:nvPr/>
        </p:nvSpPr>
        <p:spPr bwMode="auto">
          <a:xfrm>
            <a:off x="1009650" y="5419725"/>
            <a:ext cx="75247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solidFill>
                  <a:srgbClr val="008000"/>
                </a:solidFill>
              </a:rPr>
              <a:t>Allows </a:t>
            </a:r>
            <a:r>
              <a:rPr lang="en-US" dirty="0" err="1" smtClean="0">
                <a:solidFill>
                  <a:srgbClr val="008000"/>
                </a:solidFill>
              </a:rPr>
              <a:t>Vectorization</a:t>
            </a:r>
            <a:r>
              <a:rPr lang="en-US" dirty="0" smtClean="0"/>
              <a:t> </a:t>
            </a:r>
            <a:r>
              <a:rPr lang="en-US" dirty="0"/>
              <a:t>of forward </a:t>
            </a:r>
            <a:r>
              <a:rPr lang="en-US" dirty="0" smtClean="0"/>
              <a:t>operator calculations.</a:t>
            </a:r>
            <a:endParaRPr lang="en-US" dirty="0"/>
          </a:p>
        </p:txBody>
      </p:sp>
      <p:sp>
        <p:nvSpPr>
          <p:cNvPr id="40" name="Isosceles Triangle 39"/>
          <p:cNvSpPr/>
          <p:nvPr/>
        </p:nvSpPr>
        <p:spPr>
          <a:xfrm rot="10800000">
            <a:off x="2684463" y="3802063"/>
            <a:ext cx="352425" cy="160337"/>
          </a:xfrm>
          <a:prstGeom prst="triangle">
            <a:avLst/>
          </a:prstGeom>
          <a:solidFill>
            <a:srgbClr val="FF000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cxnSp>
        <p:nvCxnSpPr>
          <p:cNvPr id="60" name="Curved Connector 59"/>
          <p:cNvCxnSpPr/>
          <p:nvPr/>
        </p:nvCxnSpPr>
        <p:spPr bwMode="auto">
          <a:xfrm rot="16200000" flipV="1">
            <a:off x="3525704" y="3103695"/>
            <a:ext cx="216490" cy="1476699"/>
          </a:xfrm>
          <a:prstGeom prst="curvedConnector3">
            <a:avLst>
              <a:gd name="adj1" fmla="val 217919"/>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stretch>
            <a:fillRect/>
          </a:stretch>
        </p:blipFill>
        <p:spPr>
          <a:xfrm>
            <a:off x="762000" y="3962400"/>
            <a:ext cx="4106794" cy="952500"/>
          </a:xfrm>
          <a:prstGeom prst="rect">
            <a:avLst/>
          </a:prstGeom>
        </p:spPr>
      </p:pic>
      <p:sp>
        <p:nvSpPr>
          <p:cNvPr id="7" name="TextBox 6"/>
          <p:cNvSpPr txBox="1"/>
          <p:nvPr/>
        </p:nvSpPr>
        <p:spPr>
          <a:xfrm>
            <a:off x="838200" y="4876800"/>
            <a:ext cx="3962400" cy="461665"/>
          </a:xfrm>
          <a:prstGeom prst="rect">
            <a:avLst/>
          </a:prstGeom>
          <a:noFill/>
        </p:spPr>
        <p:txBody>
          <a:bodyPr wrap="square" rtlCol="0">
            <a:spAutoFit/>
          </a:bodyPr>
          <a:lstStyle/>
          <a:p>
            <a:r>
              <a:rPr lang="en-US" dirty="0" smtClean="0"/>
              <a:t>P1     P2      P3     P4      P5</a:t>
            </a:r>
            <a:endParaRPr lang="en-US" dirty="0"/>
          </a:p>
        </p:txBody>
      </p:sp>
    </p:spTree>
    <p:extLst>
      <p:ext uri="{BB962C8B-B14F-4D97-AF65-F5344CB8AC3E}">
        <p14:creationId xmlns:p14="http://schemas.microsoft.com/office/powerpoint/2010/main" val="1047802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MPI2 One Sided Communication</a:t>
            </a:r>
            <a:endParaRPr lang="en-US" sz="2400" dirty="0">
              <a:latin typeface="Arial"/>
              <a:cs typeface="Arial"/>
            </a:endParaRPr>
          </a:p>
        </p:txBody>
      </p:sp>
      <p:sp>
        <p:nvSpPr>
          <p:cNvPr id="20" name="Rectangle 19"/>
          <p:cNvSpPr/>
          <p:nvPr/>
        </p:nvSpPr>
        <p:spPr>
          <a:xfrm>
            <a:off x="561975" y="1671638"/>
            <a:ext cx="2371725" cy="1876425"/>
          </a:xfrm>
          <a:prstGeom prst="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TextBox 4"/>
          <p:cNvSpPr txBox="1">
            <a:spLocks noChangeArrowheads="1"/>
          </p:cNvSpPr>
          <p:nvPr/>
        </p:nvSpPr>
        <p:spPr bwMode="auto">
          <a:xfrm>
            <a:off x="1320800" y="2152650"/>
            <a:ext cx="8874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t>Me</a:t>
            </a:r>
          </a:p>
        </p:txBody>
      </p:sp>
      <p:grpSp>
        <p:nvGrpSpPr>
          <p:cNvPr id="22" name="Group 20"/>
          <p:cNvGrpSpPr>
            <a:grpSpLocks/>
          </p:cNvGrpSpPr>
          <p:nvPr/>
        </p:nvGrpSpPr>
        <p:grpSpPr bwMode="auto">
          <a:xfrm>
            <a:off x="5056188" y="1741488"/>
            <a:ext cx="3184525" cy="4403725"/>
            <a:chOff x="5055821" y="1741063"/>
            <a:chExt cx="3185628" cy="4404742"/>
          </a:xfrm>
        </p:grpSpPr>
        <p:grpSp>
          <p:nvGrpSpPr>
            <p:cNvPr id="23" name="Group 19"/>
            <p:cNvGrpSpPr>
              <a:grpSpLocks/>
            </p:cNvGrpSpPr>
            <p:nvPr/>
          </p:nvGrpSpPr>
          <p:grpSpPr bwMode="auto">
            <a:xfrm>
              <a:off x="5055821" y="1741063"/>
              <a:ext cx="974870" cy="4404742"/>
              <a:chOff x="5055821" y="1741063"/>
              <a:chExt cx="974870" cy="4404742"/>
            </a:xfrm>
          </p:grpSpPr>
          <p:sp>
            <p:nvSpPr>
              <p:cNvPr id="51" name="Rectangle 50"/>
              <p:cNvSpPr/>
              <p:nvPr/>
            </p:nvSpPr>
            <p:spPr>
              <a:xfrm>
                <a:off x="5055821" y="1741063"/>
                <a:ext cx="967122"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 name="Rectangle 51"/>
              <p:cNvSpPr/>
              <p:nvPr/>
            </p:nvSpPr>
            <p:spPr>
              <a:xfrm>
                <a:off x="5063761" y="2631856"/>
                <a:ext cx="967123"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 name="Rectangle 52"/>
              <p:cNvSpPr/>
              <p:nvPr/>
            </p:nvSpPr>
            <p:spPr>
              <a:xfrm>
                <a:off x="5055821" y="3544879"/>
                <a:ext cx="967122"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 name="Rectangle 53"/>
              <p:cNvSpPr/>
              <p:nvPr/>
            </p:nvSpPr>
            <p:spPr>
              <a:xfrm>
                <a:off x="5055821" y="4480132"/>
                <a:ext cx="967122"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 name="Rectangle 54"/>
              <p:cNvSpPr/>
              <p:nvPr/>
            </p:nvSpPr>
            <p:spPr>
              <a:xfrm>
                <a:off x="5063761" y="5380453"/>
                <a:ext cx="967123"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4" name="Group 52"/>
            <p:cNvGrpSpPr>
              <a:grpSpLocks/>
            </p:cNvGrpSpPr>
            <p:nvPr/>
          </p:nvGrpSpPr>
          <p:grpSpPr bwMode="auto">
            <a:xfrm>
              <a:off x="6174908" y="1741063"/>
              <a:ext cx="974870" cy="4404742"/>
              <a:chOff x="5055821" y="1741063"/>
              <a:chExt cx="974870" cy="4404742"/>
            </a:xfrm>
          </p:grpSpPr>
          <p:sp>
            <p:nvSpPr>
              <p:cNvPr id="46" name="Rectangle 45"/>
              <p:cNvSpPr/>
              <p:nvPr/>
            </p:nvSpPr>
            <p:spPr>
              <a:xfrm>
                <a:off x="5056308" y="1741063"/>
                <a:ext cx="967123"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 name="Rectangle 46"/>
              <p:cNvSpPr/>
              <p:nvPr/>
            </p:nvSpPr>
            <p:spPr>
              <a:xfrm>
                <a:off x="5064249" y="2631856"/>
                <a:ext cx="967122"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 name="Rectangle 47"/>
              <p:cNvSpPr/>
              <p:nvPr/>
            </p:nvSpPr>
            <p:spPr>
              <a:xfrm>
                <a:off x="5056308" y="3544879"/>
                <a:ext cx="967123"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 name="Rectangle 48"/>
              <p:cNvSpPr/>
              <p:nvPr/>
            </p:nvSpPr>
            <p:spPr>
              <a:xfrm>
                <a:off x="5056308" y="4480132"/>
                <a:ext cx="967123"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 name="Rectangle 49"/>
              <p:cNvSpPr/>
              <p:nvPr/>
            </p:nvSpPr>
            <p:spPr>
              <a:xfrm>
                <a:off x="5064249" y="5380453"/>
                <a:ext cx="967122"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5" name="Group 58"/>
            <p:cNvGrpSpPr>
              <a:grpSpLocks/>
            </p:cNvGrpSpPr>
            <p:nvPr/>
          </p:nvGrpSpPr>
          <p:grpSpPr bwMode="auto">
            <a:xfrm>
              <a:off x="7266579" y="1741063"/>
              <a:ext cx="974870" cy="4404742"/>
              <a:chOff x="5055821" y="1741063"/>
              <a:chExt cx="974870" cy="4404742"/>
            </a:xfrm>
          </p:grpSpPr>
          <p:sp>
            <p:nvSpPr>
              <p:cNvPr id="41" name="Rectangle 40"/>
              <p:cNvSpPr/>
              <p:nvPr/>
            </p:nvSpPr>
            <p:spPr>
              <a:xfrm>
                <a:off x="5055628" y="1741063"/>
                <a:ext cx="967122"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Rectangle 41"/>
              <p:cNvSpPr/>
              <p:nvPr/>
            </p:nvSpPr>
            <p:spPr>
              <a:xfrm>
                <a:off x="5063568" y="2631856"/>
                <a:ext cx="967123"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Rectangle 42"/>
              <p:cNvSpPr/>
              <p:nvPr/>
            </p:nvSpPr>
            <p:spPr>
              <a:xfrm>
                <a:off x="5055628" y="3544879"/>
                <a:ext cx="967122"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Rectangle 43"/>
              <p:cNvSpPr/>
              <p:nvPr/>
            </p:nvSpPr>
            <p:spPr>
              <a:xfrm>
                <a:off x="5055628" y="4480132"/>
                <a:ext cx="967122"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 name="Rectangle 44"/>
              <p:cNvSpPr/>
              <p:nvPr/>
            </p:nvSpPr>
            <p:spPr>
              <a:xfrm>
                <a:off x="5063568" y="5380453"/>
                <a:ext cx="967123" cy="765352"/>
              </a:xfrm>
              <a:prstGeom prst="rect">
                <a:avLst/>
              </a:prstGeom>
              <a:noFill/>
              <a:ln>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sp>
        <p:nvSpPr>
          <p:cNvPr id="4" name="TextBox 3"/>
          <p:cNvSpPr txBox="1"/>
          <p:nvPr/>
        </p:nvSpPr>
        <p:spPr>
          <a:xfrm>
            <a:off x="304800" y="914400"/>
            <a:ext cx="8458200" cy="461665"/>
          </a:xfrm>
          <a:prstGeom prst="rect">
            <a:avLst/>
          </a:prstGeom>
          <a:noFill/>
        </p:spPr>
        <p:txBody>
          <a:bodyPr wrap="square" rtlCol="0">
            <a:spAutoFit/>
          </a:bodyPr>
          <a:lstStyle/>
          <a:p>
            <a:r>
              <a:rPr lang="en-US" dirty="0" smtClean="0"/>
              <a:t>Have my process and a set of other processes.</a:t>
            </a:r>
            <a:endParaRPr lang="en-US" dirty="0"/>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51485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MPI2 One Sided Communication</a:t>
            </a:r>
            <a:endParaRPr lang="en-US" sz="2400" dirty="0">
              <a:latin typeface="Arial"/>
              <a:cs typeface="Arial"/>
            </a:endParaRPr>
          </a:p>
        </p:txBody>
      </p:sp>
      <p:sp>
        <p:nvSpPr>
          <p:cNvPr id="20" name="Rectangle 19"/>
          <p:cNvSpPr/>
          <p:nvPr/>
        </p:nvSpPr>
        <p:spPr>
          <a:xfrm>
            <a:off x="561975" y="1671638"/>
            <a:ext cx="2371725" cy="1876425"/>
          </a:xfrm>
          <a:prstGeom prst="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TextBox 4"/>
          <p:cNvSpPr txBox="1">
            <a:spLocks noChangeArrowheads="1"/>
          </p:cNvSpPr>
          <p:nvPr/>
        </p:nvSpPr>
        <p:spPr bwMode="auto">
          <a:xfrm>
            <a:off x="1320800" y="2152650"/>
            <a:ext cx="8874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t>Me</a:t>
            </a:r>
          </a:p>
        </p:txBody>
      </p:sp>
      <p:sp>
        <p:nvSpPr>
          <p:cNvPr id="26" name="Rectangle 25"/>
          <p:cNvSpPr/>
          <p:nvPr/>
        </p:nvSpPr>
        <p:spPr>
          <a:xfrm>
            <a:off x="4860925" y="1576388"/>
            <a:ext cx="3590925" cy="4700587"/>
          </a:xfrm>
          <a:prstGeom prst="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TextBox 5"/>
          <p:cNvSpPr txBox="1">
            <a:spLocks noChangeArrowheads="1"/>
          </p:cNvSpPr>
          <p:nvPr/>
        </p:nvSpPr>
        <p:spPr bwMode="auto">
          <a:xfrm>
            <a:off x="5562600" y="2916238"/>
            <a:ext cx="2087563"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a:t>Everyone Else</a:t>
            </a:r>
          </a:p>
        </p:txBody>
      </p:sp>
      <p:sp>
        <p:nvSpPr>
          <p:cNvPr id="29" name="TextBox 28"/>
          <p:cNvSpPr txBox="1"/>
          <p:nvPr/>
        </p:nvSpPr>
        <p:spPr>
          <a:xfrm>
            <a:off x="304800" y="914400"/>
            <a:ext cx="8458200" cy="461665"/>
          </a:xfrm>
          <a:prstGeom prst="rect">
            <a:avLst/>
          </a:prstGeom>
          <a:noFill/>
        </p:spPr>
        <p:txBody>
          <a:bodyPr wrap="square" rtlCol="0">
            <a:spAutoFit/>
          </a:bodyPr>
          <a:lstStyle/>
          <a:p>
            <a:r>
              <a:rPr lang="en-US" dirty="0" smtClean="0"/>
              <a:t>Have my process and a set of other processes.</a:t>
            </a:r>
            <a:endParaRPr lang="en-US" dirty="0"/>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32036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MPI2 One Sided Communication</a:t>
            </a:r>
            <a:endParaRPr lang="en-US" sz="2400" dirty="0">
              <a:latin typeface="Arial"/>
              <a:cs typeface="Arial"/>
            </a:endParaRPr>
          </a:p>
        </p:txBody>
      </p:sp>
      <p:sp>
        <p:nvSpPr>
          <p:cNvPr id="26" name="Rectangle 25"/>
          <p:cNvSpPr/>
          <p:nvPr/>
        </p:nvSpPr>
        <p:spPr>
          <a:xfrm>
            <a:off x="4860925" y="1576388"/>
            <a:ext cx="3590925" cy="4700587"/>
          </a:xfrm>
          <a:prstGeom prst="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TextBox 5"/>
          <p:cNvSpPr txBox="1">
            <a:spLocks noChangeArrowheads="1"/>
          </p:cNvSpPr>
          <p:nvPr/>
        </p:nvSpPr>
        <p:spPr bwMode="auto">
          <a:xfrm>
            <a:off x="5562600" y="2916238"/>
            <a:ext cx="2087563"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a:t>Everyone Else</a:t>
            </a:r>
          </a:p>
        </p:txBody>
      </p:sp>
      <p:grpSp>
        <p:nvGrpSpPr>
          <p:cNvPr id="9" name="Group 28"/>
          <p:cNvGrpSpPr>
            <a:grpSpLocks/>
          </p:cNvGrpSpPr>
          <p:nvPr/>
        </p:nvGrpSpPr>
        <p:grpSpPr bwMode="auto">
          <a:xfrm>
            <a:off x="561975" y="1671638"/>
            <a:ext cx="2371725" cy="1876425"/>
            <a:chOff x="495511" y="1446513"/>
            <a:chExt cx="2371339" cy="1876953"/>
          </a:xfrm>
        </p:grpSpPr>
        <p:sp>
          <p:nvSpPr>
            <p:cNvPr id="10" name="Rectangle 9"/>
            <p:cNvSpPr/>
            <p:nvPr/>
          </p:nvSpPr>
          <p:spPr>
            <a:xfrm>
              <a:off x="495511" y="1446513"/>
              <a:ext cx="2371339" cy="1876953"/>
            </a:xfrm>
            <a:prstGeom prst="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1" name="Group 25"/>
            <p:cNvGrpSpPr>
              <a:grpSpLocks/>
            </p:cNvGrpSpPr>
            <p:nvPr/>
          </p:nvGrpSpPr>
          <p:grpSpPr bwMode="auto">
            <a:xfrm>
              <a:off x="1963524" y="1671732"/>
              <a:ext cx="708900" cy="770500"/>
              <a:chOff x="2580372" y="2247500"/>
              <a:chExt cx="708900" cy="770500"/>
            </a:xfrm>
          </p:grpSpPr>
          <p:sp>
            <p:nvSpPr>
              <p:cNvPr id="19" name="Rectangle 18"/>
              <p:cNvSpPr/>
              <p:nvPr/>
            </p:nvSpPr>
            <p:spPr>
              <a:xfrm>
                <a:off x="2580558" y="2633640"/>
                <a:ext cx="355542" cy="38428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2936100" y="2633640"/>
                <a:ext cx="353955" cy="38428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2936100" y="2247769"/>
                <a:ext cx="353955" cy="385871"/>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2" name="Group 26"/>
            <p:cNvGrpSpPr>
              <a:grpSpLocks/>
            </p:cNvGrpSpPr>
            <p:nvPr/>
          </p:nvGrpSpPr>
          <p:grpSpPr bwMode="auto">
            <a:xfrm>
              <a:off x="722948" y="1692057"/>
              <a:ext cx="354451" cy="750175"/>
              <a:chOff x="1055171" y="2038852"/>
              <a:chExt cx="354451" cy="750175"/>
            </a:xfrm>
          </p:grpSpPr>
          <p:sp>
            <p:nvSpPr>
              <p:cNvPr id="17" name="Rectangle 16"/>
              <p:cNvSpPr/>
              <p:nvPr/>
            </p:nvSpPr>
            <p:spPr>
              <a:xfrm>
                <a:off x="1054710" y="2039439"/>
                <a:ext cx="355542" cy="38428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1054710" y="2404667"/>
                <a:ext cx="355542" cy="38428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3" name="Rectangle 12"/>
            <p:cNvSpPr/>
            <p:nvPr/>
          </p:nvSpPr>
          <p:spPr>
            <a:xfrm>
              <a:off x="2317664" y="2691463"/>
              <a:ext cx="355542" cy="385871"/>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4" name="Group 27"/>
            <p:cNvGrpSpPr>
              <a:grpSpLocks/>
            </p:cNvGrpSpPr>
            <p:nvPr/>
          </p:nvGrpSpPr>
          <p:grpSpPr bwMode="auto">
            <a:xfrm>
              <a:off x="1077398" y="2691393"/>
              <a:ext cx="708900" cy="385250"/>
              <a:chOff x="1409622" y="3256998"/>
              <a:chExt cx="708900" cy="385250"/>
            </a:xfrm>
          </p:grpSpPr>
          <p:sp>
            <p:nvSpPr>
              <p:cNvPr id="15" name="Rectangle 14"/>
              <p:cNvSpPr/>
              <p:nvPr/>
            </p:nvSpPr>
            <p:spPr>
              <a:xfrm>
                <a:off x="1410253" y="3257068"/>
                <a:ext cx="353955" cy="38587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1764207" y="3257068"/>
                <a:ext cx="353956" cy="38587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sp>
        <p:nvSpPr>
          <p:cNvPr id="24" name="Rectangle 23"/>
          <p:cNvSpPr/>
          <p:nvPr/>
        </p:nvSpPr>
        <p:spPr>
          <a:xfrm>
            <a:off x="2384425" y="4572000"/>
            <a:ext cx="1103313" cy="866775"/>
          </a:xfrm>
          <a:prstGeom prst="rect">
            <a:avLst/>
          </a:prstGeom>
          <a:solidFill>
            <a:srgbClr val="4F81BD"/>
          </a:solidFill>
          <a:ln>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5" name="Curved Connector 24"/>
          <p:cNvCxnSpPr>
            <a:stCxn id="15" idx="2"/>
            <a:endCxn id="24" idx="1"/>
          </p:cNvCxnSpPr>
          <p:nvPr/>
        </p:nvCxnSpPr>
        <p:spPr>
          <a:xfrm rot="16200000" flipH="1">
            <a:off x="1000919" y="3621881"/>
            <a:ext cx="1703388" cy="1063625"/>
          </a:xfrm>
          <a:prstGeom prst="curvedConnector2">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TextBox 4"/>
          <p:cNvSpPr txBox="1">
            <a:spLocks noChangeArrowheads="1"/>
          </p:cNvSpPr>
          <p:nvPr/>
        </p:nvSpPr>
        <p:spPr bwMode="auto">
          <a:xfrm>
            <a:off x="1320800" y="2152650"/>
            <a:ext cx="8874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t>Me</a:t>
            </a:r>
          </a:p>
        </p:txBody>
      </p:sp>
      <p:sp>
        <p:nvSpPr>
          <p:cNvPr id="29" name="TextBox 14"/>
          <p:cNvSpPr txBox="1">
            <a:spLocks noChangeArrowheads="1"/>
          </p:cNvSpPr>
          <p:nvPr/>
        </p:nvSpPr>
        <p:spPr bwMode="auto">
          <a:xfrm>
            <a:off x="2286000" y="5564188"/>
            <a:ext cx="1417638"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solidFill>
                  <a:srgbClr val="660066"/>
                </a:solidFill>
              </a:rPr>
              <a:t>window</a:t>
            </a:r>
          </a:p>
        </p:txBody>
      </p:sp>
      <p:sp>
        <p:nvSpPr>
          <p:cNvPr id="31" name="TextBox 30"/>
          <p:cNvSpPr txBox="1"/>
          <p:nvPr/>
        </p:nvSpPr>
        <p:spPr>
          <a:xfrm>
            <a:off x="304800" y="914400"/>
            <a:ext cx="8458200" cy="461665"/>
          </a:xfrm>
          <a:prstGeom prst="rect">
            <a:avLst/>
          </a:prstGeom>
          <a:noFill/>
        </p:spPr>
        <p:txBody>
          <a:bodyPr wrap="square" rtlCol="0">
            <a:spAutoFit/>
          </a:bodyPr>
          <a:lstStyle/>
          <a:p>
            <a:r>
              <a:rPr lang="en-US" dirty="0" smtClean="0"/>
              <a:t>Can place any of my data in a virtual window.</a:t>
            </a:r>
            <a:endParaRPr lang="en-US" dirty="0"/>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19530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MPI2 One Sided Communication</a:t>
            </a:r>
            <a:endParaRPr lang="en-US" sz="2400" dirty="0">
              <a:latin typeface="Arial"/>
              <a:cs typeface="Arial"/>
            </a:endParaRPr>
          </a:p>
        </p:txBody>
      </p:sp>
      <p:sp>
        <p:nvSpPr>
          <p:cNvPr id="26" name="Rectangle 25"/>
          <p:cNvSpPr/>
          <p:nvPr/>
        </p:nvSpPr>
        <p:spPr>
          <a:xfrm>
            <a:off x="4860925" y="1576388"/>
            <a:ext cx="3590925" cy="4700587"/>
          </a:xfrm>
          <a:prstGeom prst="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TextBox 5"/>
          <p:cNvSpPr txBox="1">
            <a:spLocks noChangeArrowheads="1"/>
          </p:cNvSpPr>
          <p:nvPr/>
        </p:nvSpPr>
        <p:spPr bwMode="auto">
          <a:xfrm>
            <a:off x="5562600" y="2916238"/>
            <a:ext cx="2087563"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a:t>Everyone Else</a:t>
            </a:r>
          </a:p>
        </p:txBody>
      </p:sp>
      <p:grpSp>
        <p:nvGrpSpPr>
          <p:cNvPr id="9" name="Group 28"/>
          <p:cNvGrpSpPr>
            <a:grpSpLocks/>
          </p:cNvGrpSpPr>
          <p:nvPr/>
        </p:nvGrpSpPr>
        <p:grpSpPr bwMode="auto">
          <a:xfrm>
            <a:off x="561975" y="1671638"/>
            <a:ext cx="2371725" cy="1876425"/>
            <a:chOff x="495511" y="1446513"/>
            <a:chExt cx="2371339" cy="1876953"/>
          </a:xfrm>
        </p:grpSpPr>
        <p:sp>
          <p:nvSpPr>
            <p:cNvPr id="10" name="Rectangle 9"/>
            <p:cNvSpPr/>
            <p:nvPr/>
          </p:nvSpPr>
          <p:spPr>
            <a:xfrm>
              <a:off x="495511" y="1446513"/>
              <a:ext cx="2371339" cy="1876953"/>
            </a:xfrm>
            <a:prstGeom prst="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1" name="Group 25"/>
            <p:cNvGrpSpPr>
              <a:grpSpLocks/>
            </p:cNvGrpSpPr>
            <p:nvPr/>
          </p:nvGrpSpPr>
          <p:grpSpPr bwMode="auto">
            <a:xfrm>
              <a:off x="1963524" y="1671732"/>
              <a:ext cx="708900" cy="770500"/>
              <a:chOff x="2580372" y="2247500"/>
              <a:chExt cx="708900" cy="770500"/>
            </a:xfrm>
          </p:grpSpPr>
          <p:sp>
            <p:nvSpPr>
              <p:cNvPr id="19" name="Rectangle 18"/>
              <p:cNvSpPr/>
              <p:nvPr/>
            </p:nvSpPr>
            <p:spPr>
              <a:xfrm>
                <a:off x="2580558" y="2633640"/>
                <a:ext cx="355542" cy="38428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2936100" y="2633640"/>
                <a:ext cx="353955" cy="38428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p:nvSpPr>
            <p:spPr>
              <a:xfrm>
                <a:off x="2936100" y="2247769"/>
                <a:ext cx="353955" cy="385871"/>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2" name="Group 26"/>
            <p:cNvGrpSpPr>
              <a:grpSpLocks/>
            </p:cNvGrpSpPr>
            <p:nvPr/>
          </p:nvGrpSpPr>
          <p:grpSpPr bwMode="auto">
            <a:xfrm>
              <a:off x="722948" y="1692057"/>
              <a:ext cx="354451" cy="750175"/>
              <a:chOff x="1055171" y="2038852"/>
              <a:chExt cx="354451" cy="750175"/>
            </a:xfrm>
          </p:grpSpPr>
          <p:sp>
            <p:nvSpPr>
              <p:cNvPr id="17" name="Rectangle 16"/>
              <p:cNvSpPr/>
              <p:nvPr/>
            </p:nvSpPr>
            <p:spPr>
              <a:xfrm>
                <a:off x="1054710" y="2039439"/>
                <a:ext cx="355542" cy="38428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1054710" y="2404667"/>
                <a:ext cx="355542" cy="38428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3" name="Rectangle 12"/>
            <p:cNvSpPr/>
            <p:nvPr/>
          </p:nvSpPr>
          <p:spPr>
            <a:xfrm>
              <a:off x="2317664" y="2691463"/>
              <a:ext cx="355542" cy="385871"/>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4" name="Group 27"/>
            <p:cNvGrpSpPr>
              <a:grpSpLocks/>
            </p:cNvGrpSpPr>
            <p:nvPr/>
          </p:nvGrpSpPr>
          <p:grpSpPr bwMode="auto">
            <a:xfrm>
              <a:off x="1077398" y="2691393"/>
              <a:ext cx="708900" cy="385250"/>
              <a:chOff x="1409622" y="3256998"/>
              <a:chExt cx="708900" cy="385250"/>
            </a:xfrm>
          </p:grpSpPr>
          <p:sp>
            <p:nvSpPr>
              <p:cNvPr id="15" name="Rectangle 14"/>
              <p:cNvSpPr/>
              <p:nvPr/>
            </p:nvSpPr>
            <p:spPr>
              <a:xfrm>
                <a:off x="1410253" y="3257068"/>
                <a:ext cx="353955" cy="38587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1764207" y="3257068"/>
                <a:ext cx="353956" cy="38587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sp>
        <p:nvSpPr>
          <p:cNvPr id="24" name="Rectangle 23"/>
          <p:cNvSpPr/>
          <p:nvPr/>
        </p:nvSpPr>
        <p:spPr>
          <a:xfrm>
            <a:off x="2384425" y="4572000"/>
            <a:ext cx="1103313" cy="866775"/>
          </a:xfrm>
          <a:prstGeom prst="rect">
            <a:avLst/>
          </a:prstGeom>
          <a:solidFill>
            <a:srgbClr val="4F81BD"/>
          </a:solidFill>
          <a:ln>
            <a:solidFill>
              <a:srgbClr val="66006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5" name="Curved Connector 24"/>
          <p:cNvCxnSpPr>
            <a:stCxn id="15" idx="2"/>
            <a:endCxn id="24" idx="1"/>
          </p:cNvCxnSpPr>
          <p:nvPr/>
        </p:nvCxnSpPr>
        <p:spPr>
          <a:xfrm rot="16200000" flipH="1">
            <a:off x="1000919" y="3621881"/>
            <a:ext cx="1703388" cy="1063625"/>
          </a:xfrm>
          <a:prstGeom prst="curvedConnector2">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8" name="TextBox 4"/>
          <p:cNvSpPr txBox="1">
            <a:spLocks noChangeArrowheads="1"/>
          </p:cNvSpPr>
          <p:nvPr/>
        </p:nvSpPr>
        <p:spPr bwMode="auto">
          <a:xfrm>
            <a:off x="1320800" y="2152650"/>
            <a:ext cx="88741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t>Me</a:t>
            </a:r>
          </a:p>
        </p:txBody>
      </p:sp>
      <p:sp>
        <p:nvSpPr>
          <p:cNvPr id="29" name="TextBox 14"/>
          <p:cNvSpPr txBox="1">
            <a:spLocks noChangeArrowheads="1"/>
          </p:cNvSpPr>
          <p:nvPr/>
        </p:nvSpPr>
        <p:spPr bwMode="auto">
          <a:xfrm>
            <a:off x="2286000" y="5564188"/>
            <a:ext cx="1417638"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a:solidFill>
                  <a:srgbClr val="660066"/>
                </a:solidFill>
              </a:rPr>
              <a:t>window</a:t>
            </a:r>
          </a:p>
        </p:txBody>
      </p:sp>
      <p:cxnSp>
        <p:nvCxnSpPr>
          <p:cNvPr id="30" name="Straight Arrow Connector 29"/>
          <p:cNvCxnSpPr/>
          <p:nvPr/>
        </p:nvCxnSpPr>
        <p:spPr>
          <a:xfrm flipV="1">
            <a:off x="2936875" y="2916238"/>
            <a:ext cx="1924050" cy="1655762"/>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3487738" y="4321175"/>
            <a:ext cx="1373187" cy="684213"/>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2936875" y="5438775"/>
            <a:ext cx="1924050" cy="430213"/>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04800" y="914400"/>
            <a:ext cx="8458200" cy="461665"/>
          </a:xfrm>
          <a:prstGeom prst="rect">
            <a:avLst/>
          </a:prstGeom>
          <a:noFill/>
        </p:spPr>
        <p:txBody>
          <a:bodyPr wrap="square" rtlCol="0">
            <a:spAutoFit/>
          </a:bodyPr>
          <a:lstStyle/>
          <a:p>
            <a:r>
              <a:rPr lang="en-US" dirty="0" smtClean="0"/>
              <a:t>Any other task can asynchronously grab data in ‘window’.</a:t>
            </a:r>
            <a:endParaRPr lang="en-US" dirty="0"/>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818502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90600" y="1828800"/>
            <a:ext cx="7162800" cy="4038600"/>
            <a:chOff x="914400" y="1143000"/>
            <a:chExt cx="7391400" cy="3886200"/>
          </a:xfrm>
        </p:grpSpPr>
        <p:sp>
          <p:nvSpPr>
            <p:cNvPr id="8" name="Rounded Rectangle 7"/>
            <p:cNvSpPr/>
            <p:nvPr/>
          </p:nvSpPr>
          <p:spPr bwMode="auto">
            <a:xfrm>
              <a:off x="914400" y="1143000"/>
              <a:ext cx="2819400" cy="609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pitchFamily="-112" charset="0"/>
                  <a:ea typeface="ＭＳ Ｐゴシック" pitchFamily="-112" charset="-128"/>
                  <a:cs typeface="ＭＳ Ｐゴシック" pitchFamily="-112" charset="-128"/>
                </a:rPr>
                <a:t>Prediction Model</a:t>
              </a:r>
              <a:endParaRPr kumimoji="0" lang="en-US" sz="2400"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ounded Rectangle 8"/>
            <p:cNvSpPr/>
            <p:nvPr/>
          </p:nvSpPr>
          <p:spPr bwMode="auto">
            <a:xfrm>
              <a:off x="5486400" y="1143000"/>
              <a:ext cx="2819400" cy="609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Arial" pitchFamily="-112" charset="0"/>
                  <a:ea typeface="ＭＳ Ｐゴシック" pitchFamily="-112" charset="-128"/>
                  <a:cs typeface="ＭＳ Ｐゴシック" pitchFamily="-112" charset="-128"/>
                </a:rPr>
                <a:t>Observing System</a:t>
              </a:r>
              <a:endParaRPr kumimoji="0" lang="en-US" sz="2400"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ounded Rectangle 9"/>
            <p:cNvSpPr/>
            <p:nvPr/>
          </p:nvSpPr>
          <p:spPr bwMode="auto">
            <a:xfrm>
              <a:off x="3200400" y="2971800"/>
              <a:ext cx="2819400" cy="609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dirty="0" smtClean="0">
                  <a:solidFill>
                    <a:srgbClr val="FF0000"/>
                  </a:solidFill>
                  <a:latin typeface="Arial" pitchFamily="-112" charset="0"/>
                  <a:ea typeface="ＭＳ Ｐゴシック" pitchFamily="-112" charset="-128"/>
                  <a:cs typeface="ＭＳ Ｐゴシック" pitchFamily="-112" charset="-128"/>
                </a:rPr>
                <a:t>DART</a:t>
              </a:r>
              <a:endParaRPr kumimoji="0" lang="en-US" sz="3600" b="0" i="0" u="none" strike="noStrike" cap="none" normalizeH="0" baseline="0" dirty="0">
                <a:ln>
                  <a:noFill/>
                </a:ln>
                <a:solidFill>
                  <a:srgbClr val="FF0000"/>
                </a:solidFill>
                <a:effectLst/>
                <a:latin typeface="Arial" pitchFamily="-112" charset="0"/>
                <a:ea typeface="ＭＳ Ｐゴシック" pitchFamily="-112" charset="-128"/>
                <a:cs typeface="ＭＳ Ｐゴシック" pitchFamily="-112" charset="-128"/>
              </a:endParaRPr>
            </a:p>
          </p:txBody>
        </p:sp>
        <p:cxnSp>
          <p:nvCxnSpPr>
            <p:cNvPr id="12" name="Straight Arrow Connector 11"/>
            <p:cNvCxnSpPr>
              <a:stCxn id="8" idx="2"/>
            </p:cNvCxnSpPr>
            <p:nvPr/>
          </p:nvCxnSpPr>
          <p:spPr bwMode="auto">
            <a:xfrm rot="16200000" flipH="1">
              <a:off x="2266950" y="1809750"/>
              <a:ext cx="1219200" cy="11049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a:stCxn id="9" idx="2"/>
            </p:cNvCxnSpPr>
            <p:nvPr/>
          </p:nvCxnSpPr>
          <p:spPr bwMode="auto">
            <a:xfrm rot="5400000">
              <a:off x="5734050" y="1809750"/>
              <a:ext cx="1219200" cy="11049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1" name="Oval 30"/>
            <p:cNvSpPr/>
            <p:nvPr/>
          </p:nvSpPr>
          <p:spPr bwMode="auto">
            <a:xfrm>
              <a:off x="1676400" y="4267200"/>
              <a:ext cx="2514600" cy="762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112" charset="0"/>
                  <a:ea typeface="ＭＳ Ｐゴシック" pitchFamily="-112" charset="-128"/>
                  <a:cs typeface="ＭＳ Ｐゴシック" pitchFamily="-112" charset="-128"/>
                </a:rPr>
                <a:t>Analysis</a:t>
              </a:r>
              <a:endParaRPr kumimoji="0" lang="en-US" sz="2400"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endParaRPr>
            </a:p>
          </p:txBody>
        </p:sp>
        <p:cxnSp>
          <p:nvCxnSpPr>
            <p:cNvPr id="34" name="Straight Arrow Connector 33"/>
            <p:cNvCxnSpPr>
              <a:endCxn id="31" idx="0"/>
            </p:cNvCxnSpPr>
            <p:nvPr/>
          </p:nvCxnSpPr>
          <p:spPr bwMode="auto">
            <a:xfrm rot="5400000">
              <a:off x="2876550" y="3638550"/>
              <a:ext cx="685800" cy="571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rot="16200000" flipV="1">
              <a:off x="1028702" y="2476501"/>
              <a:ext cx="2514598" cy="106679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5" name="TextBox 4"/>
          <p:cNvSpPr txBox="1"/>
          <p:nvPr/>
        </p:nvSpPr>
        <p:spPr>
          <a:xfrm>
            <a:off x="457200" y="685800"/>
            <a:ext cx="8305800" cy="830997"/>
          </a:xfrm>
          <a:prstGeom prst="rect">
            <a:avLst/>
          </a:prstGeom>
          <a:noFill/>
        </p:spPr>
        <p:txBody>
          <a:bodyPr wrap="square" rtlCol="0">
            <a:spAutoFit/>
          </a:bodyPr>
          <a:lstStyle/>
          <a:p>
            <a:r>
              <a:rPr lang="en-US" dirty="0" smtClean="0"/>
              <a:t>DART provides data assimilation ‘glue’ to build state-of-the-art ensemble forecast systems for even the largest models.</a:t>
            </a:r>
            <a:endParaRPr lang="en-US" dirty="0"/>
          </a:p>
        </p:txBody>
      </p:sp>
      <p:sp>
        <p:nvSpPr>
          <p:cNvPr id="15" name="TextBox 14"/>
          <p:cNvSpPr txBox="1"/>
          <p:nvPr/>
        </p:nvSpPr>
        <p:spPr>
          <a:xfrm>
            <a:off x="0" y="0"/>
            <a:ext cx="9144000" cy="523220"/>
          </a:xfrm>
          <a:prstGeom prst="rect">
            <a:avLst/>
          </a:prstGeom>
          <a:solidFill>
            <a:srgbClr val="3366FF"/>
          </a:solidFill>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Data Assimilation Research </a:t>
            </a:r>
            <a:r>
              <a:rPr lang="en-US"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Testbed</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(DART)</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02031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1000" y="1905000"/>
            <a:ext cx="3534664" cy="1922907"/>
          </a:xfrm>
          <a:prstGeom prst="rect">
            <a:avLst/>
          </a:prstGeom>
        </p:spPr>
      </p:pic>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MPI2 One Sided Communication</a:t>
            </a:r>
            <a:endParaRPr lang="en-US" sz="2400" dirty="0">
              <a:latin typeface="Arial"/>
              <a:cs typeface="Arial"/>
            </a:endParaRPr>
          </a:p>
        </p:txBody>
      </p:sp>
      <p:sp>
        <p:nvSpPr>
          <p:cNvPr id="57" name="TextBox 49"/>
          <p:cNvSpPr txBox="1">
            <a:spLocks noChangeArrowheads="1"/>
          </p:cNvSpPr>
          <p:nvPr/>
        </p:nvSpPr>
        <p:spPr bwMode="auto">
          <a:xfrm>
            <a:off x="288925" y="3810000"/>
            <a:ext cx="2667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t>Old: 4 </a:t>
            </a:r>
            <a:r>
              <a:rPr lang="en-US" dirty="0"/>
              <a:t>tasks doing all observations for 1 </a:t>
            </a:r>
            <a:r>
              <a:rPr lang="en-US" dirty="0" smtClean="0"/>
              <a:t>copy.</a:t>
            </a:r>
            <a:endParaRPr lang="en-US" dirty="0"/>
          </a:p>
        </p:txBody>
      </p:sp>
      <p:sp>
        <p:nvSpPr>
          <p:cNvPr id="58" name="TextBox 50"/>
          <p:cNvSpPr txBox="1">
            <a:spLocks noChangeArrowheads="1"/>
          </p:cNvSpPr>
          <p:nvPr/>
        </p:nvSpPr>
        <p:spPr bwMode="auto">
          <a:xfrm>
            <a:off x="4175125" y="3429000"/>
            <a:ext cx="4876800"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t>New: Lots </a:t>
            </a:r>
            <a:r>
              <a:rPr lang="en-US" dirty="0"/>
              <a:t>of tasks doing some observations for all </a:t>
            </a:r>
            <a:r>
              <a:rPr lang="en-US" dirty="0" smtClean="0"/>
              <a:t>copies. </a:t>
            </a:r>
            <a:r>
              <a:rPr lang="en-US" dirty="0" err="1" smtClean="0"/>
              <a:t>Vectorizes</a:t>
            </a:r>
            <a:r>
              <a:rPr lang="en-US" dirty="0" smtClean="0"/>
              <a:t>, too.</a:t>
            </a:r>
            <a:endParaRPr lang="en-US" dirty="0"/>
          </a:p>
        </p:txBody>
      </p:sp>
      <p:sp>
        <p:nvSpPr>
          <p:cNvPr id="75" name="TextBox 57"/>
          <p:cNvSpPr txBox="1">
            <a:spLocks noChangeArrowheads="1"/>
          </p:cNvSpPr>
          <p:nvPr/>
        </p:nvSpPr>
        <p:spPr bwMode="auto">
          <a:xfrm>
            <a:off x="228600" y="1219200"/>
            <a:ext cx="8458200"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smtClean="0"/>
              <a:t>Memory scales for forward operators; allows large models</a:t>
            </a:r>
            <a:r>
              <a:rPr lang="en-US" dirty="0"/>
              <a:t>. Computation of forward operators also scales and balances. </a:t>
            </a:r>
          </a:p>
          <a:p>
            <a:endParaRPr lang="en-US" dirty="0"/>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pic>
        <p:nvPicPr>
          <p:cNvPr id="6" name="Picture 5"/>
          <p:cNvPicPr>
            <a:picLocks noChangeAspect="1"/>
          </p:cNvPicPr>
          <p:nvPr/>
        </p:nvPicPr>
        <p:blipFill>
          <a:blip r:embed="rId3"/>
          <a:stretch>
            <a:fillRect/>
          </a:stretch>
        </p:blipFill>
        <p:spPr>
          <a:xfrm>
            <a:off x="4267200" y="2667000"/>
            <a:ext cx="2191385" cy="629793"/>
          </a:xfrm>
          <a:prstGeom prst="rect">
            <a:avLst/>
          </a:prstGeom>
        </p:spPr>
      </p:pic>
      <p:pic>
        <p:nvPicPr>
          <p:cNvPr id="7" name="Picture 6"/>
          <p:cNvPicPr>
            <a:picLocks noChangeAspect="1"/>
          </p:cNvPicPr>
          <p:nvPr/>
        </p:nvPicPr>
        <p:blipFill>
          <a:blip r:embed="rId4"/>
          <a:stretch>
            <a:fillRect/>
          </a:stretch>
        </p:blipFill>
        <p:spPr>
          <a:xfrm>
            <a:off x="6477000" y="2667001"/>
            <a:ext cx="2209800" cy="635086"/>
          </a:xfrm>
          <a:prstGeom prst="rect">
            <a:avLst/>
          </a:prstGeom>
        </p:spPr>
      </p:pic>
    </p:spTree>
    <p:extLst>
      <p:ext uri="{BB962C8B-B14F-4D97-AF65-F5344CB8AC3E}">
        <p14:creationId xmlns:p14="http://schemas.microsoft.com/office/powerpoint/2010/main" val="2358211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WRF (regional weather forecast model) Results</a:t>
            </a:r>
            <a:endParaRPr lang="en-US" sz="2400" dirty="0">
              <a:latin typeface="Arial"/>
              <a:cs typeface="Arial"/>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
        <p:nvSpPr>
          <p:cNvPr id="4" name="TextBox 3"/>
          <p:cNvSpPr txBox="1"/>
          <p:nvPr/>
        </p:nvSpPr>
        <p:spPr>
          <a:xfrm>
            <a:off x="457200" y="1143000"/>
            <a:ext cx="8229600" cy="2308324"/>
          </a:xfrm>
          <a:prstGeom prst="rect">
            <a:avLst/>
          </a:prstGeom>
          <a:noFill/>
        </p:spPr>
        <p:txBody>
          <a:bodyPr wrap="square" rtlCol="0">
            <a:spAutoFit/>
          </a:bodyPr>
          <a:lstStyle/>
          <a:p>
            <a:r>
              <a:rPr lang="en-US" dirty="0" smtClean="0"/>
              <a:t>Example problem specification:</a:t>
            </a:r>
          </a:p>
          <a:p>
            <a:endParaRPr lang="en-US" dirty="0"/>
          </a:p>
          <a:p>
            <a:pPr marL="342900" indent="-342900">
              <a:buFont typeface="Wingdings" charset="2"/>
              <a:buChar char="Ø"/>
            </a:pPr>
            <a:r>
              <a:rPr lang="en-US" dirty="0" smtClean="0"/>
              <a:t>184 million model state variables</a:t>
            </a:r>
          </a:p>
          <a:p>
            <a:pPr marL="800100" lvl="1" indent="-342900">
              <a:buFont typeface="Wingdings" charset="2"/>
              <a:buChar char="Ø"/>
            </a:pPr>
            <a:r>
              <a:rPr lang="en-US" dirty="0" smtClean="0"/>
              <a:t>1.5 GB per ensemble member</a:t>
            </a:r>
          </a:p>
          <a:p>
            <a:pPr marL="342900" indent="-342900">
              <a:buFont typeface="Wingdings" charset="2"/>
              <a:buChar char="Ø"/>
            </a:pPr>
            <a:r>
              <a:rPr lang="en-US" dirty="0" smtClean="0"/>
              <a:t>50 Ensemble members</a:t>
            </a:r>
          </a:p>
          <a:p>
            <a:pPr marL="342900" indent="-342900">
              <a:buFont typeface="Wingdings" charset="2"/>
              <a:buChar char="Ø"/>
            </a:pPr>
            <a:r>
              <a:rPr lang="en-US" dirty="0" smtClean="0"/>
              <a:t>O(100,000) observations</a:t>
            </a:r>
            <a:endParaRPr lang="en-US" dirty="0"/>
          </a:p>
        </p:txBody>
      </p:sp>
    </p:spTree>
    <p:extLst>
      <p:ext uri="{BB962C8B-B14F-4D97-AF65-F5344CB8AC3E}">
        <p14:creationId xmlns:p14="http://schemas.microsoft.com/office/powerpoint/2010/main" val="603870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WRF (regional weather forecast model) Results</a:t>
            </a:r>
            <a:endParaRPr lang="en-US" sz="2400" dirty="0">
              <a:latin typeface="Arial"/>
              <a:cs typeface="Arial"/>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
        <p:nvSpPr>
          <p:cNvPr id="4" name="TextBox 3"/>
          <p:cNvSpPr txBox="1"/>
          <p:nvPr/>
        </p:nvSpPr>
        <p:spPr>
          <a:xfrm>
            <a:off x="457200" y="1143000"/>
            <a:ext cx="8229600" cy="2308324"/>
          </a:xfrm>
          <a:prstGeom prst="rect">
            <a:avLst/>
          </a:prstGeom>
          <a:noFill/>
        </p:spPr>
        <p:txBody>
          <a:bodyPr wrap="square" rtlCol="0">
            <a:spAutoFit/>
          </a:bodyPr>
          <a:lstStyle/>
          <a:p>
            <a:r>
              <a:rPr lang="en-US" dirty="0" err="1" smtClean="0"/>
              <a:t>Hardeware</a:t>
            </a:r>
            <a:r>
              <a:rPr lang="en-US" dirty="0" smtClean="0"/>
              <a:t> specification:</a:t>
            </a:r>
          </a:p>
          <a:p>
            <a:endParaRPr lang="en-US" dirty="0" smtClean="0"/>
          </a:p>
          <a:p>
            <a:pPr marL="342900" indent="-342900">
              <a:buFont typeface="Wingdings" charset="2"/>
              <a:buChar char="Ø"/>
            </a:pPr>
            <a:r>
              <a:rPr lang="en-US" dirty="0" smtClean="0"/>
              <a:t>NCAR’s Yellowstone:</a:t>
            </a:r>
          </a:p>
          <a:p>
            <a:pPr marL="800100" lvl="1" indent="-342900">
              <a:buFont typeface="Wingdings" charset="2"/>
              <a:buChar char="Ø"/>
            </a:pPr>
            <a:r>
              <a:rPr lang="en-US" dirty="0" smtClean="0"/>
              <a:t>Intel </a:t>
            </a:r>
            <a:r>
              <a:rPr lang="en-US" dirty="0" err="1" smtClean="0"/>
              <a:t>Sandybridge</a:t>
            </a:r>
            <a:r>
              <a:rPr lang="en-US" dirty="0" smtClean="0"/>
              <a:t> </a:t>
            </a:r>
          </a:p>
          <a:p>
            <a:pPr marL="800100" lvl="1" indent="-342900">
              <a:buFont typeface="Wingdings" charset="2"/>
              <a:buChar char="Ø"/>
            </a:pPr>
            <a:r>
              <a:rPr lang="en-US" dirty="0" smtClean="0"/>
              <a:t>16 cores per node</a:t>
            </a:r>
          </a:p>
          <a:p>
            <a:pPr marL="800100" lvl="1" indent="-342900">
              <a:buFont typeface="Wingdings" charset="2"/>
              <a:buChar char="Ø"/>
            </a:pPr>
            <a:r>
              <a:rPr lang="en-US" dirty="0" smtClean="0"/>
              <a:t>25 GB usable memory per node</a:t>
            </a:r>
            <a:endParaRPr lang="en-US" dirty="0"/>
          </a:p>
        </p:txBody>
      </p:sp>
    </p:spTree>
    <p:extLst>
      <p:ext uri="{BB962C8B-B14F-4D97-AF65-F5344CB8AC3E}">
        <p14:creationId xmlns:p14="http://schemas.microsoft.com/office/powerpoint/2010/main" val="796245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WRF Results: Memory Scaling</a:t>
            </a:r>
            <a:endParaRPr lang="en-US" sz="2400" dirty="0">
              <a:latin typeface="Arial"/>
              <a:cs typeface="Arial"/>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209800" y="990600"/>
            <a:ext cx="4739640" cy="3554730"/>
          </a:xfrm>
          <a:prstGeom prst="rect">
            <a:avLst/>
          </a:prstGeom>
        </p:spPr>
      </p:pic>
      <p:sp>
        <p:nvSpPr>
          <p:cNvPr id="6" name="TextBox 5"/>
          <p:cNvSpPr txBox="1"/>
          <p:nvPr/>
        </p:nvSpPr>
        <p:spPr>
          <a:xfrm>
            <a:off x="609600" y="5029200"/>
            <a:ext cx="8001000" cy="830997"/>
          </a:xfrm>
          <a:prstGeom prst="rect">
            <a:avLst/>
          </a:prstGeom>
          <a:noFill/>
        </p:spPr>
        <p:txBody>
          <a:bodyPr wrap="square" rtlCol="0">
            <a:spAutoFit/>
          </a:bodyPr>
          <a:lstStyle/>
          <a:p>
            <a:r>
              <a:rPr lang="en-US" dirty="0" smtClean="0"/>
              <a:t>Original DART 8 tasks/node max.</a:t>
            </a:r>
          </a:p>
          <a:p>
            <a:r>
              <a:rPr lang="en-US" dirty="0" smtClean="0"/>
              <a:t>New (RMA) version memory scales far better.</a:t>
            </a:r>
            <a:endParaRPr lang="en-US" dirty="0"/>
          </a:p>
        </p:txBody>
      </p:sp>
      <p:sp>
        <p:nvSpPr>
          <p:cNvPr id="7" name="TextBox 6"/>
          <p:cNvSpPr txBox="1"/>
          <p:nvPr/>
        </p:nvSpPr>
        <p:spPr>
          <a:xfrm>
            <a:off x="2667000" y="4191000"/>
            <a:ext cx="4038600" cy="584776"/>
          </a:xfrm>
          <a:prstGeom prst="rect">
            <a:avLst/>
          </a:prstGeom>
          <a:solidFill>
            <a:schemeClr val="bg1"/>
          </a:solidFill>
        </p:spPr>
        <p:txBody>
          <a:bodyPr wrap="square" rtlCol="0">
            <a:spAutoFit/>
          </a:bodyPr>
          <a:lstStyle/>
          <a:p>
            <a:r>
              <a:rPr lang="en-US" sz="1600" dirty="0" smtClean="0"/>
              <a:t>  2         4       8     16    32    64    128   256</a:t>
            </a:r>
          </a:p>
          <a:p>
            <a:r>
              <a:rPr lang="en-US" sz="1600" dirty="0"/>
              <a:t> </a:t>
            </a:r>
            <a:r>
              <a:rPr lang="en-US" sz="1600" dirty="0" smtClean="0"/>
              <a:t>                        Number of Nodes</a:t>
            </a:r>
            <a:endParaRPr lang="en-US" sz="1600" dirty="0"/>
          </a:p>
        </p:txBody>
      </p:sp>
      <p:sp>
        <p:nvSpPr>
          <p:cNvPr id="8" name="TextBox 7"/>
          <p:cNvSpPr txBox="1"/>
          <p:nvPr/>
        </p:nvSpPr>
        <p:spPr>
          <a:xfrm rot="16200000">
            <a:off x="1507123" y="2650122"/>
            <a:ext cx="1981199" cy="338554"/>
          </a:xfrm>
          <a:prstGeom prst="rect">
            <a:avLst/>
          </a:prstGeom>
          <a:solidFill>
            <a:schemeClr val="bg1"/>
          </a:solidFill>
        </p:spPr>
        <p:txBody>
          <a:bodyPr wrap="square" rtlCol="0">
            <a:spAutoFit/>
          </a:bodyPr>
          <a:lstStyle/>
          <a:p>
            <a:r>
              <a:rPr lang="en-US" sz="1600" dirty="0" smtClean="0"/>
              <a:t>Average GB/Node</a:t>
            </a:r>
            <a:endParaRPr lang="en-US" sz="1600" dirty="0"/>
          </a:p>
        </p:txBody>
      </p:sp>
      <p:sp>
        <p:nvSpPr>
          <p:cNvPr id="9" name="TextBox 8"/>
          <p:cNvSpPr txBox="1"/>
          <p:nvPr/>
        </p:nvSpPr>
        <p:spPr>
          <a:xfrm>
            <a:off x="6858000" y="1219200"/>
            <a:ext cx="1066800" cy="461665"/>
          </a:xfrm>
          <a:prstGeom prst="rect">
            <a:avLst/>
          </a:prstGeom>
          <a:noFill/>
        </p:spPr>
        <p:txBody>
          <a:bodyPr wrap="square" rtlCol="0">
            <a:spAutoFit/>
          </a:bodyPr>
          <a:lstStyle/>
          <a:p>
            <a:r>
              <a:rPr lang="en-US" dirty="0" smtClean="0"/>
              <a:t>Old</a:t>
            </a:r>
            <a:endParaRPr lang="en-US" dirty="0"/>
          </a:p>
        </p:txBody>
      </p:sp>
      <p:sp>
        <p:nvSpPr>
          <p:cNvPr id="10" name="TextBox 9"/>
          <p:cNvSpPr txBox="1"/>
          <p:nvPr/>
        </p:nvSpPr>
        <p:spPr>
          <a:xfrm>
            <a:off x="7010400" y="2819400"/>
            <a:ext cx="1066800" cy="461665"/>
          </a:xfrm>
          <a:prstGeom prst="rect">
            <a:avLst/>
          </a:prstGeom>
          <a:noFill/>
        </p:spPr>
        <p:txBody>
          <a:bodyPr wrap="square" rtlCol="0">
            <a:spAutoFit/>
          </a:bodyPr>
          <a:lstStyle/>
          <a:p>
            <a:r>
              <a:rPr lang="en-US" dirty="0" smtClean="0"/>
              <a:t>New</a:t>
            </a:r>
            <a:endParaRPr lang="en-US" dirty="0"/>
          </a:p>
        </p:txBody>
      </p:sp>
      <p:cxnSp>
        <p:nvCxnSpPr>
          <p:cNvPr id="12" name="Straight Arrow Connector 11"/>
          <p:cNvCxnSpPr/>
          <p:nvPr/>
        </p:nvCxnSpPr>
        <p:spPr>
          <a:xfrm flipH="1">
            <a:off x="6324600" y="1447800"/>
            <a:ext cx="457200" cy="1524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6400800" y="3048000"/>
            <a:ext cx="533400" cy="83820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4117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WRF Results: Computational Scaling for Assimilation</a:t>
            </a:r>
            <a:endParaRPr lang="en-US" sz="2400" dirty="0">
              <a:latin typeface="Arial"/>
              <a:cs typeface="Arial"/>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
        <p:nvSpPr>
          <p:cNvPr id="6" name="TextBox 5"/>
          <p:cNvSpPr txBox="1"/>
          <p:nvPr/>
        </p:nvSpPr>
        <p:spPr>
          <a:xfrm>
            <a:off x="533400" y="5029200"/>
            <a:ext cx="8229600" cy="830997"/>
          </a:xfrm>
          <a:prstGeom prst="rect">
            <a:avLst/>
          </a:prstGeom>
          <a:noFill/>
        </p:spPr>
        <p:txBody>
          <a:bodyPr wrap="square" rtlCol="0">
            <a:spAutoFit/>
          </a:bodyPr>
          <a:lstStyle/>
          <a:p>
            <a:r>
              <a:rPr lang="en-US" dirty="0" smtClean="0"/>
              <a:t>Very similar with 8 tasks per node.</a:t>
            </a:r>
          </a:p>
          <a:p>
            <a:r>
              <a:rPr lang="en-US" dirty="0" smtClean="0"/>
              <a:t>New with 16 tasks/node slightly slower (memory overhead)</a:t>
            </a:r>
            <a:endParaRPr lang="en-US"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2133600" y="914400"/>
            <a:ext cx="4805680" cy="3604260"/>
          </a:xfrm>
          <a:prstGeom prst="rect">
            <a:avLst/>
          </a:prstGeom>
        </p:spPr>
      </p:pic>
      <p:sp>
        <p:nvSpPr>
          <p:cNvPr id="8" name="TextBox 7"/>
          <p:cNvSpPr txBox="1"/>
          <p:nvPr/>
        </p:nvSpPr>
        <p:spPr>
          <a:xfrm>
            <a:off x="2438400" y="4161761"/>
            <a:ext cx="4419600" cy="643254"/>
          </a:xfrm>
          <a:prstGeom prst="rect">
            <a:avLst/>
          </a:prstGeom>
          <a:solidFill>
            <a:schemeClr val="bg1"/>
          </a:solidFill>
        </p:spPr>
        <p:txBody>
          <a:bodyPr wrap="square" rtlCol="0">
            <a:spAutoFit/>
          </a:bodyPr>
          <a:lstStyle/>
          <a:p>
            <a:r>
              <a:rPr lang="en-US" sz="1600" dirty="0" smtClean="0"/>
              <a:t>   1      </a:t>
            </a:r>
            <a:r>
              <a:rPr lang="en-US" sz="1600" dirty="0"/>
              <a:t>2</a:t>
            </a:r>
            <a:r>
              <a:rPr lang="en-US" sz="1600" dirty="0" smtClean="0"/>
              <a:t>       </a:t>
            </a:r>
            <a:r>
              <a:rPr lang="en-US" sz="1600" dirty="0"/>
              <a:t>4</a:t>
            </a:r>
            <a:r>
              <a:rPr lang="en-US" sz="1600" dirty="0" smtClean="0"/>
              <a:t>      8     16     32    64    128  256</a:t>
            </a:r>
          </a:p>
          <a:p>
            <a:r>
              <a:rPr lang="en-US" sz="1600" dirty="0"/>
              <a:t> </a:t>
            </a:r>
            <a:r>
              <a:rPr lang="en-US" sz="1600" dirty="0" smtClean="0"/>
              <a:t>                        Number of Nodes</a:t>
            </a:r>
            <a:endParaRPr lang="en-US" sz="1600" dirty="0"/>
          </a:p>
        </p:txBody>
      </p:sp>
      <p:sp>
        <p:nvSpPr>
          <p:cNvPr id="9" name="TextBox 8"/>
          <p:cNvSpPr txBox="1"/>
          <p:nvPr/>
        </p:nvSpPr>
        <p:spPr>
          <a:xfrm rot="16200000">
            <a:off x="1312278" y="2650122"/>
            <a:ext cx="1981199" cy="338554"/>
          </a:xfrm>
          <a:prstGeom prst="rect">
            <a:avLst/>
          </a:prstGeom>
          <a:solidFill>
            <a:schemeClr val="bg1"/>
          </a:solidFill>
        </p:spPr>
        <p:txBody>
          <a:bodyPr wrap="square" rtlCol="0">
            <a:spAutoFit/>
          </a:bodyPr>
          <a:lstStyle/>
          <a:p>
            <a:r>
              <a:rPr lang="en-US" sz="1600" dirty="0" smtClean="0"/>
              <a:t>Time (seconds)</a:t>
            </a:r>
            <a:endParaRPr lang="en-US" sz="1600" dirty="0"/>
          </a:p>
        </p:txBody>
      </p:sp>
      <p:sp>
        <p:nvSpPr>
          <p:cNvPr id="4" name="TextBox 3"/>
          <p:cNvSpPr txBox="1"/>
          <p:nvPr/>
        </p:nvSpPr>
        <p:spPr>
          <a:xfrm>
            <a:off x="4495800" y="1219200"/>
            <a:ext cx="1981200" cy="830997"/>
          </a:xfrm>
          <a:prstGeom prst="rect">
            <a:avLst/>
          </a:prstGeom>
          <a:solidFill>
            <a:schemeClr val="bg1"/>
          </a:solidFill>
        </p:spPr>
        <p:txBody>
          <a:bodyPr wrap="square" rtlCol="0">
            <a:spAutoFit/>
          </a:bodyPr>
          <a:lstStyle/>
          <a:p>
            <a:r>
              <a:rPr lang="en-US" sz="1600" dirty="0" smtClean="0"/>
              <a:t>Old 8 tasks/node</a:t>
            </a:r>
          </a:p>
          <a:p>
            <a:r>
              <a:rPr lang="en-US" sz="1600" dirty="0" smtClean="0"/>
              <a:t>New 8 tasks/node</a:t>
            </a:r>
          </a:p>
          <a:p>
            <a:r>
              <a:rPr lang="en-US" sz="1600" dirty="0" smtClean="0"/>
              <a:t>New 16 tasks/node</a:t>
            </a:r>
            <a:endParaRPr lang="en-US" sz="1600" dirty="0"/>
          </a:p>
        </p:txBody>
      </p:sp>
      <p:cxnSp>
        <p:nvCxnSpPr>
          <p:cNvPr id="11" name="Straight Connector 10"/>
          <p:cNvCxnSpPr/>
          <p:nvPr/>
        </p:nvCxnSpPr>
        <p:spPr>
          <a:xfrm>
            <a:off x="4114800" y="1371600"/>
            <a:ext cx="38100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114800" y="1676400"/>
            <a:ext cx="3810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114800" y="1905000"/>
            <a:ext cx="381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38727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smtClean="0">
                <a:effectLst/>
                <a:latin typeface="Arial"/>
                <a:cs typeface="Arial"/>
              </a:rPr>
              <a:t>WRF Results: Bonus, I/O Scaling Improves</a:t>
            </a:r>
            <a:endParaRPr lang="en-US" sz="2400" dirty="0">
              <a:latin typeface="Arial"/>
              <a:cs typeface="Arial"/>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
        <p:nvSpPr>
          <p:cNvPr id="6" name="TextBox 5"/>
          <p:cNvSpPr txBox="1"/>
          <p:nvPr/>
        </p:nvSpPr>
        <p:spPr>
          <a:xfrm>
            <a:off x="533400" y="4648200"/>
            <a:ext cx="8229600" cy="1569660"/>
          </a:xfrm>
          <a:prstGeom prst="rect">
            <a:avLst/>
          </a:prstGeom>
          <a:noFill/>
        </p:spPr>
        <p:txBody>
          <a:bodyPr wrap="square" rtlCol="0">
            <a:spAutoFit/>
          </a:bodyPr>
          <a:lstStyle/>
          <a:p>
            <a:r>
              <a:rPr lang="en-US" b="1" i="1" dirty="0" smtClean="0"/>
              <a:t>Total</a:t>
            </a:r>
            <a:r>
              <a:rPr lang="en-US" dirty="0" smtClean="0"/>
              <a:t> time scales much better for new (RMA).</a:t>
            </a:r>
          </a:p>
          <a:p>
            <a:r>
              <a:rPr lang="en-US" dirty="0" smtClean="0"/>
              <a:t>Almost all due to writing separate output from each node.</a:t>
            </a:r>
          </a:p>
          <a:p>
            <a:r>
              <a:rPr lang="en-US" dirty="0" smtClean="0"/>
              <a:t>Not gathering and doing single write.</a:t>
            </a:r>
          </a:p>
          <a:p>
            <a:endParaRPr lang="en-US"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2286000" y="990600"/>
            <a:ext cx="4598670" cy="3449320"/>
          </a:xfrm>
          <a:prstGeom prst="rect">
            <a:avLst/>
          </a:prstGeom>
        </p:spPr>
      </p:pic>
      <p:sp>
        <p:nvSpPr>
          <p:cNvPr id="9" name="TextBox 8"/>
          <p:cNvSpPr txBox="1"/>
          <p:nvPr/>
        </p:nvSpPr>
        <p:spPr>
          <a:xfrm>
            <a:off x="4419600" y="1302603"/>
            <a:ext cx="1981200" cy="830997"/>
          </a:xfrm>
          <a:prstGeom prst="rect">
            <a:avLst/>
          </a:prstGeom>
          <a:solidFill>
            <a:schemeClr val="bg1"/>
          </a:solidFill>
        </p:spPr>
        <p:txBody>
          <a:bodyPr wrap="square" rtlCol="0">
            <a:spAutoFit/>
          </a:bodyPr>
          <a:lstStyle/>
          <a:p>
            <a:r>
              <a:rPr lang="en-US" sz="1600" dirty="0" smtClean="0"/>
              <a:t>Old 8 tasks/node</a:t>
            </a:r>
          </a:p>
          <a:p>
            <a:r>
              <a:rPr lang="en-US" sz="1600" dirty="0" smtClean="0"/>
              <a:t>New 8 tasks/node</a:t>
            </a:r>
          </a:p>
          <a:p>
            <a:r>
              <a:rPr lang="en-US" sz="1600" dirty="0" smtClean="0"/>
              <a:t>New 16 tasks/node</a:t>
            </a:r>
            <a:endParaRPr lang="en-US" sz="1600" dirty="0"/>
          </a:p>
        </p:txBody>
      </p:sp>
      <p:cxnSp>
        <p:nvCxnSpPr>
          <p:cNvPr id="10" name="Straight Connector 9"/>
          <p:cNvCxnSpPr/>
          <p:nvPr/>
        </p:nvCxnSpPr>
        <p:spPr>
          <a:xfrm>
            <a:off x="4038600" y="1455003"/>
            <a:ext cx="381000"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038600" y="1759803"/>
            <a:ext cx="38100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038600" y="1988403"/>
            <a:ext cx="381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75514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6879" y="986319"/>
            <a:ext cx="8359525" cy="3877984"/>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Focus on Specific Routines with Favorable Characteristics:</a:t>
            </a:r>
          </a:p>
          <a:p>
            <a:pPr defTabSz="457200" eaLnBrk="1" fontAlgn="auto" hangingPunct="1">
              <a:spcBef>
                <a:spcPts val="0"/>
              </a:spcBef>
              <a:spcAft>
                <a:spcPts val="0"/>
              </a:spcAft>
            </a:pPr>
            <a:endParaRPr lang="en-US" dirty="0" smtClean="0">
              <a:solidFill>
                <a:prstClr val="black"/>
              </a:solidFill>
              <a:latin typeface="Calibri"/>
              <a:ea typeface="+mn-ea"/>
              <a:cs typeface="+mn-cs"/>
            </a:endParaRPr>
          </a:p>
          <a:p>
            <a:pPr marL="342900" indent="-342900" defTabSz="457200" eaLnBrk="1" fontAlgn="auto" hangingPunct="1">
              <a:lnSpc>
                <a:spcPct val="150000"/>
              </a:lnSpc>
              <a:spcBef>
                <a:spcPts val="0"/>
              </a:spcBef>
              <a:spcAft>
                <a:spcPts val="0"/>
              </a:spcAft>
              <a:buFont typeface="Wingdings" charset="2"/>
              <a:buChar char="Ø"/>
            </a:pPr>
            <a:r>
              <a:rPr lang="en-US" dirty="0">
                <a:solidFill>
                  <a:prstClr val="black"/>
                </a:solidFill>
                <a:latin typeface="Calibri"/>
                <a:ea typeface="+mn-ea"/>
                <a:cs typeface="+mn-cs"/>
              </a:rPr>
              <a:t>High number of floating point </a:t>
            </a:r>
            <a:r>
              <a:rPr lang="en-US" dirty="0" smtClean="0">
                <a:solidFill>
                  <a:prstClr val="black"/>
                </a:solidFill>
                <a:latin typeface="Calibri"/>
                <a:ea typeface="+mn-ea"/>
                <a:cs typeface="+mn-cs"/>
              </a:rPr>
              <a:t>instructions,</a:t>
            </a:r>
            <a:endParaRPr lang="en-US" dirty="0">
              <a:solidFill>
                <a:prstClr val="black"/>
              </a:solidFill>
              <a:latin typeface="Calibri"/>
              <a:ea typeface="+mn-ea"/>
              <a:cs typeface="+mn-cs"/>
            </a:endParaRPr>
          </a:p>
          <a:p>
            <a:pPr marL="342900" indent="-342900" defTabSz="457200" eaLnBrk="1" fontAlgn="auto" hangingPunct="1">
              <a:lnSpc>
                <a:spcPct val="150000"/>
              </a:lnSpc>
              <a:spcBef>
                <a:spcPts val="0"/>
              </a:spcBef>
              <a:spcAft>
                <a:spcPts val="0"/>
              </a:spcAft>
              <a:buFont typeface="Wingdings" charset="2"/>
              <a:buChar char="Ø"/>
            </a:pPr>
            <a:r>
              <a:rPr lang="en-US" dirty="0">
                <a:solidFill>
                  <a:prstClr val="black"/>
                </a:solidFill>
                <a:latin typeface="Calibri"/>
                <a:ea typeface="+mn-ea"/>
                <a:cs typeface="+mn-cs"/>
              </a:rPr>
              <a:t>Reasonably high floating point instructions per load/</a:t>
            </a:r>
            <a:r>
              <a:rPr lang="en-US" dirty="0" smtClean="0">
                <a:solidFill>
                  <a:prstClr val="black"/>
                </a:solidFill>
                <a:latin typeface="Calibri"/>
                <a:ea typeface="+mn-ea"/>
                <a:cs typeface="+mn-cs"/>
              </a:rPr>
              <a:t>store, </a:t>
            </a:r>
            <a:endParaRPr lang="en-US" dirty="0">
              <a:solidFill>
                <a:prstClr val="black"/>
              </a:solidFill>
              <a:latin typeface="Calibri"/>
              <a:ea typeface="+mn-ea"/>
              <a:cs typeface="+mn-cs"/>
            </a:endParaRPr>
          </a:p>
          <a:p>
            <a:pPr marL="342900" indent="-342900" defTabSz="457200" eaLnBrk="1" fontAlgn="auto" hangingPunct="1">
              <a:lnSpc>
                <a:spcPct val="150000"/>
              </a:lnSpc>
              <a:spcBef>
                <a:spcPts val="0"/>
              </a:spcBef>
              <a:spcAft>
                <a:spcPts val="0"/>
              </a:spcAft>
              <a:buFont typeface="Wingdings" charset="2"/>
              <a:buChar char="Ø"/>
            </a:pPr>
            <a:r>
              <a:rPr lang="en-US" dirty="0">
                <a:solidFill>
                  <a:prstClr val="black"/>
                </a:solidFill>
                <a:latin typeface="Calibri"/>
                <a:ea typeface="+mn-ea"/>
                <a:cs typeface="+mn-cs"/>
              </a:rPr>
              <a:t>Isolated code – each process </a:t>
            </a:r>
            <a:r>
              <a:rPr lang="en-US" dirty="0" smtClean="0">
                <a:solidFill>
                  <a:prstClr val="black"/>
                </a:solidFill>
                <a:latin typeface="Calibri"/>
                <a:ea typeface="+mn-ea"/>
                <a:cs typeface="+mn-cs"/>
              </a:rPr>
              <a:t>works </a:t>
            </a:r>
            <a:r>
              <a:rPr lang="en-US" dirty="0">
                <a:solidFill>
                  <a:prstClr val="black"/>
                </a:solidFill>
                <a:latin typeface="Calibri"/>
                <a:ea typeface="+mn-ea"/>
                <a:cs typeface="+mn-cs"/>
              </a:rPr>
              <a:t>on its own local </a:t>
            </a:r>
            <a:r>
              <a:rPr lang="en-US" dirty="0" smtClean="0">
                <a:solidFill>
                  <a:prstClr val="black"/>
                </a:solidFill>
                <a:latin typeface="Calibri"/>
                <a:ea typeface="+mn-ea"/>
                <a:cs typeface="+mn-cs"/>
              </a:rPr>
              <a:t>data,</a:t>
            </a:r>
            <a:endParaRPr lang="en-US" dirty="0">
              <a:solidFill>
                <a:prstClr val="black"/>
              </a:solidFill>
              <a:latin typeface="Calibri"/>
              <a:ea typeface="+mn-ea"/>
              <a:cs typeface="+mn-cs"/>
            </a:endParaRPr>
          </a:p>
          <a:p>
            <a:pPr marL="800100" lvl="1" indent="-342900" defTabSz="457200" eaLnBrk="1" fontAlgn="auto" hangingPunct="1">
              <a:lnSpc>
                <a:spcPct val="150000"/>
              </a:lnSpc>
              <a:spcBef>
                <a:spcPts val="0"/>
              </a:spcBef>
              <a:spcAft>
                <a:spcPts val="0"/>
              </a:spcAft>
              <a:buFont typeface="Wingdings" charset="2"/>
              <a:buChar char="§"/>
            </a:pPr>
            <a:r>
              <a:rPr lang="en-US" dirty="0">
                <a:solidFill>
                  <a:prstClr val="black"/>
                </a:solidFill>
                <a:latin typeface="Calibri"/>
                <a:ea typeface="+mn-ea"/>
                <a:cs typeface="+mn-cs"/>
              </a:rPr>
              <a:t>Can develop on one node, but </a:t>
            </a:r>
            <a:r>
              <a:rPr lang="en-US" dirty="0" smtClean="0">
                <a:solidFill>
                  <a:prstClr val="black"/>
                </a:solidFill>
                <a:latin typeface="Calibri"/>
                <a:ea typeface="+mn-ea"/>
                <a:cs typeface="+mn-cs"/>
              </a:rPr>
              <a:t>apply </a:t>
            </a:r>
            <a:r>
              <a:rPr lang="en-US" dirty="0">
                <a:solidFill>
                  <a:prstClr val="black"/>
                </a:solidFill>
                <a:latin typeface="Calibri"/>
                <a:ea typeface="+mn-ea"/>
                <a:cs typeface="+mn-cs"/>
              </a:rPr>
              <a:t>to </a:t>
            </a:r>
            <a:r>
              <a:rPr lang="en-US" dirty="0" err="1">
                <a:solidFill>
                  <a:prstClr val="black"/>
                </a:solidFill>
                <a:latin typeface="Calibri"/>
                <a:ea typeface="+mn-ea"/>
                <a:cs typeface="+mn-cs"/>
              </a:rPr>
              <a:t>multinode</a:t>
            </a:r>
            <a:r>
              <a:rPr lang="en-US" dirty="0">
                <a:solidFill>
                  <a:prstClr val="black"/>
                </a:solidFill>
                <a:latin typeface="Calibri"/>
                <a:ea typeface="+mn-ea"/>
                <a:cs typeface="+mn-cs"/>
              </a:rPr>
              <a:t> </a:t>
            </a:r>
            <a:r>
              <a:rPr lang="en-US" dirty="0" smtClean="0">
                <a:solidFill>
                  <a:prstClr val="black"/>
                </a:solidFill>
                <a:latin typeface="Calibri"/>
                <a:ea typeface="+mn-ea"/>
                <a:cs typeface="+mn-cs"/>
              </a:rPr>
              <a:t>runs.</a:t>
            </a: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sz="1800" dirty="0" smtClean="0">
              <a:solidFill>
                <a:prstClr val="black"/>
              </a:solidFill>
              <a:latin typeface="Calibri"/>
              <a:ea typeface="+mn-ea"/>
              <a:cs typeface="+mn-cs"/>
            </a:endParaRPr>
          </a:p>
          <a:p>
            <a:pPr defTabSz="457200" eaLnBrk="1" fontAlgn="auto" hangingPunct="1">
              <a:spcBef>
                <a:spcPts val="0"/>
              </a:spcBef>
              <a:spcAft>
                <a:spcPts val="0"/>
              </a:spcAft>
            </a:pPr>
            <a:endParaRPr lang="en-US" sz="1800" dirty="0">
              <a:solidFill>
                <a:prstClr val="black"/>
              </a:solidFill>
              <a:latin typeface="Calibri"/>
              <a:ea typeface="+mn-ea"/>
              <a:cs typeface="+mn-cs"/>
            </a:endParaRPr>
          </a:p>
          <a:p>
            <a:pPr defTabSz="457200" eaLnBrk="1" fontAlgn="auto" hangingPunct="1">
              <a:spcBef>
                <a:spcPts val="0"/>
              </a:spcBef>
              <a:spcAft>
                <a:spcPts val="0"/>
              </a:spcAft>
            </a:pPr>
            <a:endParaRPr lang="en-US" sz="1800" dirty="0">
              <a:solidFill>
                <a:prstClr val="black"/>
              </a:solidFill>
              <a:latin typeface="Calibri"/>
              <a:ea typeface="+mn-ea"/>
              <a:cs typeface="+mn-cs"/>
            </a:endParaRPr>
          </a:p>
        </p:txBody>
      </p:sp>
      <p:sp>
        <p:nvSpPr>
          <p:cNvPr id="2" name="Footer Placeholder 1"/>
          <p:cNvSpPr>
            <a:spLocks noGrp="1"/>
          </p:cNvSpPr>
          <p:nvPr>
            <p:ph type="ftr" sz="quarter" idx="11"/>
          </p:nvPr>
        </p:nvSpPr>
        <p:spPr/>
        <p:txBody>
          <a:bodyPr/>
          <a:lstStyle/>
          <a:p>
            <a:r>
              <a:rPr lang="sk-SK" smtClean="0">
                <a:solidFill>
                  <a:prstClr val="black">
                    <a:tint val="75000"/>
                  </a:prstClr>
                </a:solidFill>
                <a:latin typeface="Calibri"/>
              </a:rPr>
              <a:t>Nanjing DA Tutorial, 29 Aug. 2017</a:t>
            </a:r>
            <a:endParaRPr lang="en-US" dirty="0">
              <a:solidFill>
                <a:prstClr val="black">
                  <a:tint val="75000"/>
                </a:prstClr>
              </a:solidFill>
              <a:latin typeface="Calibri"/>
            </a:endParaRPr>
          </a:p>
        </p:txBody>
      </p:sp>
      <p:sp>
        <p:nvSpPr>
          <p:cNvPr id="9" name="TextBox 8"/>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a:solidFill>
                  <a:prstClr val="white"/>
                </a:solidFill>
                <a:latin typeface="Calibri"/>
                <a:ea typeface="+mn-ea"/>
                <a:cs typeface="+mn-cs"/>
              </a:rPr>
              <a:t>Making Effective Use of Coprocessors</a:t>
            </a:r>
          </a:p>
        </p:txBody>
      </p:sp>
    </p:spTree>
    <p:extLst>
      <p:ext uri="{BB962C8B-B14F-4D97-AF65-F5344CB8AC3E}">
        <p14:creationId xmlns:p14="http://schemas.microsoft.com/office/powerpoint/2010/main" val="2569232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072957" y="2964674"/>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4" name="Oval 3"/>
          <p:cNvSpPr/>
          <p:nvPr/>
        </p:nvSpPr>
        <p:spPr>
          <a:xfrm>
            <a:off x="984442" y="361045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 name="Oval 4"/>
          <p:cNvSpPr/>
          <p:nvPr/>
        </p:nvSpPr>
        <p:spPr>
          <a:xfrm>
            <a:off x="1517072" y="3187116"/>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6" name="Oval 5"/>
          <p:cNvSpPr/>
          <p:nvPr/>
        </p:nvSpPr>
        <p:spPr>
          <a:xfrm>
            <a:off x="1992745" y="2607535"/>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7" name="Oval 6"/>
          <p:cNvSpPr/>
          <p:nvPr/>
        </p:nvSpPr>
        <p:spPr>
          <a:xfrm>
            <a:off x="2081260" y="3025480"/>
            <a:ext cx="177030" cy="177030"/>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8" name="Oval 7"/>
          <p:cNvSpPr/>
          <p:nvPr/>
        </p:nvSpPr>
        <p:spPr>
          <a:xfrm>
            <a:off x="1428557" y="378748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9" name="Oval 8"/>
          <p:cNvSpPr/>
          <p:nvPr/>
        </p:nvSpPr>
        <p:spPr>
          <a:xfrm>
            <a:off x="1815715" y="3364146"/>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0" name="Oval 9"/>
          <p:cNvSpPr/>
          <p:nvPr/>
        </p:nvSpPr>
        <p:spPr>
          <a:xfrm>
            <a:off x="2523836" y="3571965"/>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1" name="Oval 10"/>
          <p:cNvSpPr/>
          <p:nvPr/>
        </p:nvSpPr>
        <p:spPr>
          <a:xfrm>
            <a:off x="2612351" y="3187116"/>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2" name="Oval 11"/>
          <p:cNvSpPr/>
          <p:nvPr/>
        </p:nvSpPr>
        <p:spPr>
          <a:xfrm>
            <a:off x="2523836" y="2759935"/>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3" name="Oval 12"/>
          <p:cNvSpPr/>
          <p:nvPr/>
        </p:nvSpPr>
        <p:spPr>
          <a:xfrm>
            <a:off x="2169775" y="3394935"/>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4" name="Oval 13"/>
          <p:cNvSpPr/>
          <p:nvPr/>
        </p:nvSpPr>
        <p:spPr>
          <a:xfrm>
            <a:off x="1992745" y="4156935"/>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5" name="Oval 14"/>
          <p:cNvSpPr/>
          <p:nvPr/>
        </p:nvSpPr>
        <p:spPr>
          <a:xfrm>
            <a:off x="2169775" y="378748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6" name="Oval 15"/>
          <p:cNvSpPr/>
          <p:nvPr/>
        </p:nvSpPr>
        <p:spPr>
          <a:xfrm>
            <a:off x="1707957" y="213648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7" name="Oval 16"/>
          <p:cNvSpPr/>
          <p:nvPr/>
        </p:nvSpPr>
        <p:spPr>
          <a:xfrm>
            <a:off x="984442" y="256982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8" name="Oval 17"/>
          <p:cNvSpPr/>
          <p:nvPr/>
        </p:nvSpPr>
        <p:spPr>
          <a:xfrm>
            <a:off x="2523836" y="424545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9" name="Oval 18"/>
          <p:cNvSpPr/>
          <p:nvPr/>
        </p:nvSpPr>
        <p:spPr>
          <a:xfrm>
            <a:off x="2656993" y="2607535"/>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0" name="Oval 19"/>
          <p:cNvSpPr/>
          <p:nvPr/>
        </p:nvSpPr>
        <p:spPr>
          <a:xfrm>
            <a:off x="3470563" y="2936965"/>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1" name="Oval 20"/>
          <p:cNvSpPr/>
          <p:nvPr/>
        </p:nvSpPr>
        <p:spPr>
          <a:xfrm>
            <a:off x="3470563" y="4055335"/>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2" name="Oval 21"/>
          <p:cNvSpPr/>
          <p:nvPr/>
        </p:nvSpPr>
        <p:spPr>
          <a:xfrm>
            <a:off x="1492442" y="284845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3" name="Oval 22"/>
          <p:cNvSpPr/>
          <p:nvPr/>
        </p:nvSpPr>
        <p:spPr>
          <a:xfrm>
            <a:off x="1340042" y="2301964"/>
            <a:ext cx="1662546" cy="1662546"/>
          </a:xfrm>
          <a:prstGeom prst="ellipse">
            <a:avLst/>
          </a:prstGeom>
          <a:noFill/>
          <a:ln w="28575"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6" name="Title 25"/>
          <p:cNvSpPr>
            <a:spLocks noGrp="1"/>
          </p:cNvSpPr>
          <p:nvPr>
            <p:ph type="title"/>
          </p:nvPr>
        </p:nvSpPr>
        <p:spPr>
          <a:xfrm>
            <a:off x="350210" y="681494"/>
            <a:ext cx="8009314" cy="896617"/>
          </a:xfrm>
        </p:spPr>
        <p:txBody>
          <a:bodyPr>
            <a:normAutofit/>
          </a:bodyPr>
          <a:lstStyle/>
          <a:p>
            <a:pPr algn="l"/>
            <a:r>
              <a:rPr lang="en-US" sz="3200" dirty="0" smtClean="0"/>
              <a:t>Example: subroutine </a:t>
            </a:r>
            <a:r>
              <a:rPr lang="en-US" sz="3200" dirty="0" err="1" smtClean="0"/>
              <a:t>get_close</a:t>
            </a:r>
            <a:endParaRPr lang="en-US" sz="3200" dirty="0"/>
          </a:p>
        </p:txBody>
      </p:sp>
      <p:sp>
        <p:nvSpPr>
          <p:cNvPr id="2" name="Footer Placeholder 1"/>
          <p:cNvSpPr>
            <a:spLocks noGrp="1"/>
          </p:cNvSpPr>
          <p:nvPr>
            <p:ph type="ftr" sz="quarter" idx="11"/>
          </p:nvPr>
        </p:nvSpPr>
        <p:spPr/>
        <p:txBody>
          <a:bodyPr/>
          <a:lstStyle/>
          <a:p>
            <a:r>
              <a:rPr lang="sk-SK" smtClean="0">
                <a:solidFill>
                  <a:prstClr val="black">
                    <a:tint val="75000"/>
                  </a:prstClr>
                </a:solidFill>
                <a:latin typeface="Calibri"/>
              </a:rPr>
              <a:t>Nanjing DA Tutorial, 29 Aug. 2017</a:t>
            </a:r>
            <a:endParaRPr lang="en-US">
              <a:solidFill>
                <a:prstClr val="black">
                  <a:tint val="75000"/>
                </a:prstClr>
              </a:solidFill>
              <a:latin typeface="Calibri"/>
            </a:endParaRPr>
          </a:p>
        </p:txBody>
      </p:sp>
      <p:sp>
        <p:nvSpPr>
          <p:cNvPr id="27" name="TextBox 26"/>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a:solidFill>
                  <a:prstClr val="white"/>
                </a:solidFill>
                <a:latin typeface="Calibri"/>
                <a:ea typeface="+mn-ea"/>
                <a:cs typeface="+mn-cs"/>
              </a:rPr>
              <a:t>Making Effective Use of Coprocessors</a:t>
            </a:r>
          </a:p>
        </p:txBody>
      </p:sp>
      <p:sp>
        <p:nvSpPr>
          <p:cNvPr id="28" name="TextBox 27"/>
          <p:cNvSpPr txBox="1"/>
          <p:nvPr/>
        </p:nvSpPr>
        <p:spPr>
          <a:xfrm>
            <a:off x="3920840" y="2136480"/>
            <a:ext cx="4833234" cy="1600438"/>
          </a:xfrm>
          <a:prstGeom prst="rect">
            <a:avLst/>
          </a:prstGeom>
          <a:noFill/>
        </p:spPr>
        <p:txBody>
          <a:bodyPr wrap="square" rtlCol="0">
            <a:spAutoFit/>
          </a:bodyPr>
          <a:lstStyle/>
          <a:p>
            <a:pPr defTabSz="457200" eaLnBrk="1" fontAlgn="auto" hangingPunct="1">
              <a:spcBef>
                <a:spcPts val="0"/>
              </a:spcBef>
              <a:spcAft>
                <a:spcPts val="0"/>
              </a:spcAft>
            </a:pPr>
            <a:r>
              <a:rPr lang="en-US" sz="2600" dirty="0" smtClean="0">
                <a:solidFill>
                  <a:prstClr val="black"/>
                </a:solidFill>
                <a:latin typeface="Calibri"/>
                <a:ea typeface="+mn-ea"/>
                <a:cs typeface="+mn-cs"/>
              </a:rPr>
              <a:t>For a </a:t>
            </a:r>
            <a:r>
              <a:rPr lang="en-US" sz="2600" dirty="0" smtClean="0">
                <a:solidFill>
                  <a:srgbClr val="FF0000"/>
                </a:solidFill>
                <a:latin typeface="Calibri"/>
                <a:ea typeface="+mn-ea"/>
                <a:cs typeface="+mn-cs"/>
              </a:rPr>
              <a:t>given observation </a:t>
            </a:r>
            <a:r>
              <a:rPr lang="en-US" sz="2600" dirty="0" smtClean="0">
                <a:solidFill>
                  <a:prstClr val="black"/>
                </a:solidFill>
                <a:latin typeface="Calibri"/>
                <a:ea typeface="+mn-ea"/>
                <a:cs typeface="+mn-cs"/>
              </a:rPr>
              <a:t>computes:</a:t>
            </a:r>
          </a:p>
          <a:p>
            <a:pPr defTabSz="457200" eaLnBrk="1" fontAlgn="auto" hangingPunct="1">
              <a:spcBef>
                <a:spcPts val="0"/>
              </a:spcBef>
              <a:spcAft>
                <a:spcPts val="0"/>
              </a:spcAft>
            </a:pPr>
            <a:endParaRPr lang="en-US" sz="1800" dirty="0" smtClean="0">
              <a:solidFill>
                <a:prstClr val="black"/>
              </a:solidFill>
              <a:latin typeface="Calibri"/>
              <a:ea typeface="+mn-ea"/>
              <a:cs typeface="+mn-cs"/>
            </a:endParaRPr>
          </a:p>
          <a:p>
            <a:pPr defTabSz="457200" eaLnBrk="1" fontAlgn="auto" hangingPunct="1">
              <a:spcBef>
                <a:spcPts val="0"/>
              </a:spcBef>
              <a:spcAft>
                <a:spcPts val="0"/>
              </a:spcAft>
            </a:pPr>
            <a:endParaRPr lang="en-US" sz="1800" dirty="0" smtClean="0">
              <a:solidFill>
                <a:prstClr val="black"/>
              </a:solidFill>
              <a:latin typeface="Calibri"/>
              <a:ea typeface="+mn-ea"/>
              <a:cs typeface="+mn-cs"/>
            </a:endParaRPr>
          </a:p>
          <a:p>
            <a:pPr marL="285750" indent="-285750" defTabSz="457200" eaLnBrk="1" fontAlgn="auto" hangingPunct="1">
              <a:spcBef>
                <a:spcPts val="0"/>
              </a:spcBef>
              <a:spcAft>
                <a:spcPts val="0"/>
              </a:spcAft>
              <a:buFont typeface="Arial"/>
              <a:buChar char="•"/>
            </a:pPr>
            <a:endParaRPr lang="en-US" sz="1800" dirty="0" smtClean="0">
              <a:solidFill>
                <a:srgbClr val="FF0000"/>
              </a:solidFill>
              <a:latin typeface="Calibri"/>
              <a:ea typeface="+mn-ea"/>
              <a:cs typeface="+mn-cs"/>
            </a:endParaRPr>
          </a:p>
          <a:p>
            <a:pPr defTabSz="457200" eaLnBrk="1" fontAlgn="auto" hangingPunct="1">
              <a:spcBef>
                <a:spcPts val="0"/>
              </a:spcBef>
              <a:spcAft>
                <a:spcPts val="0"/>
              </a:spcAft>
            </a:pPr>
            <a:endParaRPr lang="en-US" sz="1800" dirty="0">
              <a:solidFill>
                <a:prstClr val="black"/>
              </a:solidFill>
              <a:latin typeface="Calibri"/>
              <a:ea typeface="+mn-ea"/>
              <a:cs typeface="+mn-cs"/>
            </a:endParaRPr>
          </a:p>
        </p:txBody>
      </p:sp>
    </p:spTree>
    <p:extLst>
      <p:ext uri="{BB962C8B-B14F-4D97-AF65-F5344CB8AC3E}">
        <p14:creationId xmlns:p14="http://schemas.microsoft.com/office/powerpoint/2010/main" val="21528220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072957" y="2964674"/>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4" name="Oval 3"/>
          <p:cNvSpPr/>
          <p:nvPr/>
        </p:nvSpPr>
        <p:spPr>
          <a:xfrm>
            <a:off x="984442" y="361045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 name="Oval 4"/>
          <p:cNvSpPr/>
          <p:nvPr/>
        </p:nvSpPr>
        <p:spPr>
          <a:xfrm>
            <a:off x="1517072" y="3187116"/>
            <a:ext cx="177030" cy="177030"/>
          </a:xfrm>
          <a:prstGeom prst="ellipse">
            <a:avLst/>
          </a:prstGeom>
          <a:solidFill>
            <a:srgbClr val="3366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6" name="Oval 5"/>
          <p:cNvSpPr/>
          <p:nvPr/>
        </p:nvSpPr>
        <p:spPr>
          <a:xfrm>
            <a:off x="1992745" y="2607535"/>
            <a:ext cx="177030" cy="177030"/>
          </a:xfrm>
          <a:prstGeom prst="ellipse">
            <a:avLst/>
          </a:prstGeom>
          <a:solidFill>
            <a:srgbClr val="3366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7" name="Oval 6"/>
          <p:cNvSpPr/>
          <p:nvPr/>
        </p:nvSpPr>
        <p:spPr>
          <a:xfrm>
            <a:off x="2081260" y="3025480"/>
            <a:ext cx="177030" cy="177030"/>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8" name="Oval 7"/>
          <p:cNvSpPr/>
          <p:nvPr/>
        </p:nvSpPr>
        <p:spPr>
          <a:xfrm>
            <a:off x="1428557" y="378748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9" name="Oval 8"/>
          <p:cNvSpPr/>
          <p:nvPr/>
        </p:nvSpPr>
        <p:spPr>
          <a:xfrm>
            <a:off x="1815715" y="3364146"/>
            <a:ext cx="177030" cy="177030"/>
          </a:xfrm>
          <a:prstGeom prst="ellipse">
            <a:avLst/>
          </a:prstGeom>
          <a:solidFill>
            <a:srgbClr val="3366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0" name="Oval 9"/>
          <p:cNvSpPr/>
          <p:nvPr/>
        </p:nvSpPr>
        <p:spPr>
          <a:xfrm>
            <a:off x="2523836" y="3571965"/>
            <a:ext cx="177030" cy="177030"/>
          </a:xfrm>
          <a:prstGeom prst="ellipse">
            <a:avLst/>
          </a:prstGeom>
          <a:solidFill>
            <a:srgbClr val="3366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1" name="Oval 10"/>
          <p:cNvSpPr/>
          <p:nvPr/>
        </p:nvSpPr>
        <p:spPr>
          <a:xfrm>
            <a:off x="2612351" y="3187116"/>
            <a:ext cx="177030" cy="177030"/>
          </a:xfrm>
          <a:prstGeom prst="ellipse">
            <a:avLst/>
          </a:prstGeom>
          <a:solidFill>
            <a:srgbClr val="3366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2" name="Oval 11"/>
          <p:cNvSpPr/>
          <p:nvPr/>
        </p:nvSpPr>
        <p:spPr>
          <a:xfrm>
            <a:off x="2523836" y="2759935"/>
            <a:ext cx="177030" cy="177030"/>
          </a:xfrm>
          <a:prstGeom prst="ellipse">
            <a:avLst/>
          </a:prstGeom>
          <a:solidFill>
            <a:srgbClr val="3366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3" name="Oval 12"/>
          <p:cNvSpPr/>
          <p:nvPr/>
        </p:nvSpPr>
        <p:spPr>
          <a:xfrm>
            <a:off x="2169775" y="3394935"/>
            <a:ext cx="177030" cy="177030"/>
          </a:xfrm>
          <a:prstGeom prst="ellipse">
            <a:avLst/>
          </a:prstGeom>
          <a:solidFill>
            <a:srgbClr val="3366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4" name="Oval 13"/>
          <p:cNvSpPr/>
          <p:nvPr/>
        </p:nvSpPr>
        <p:spPr>
          <a:xfrm>
            <a:off x="1992745" y="4156935"/>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5" name="Oval 14"/>
          <p:cNvSpPr/>
          <p:nvPr/>
        </p:nvSpPr>
        <p:spPr>
          <a:xfrm>
            <a:off x="2169775" y="3787480"/>
            <a:ext cx="177030" cy="177030"/>
          </a:xfrm>
          <a:prstGeom prst="ellipse">
            <a:avLst/>
          </a:prstGeom>
          <a:solidFill>
            <a:srgbClr val="3366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6" name="Oval 15"/>
          <p:cNvSpPr/>
          <p:nvPr/>
        </p:nvSpPr>
        <p:spPr>
          <a:xfrm>
            <a:off x="1707957" y="213648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7" name="Oval 16"/>
          <p:cNvSpPr/>
          <p:nvPr/>
        </p:nvSpPr>
        <p:spPr>
          <a:xfrm>
            <a:off x="984442" y="256982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8" name="Oval 17"/>
          <p:cNvSpPr/>
          <p:nvPr/>
        </p:nvSpPr>
        <p:spPr>
          <a:xfrm>
            <a:off x="2523836" y="4245450"/>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19" name="Oval 18"/>
          <p:cNvSpPr/>
          <p:nvPr/>
        </p:nvSpPr>
        <p:spPr>
          <a:xfrm>
            <a:off x="2656993" y="2607535"/>
            <a:ext cx="177030" cy="177030"/>
          </a:xfrm>
          <a:prstGeom prst="ellipse">
            <a:avLst/>
          </a:prstGeom>
          <a:solidFill>
            <a:srgbClr val="3366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0" name="Oval 19"/>
          <p:cNvSpPr/>
          <p:nvPr/>
        </p:nvSpPr>
        <p:spPr>
          <a:xfrm>
            <a:off x="3470563" y="2936965"/>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1" name="Oval 20"/>
          <p:cNvSpPr/>
          <p:nvPr/>
        </p:nvSpPr>
        <p:spPr>
          <a:xfrm>
            <a:off x="3470563" y="4055335"/>
            <a:ext cx="177030" cy="17703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2" name="Oval 21"/>
          <p:cNvSpPr/>
          <p:nvPr/>
        </p:nvSpPr>
        <p:spPr>
          <a:xfrm>
            <a:off x="1492442" y="2848450"/>
            <a:ext cx="177030" cy="177030"/>
          </a:xfrm>
          <a:prstGeom prst="ellipse">
            <a:avLst/>
          </a:prstGeom>
          <a:solidFill>
            <a:srgbClr val="3366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3" name="Oval 22"/>
          <p:cNvSpPr/>
          <p:nvPr/>
        </p:nvSpPr>
        <p:spPr>
          <a:xfrm>
            <a:off x="1340042" y="2301964"/>
            <a:ext cx="1662546" cy="1662546"/>
          </a:xfrm>
          <a:prstGeom prst="ellipse">
            <a:avLst/>
          </a:prstGeom>
          <a:noFill/>
          <a:ln w="28575"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4" name="TextBox 23"/>
          <p:cNvSpPr txBox="1"/>
          <p:nvPr/>
        </p:nvSpPr>
        <p:spPr>
          <a:xfrm>
            <a:off x="3920840" y="2136480"/>
            <a:ext cx="4833234" cy="3077766"/>
          </a:xfrm>
          <a:prstGeom prst="rect">
            <a:avLst/>
          </a:prstGeom>
          <a:noFill/>
        </p:spPr>
        <p:txBody>
          <a:bodyPr wrap="square" rtlCol="0">
            <a:spAutoFit/>
          </a:bodyPr>
          <a:lstStyle/>
          <a:p>
            <a:pPr defTabSz="457200" eaLnBrk="1" fontAlgn="auto" hangingPunct="1">
              <a:spcBef>
                <a:spcPts val="0"/>
              </a:spcBef>
              <a:spcAft>
                <a:spcPts val="0"/>
              </a:spcAft>
            </a:pPr>
            <a:r>
              <a:rPr lang="en-US" sz="2600" dirty="0" smtClean="0">
                <a:solidFill>
                  <a:prstClr val="black"/>
                </a:solidFill>
                <a:latin typeface="Calibri"/>
                <a:ea typeface="+mn-ea"/>
                <a:cs typeface="+mn-cs"/>
              </a:rPr>
              <a:t>For a </a:t>
            </a:r>
            <a:r>
              <a:rPr lang="en-US" sz="2600" dirty="0" smtClean="0">
                <a:solidFill>
                  <a:srgbClr val="FF0000"/>
                </a:solidFill>
                <a:latin typeface="Calibri"/>
                <a:ea typeface="+mn-ea"/>
                <a:cs typeface="+mn-cs"/>
              </a:rPr>
              <a:t>given observation </a:t>
            </a:r>
            <a:r>
              <a:rPr lang="en-US" sz="2600" dirty="0" smtClean="0">
                <a:solidFill>
                  <a:prstClr val="black"/>
                </a:solidFill>
                <a:latin typeface="Calibri"/>
                <a:ea typeface="+mn-ea"/>
                <a:cs typeface="+mn-cs"/>
              </a:rPr>
              <a:t>computes:</a:t>
            </a:r>
          </a:p>
          <a:p>
            <a:pPr defTabSz="457200" eaLnBrk="1" fontAlgn="auto" hangingPunct="1">
              <a:spcBef>
                <a:spcPts val="0"/>
              </a:spcBef>
              <a:spcAft>
                <a:spcPts val="0"/>
              </a:spcAft>
            </a:pPr>
            <a:endParaRPr lang="en-US" sz="1800" dirty="0" smtClean="0">
              <a:solidFill>
                <a:prstClr val="black"/>
              </a:solidFill>
              <a:latin typeface="Calibri"/>
              <a:ea typeface="+mn-ea"/>
              <a:cs typeface="+mn-cs"/>
            </a:endParaRPr>
          </a:p>
          <a:p>
            <a:pPr marL="342900" indent="-342900" defTabSz="457200" eaLnBrk="1" fontAlgn="auto" hangingPunct="1">
              <a:spcBef>
                <a:spcPts val="0"/>
              </a:spcBef>
              <a:spcAft>
                <a:spcPts val="0"/>
              </a:spcAft>
              <a:buFont typeface="Wingdings" charset="2"/>
              <a:buChar char="§"/>
            </a:pPr>
            <a:r>
              <a:rPr lang="en-US" dirty="0">
                <a:solidFill>
                  <a:prstClr val="black"/>
                </a:solidFill>
                <a:latin typeface="Calibri"/>
                <a:ea typeface="+mn-ea"/>
                <a:cs typeface="+mn-cs"/>
              </a:rPr>
              <a:t>N</a:t>
            </a:r>
            <a:r>
              <a:rPr lang="en-US" dirty="0" smtClean="0">
                <a:solidFill>
                  <a:prstClr val="black"/>
                </a:solidFill>
                <a:latin typeface="Calibri"/>
                <a:ea typeface="+mn-ea"/>
                <a:cs typeface="+mn-cs"/>
              </a:rPr>
              <a:t>umber of state variables (or </a:t>
            </a:r>
            <a:r>
              <a:rPr lang="en-US" dirty="0" err="1" smtClean="0">
                <a:solidFill>
                  <a:prstClr val="black"/>
                </a:solidFill>
                <a:latin typeface="Calibri"/>
                <a:ea typeface="+mn-ea"/>
                <a:cs typeface="+mn-cs"/>
              </a:rPr>
              <a:t>obs</a:t>
            </a:r>
            <a:r>
              <a:rPr lang="en-US" dirty="0" smtClean="0">
                <a:solidFill>
                  <a:prstClr val="black"/>
                </a:solidFill>
                <a:latin typeface="Calibri"/>
                <a:ea typeface="+mn-ea"/>
                <a:cs typeface="+mn-cs"/>
              </a:rPr>
              <a:t>) within the </a:t>
            </a:r>
            <a:r>
              <a:rPr lang="en-US" dirty="0" smtClean="0">
                <a:solidFill>
                  <a:srgbClr val="008000"/>
                </a:solidFill>
                <a:latin typeface="Calibri"/>
                <a:ea typeface="+mn-ea"/>
                <a:cs typeface="+mn-cs"/>
              </a:rPr>
              <a:t>localization radius</a:t>
            </a:r>
            <a:r>
              <a:rPr lang="en-US" dirty="0" smtClean="0">
                <a:solidFill>
                  <a:prstClr val="black"/>
                </a:solidFill>
                <a:latin typeface="Calibri"/>
                <a:ea typeface="+mn-ea"/>
                <a:cs typeface="+mn-cs"/>
              </a:rPr>
              <a:t>,</a:t>
            </a:r>
          </a:p>
          <a:p>
            <a:pPr marL="342900" indent="-342900" defTabSz="457200" eaLnBrk="1" fontAlgn="auto" hangingPunct="1">
              <a:spcBef>
                <a:spcPts val="0"/>
              </a:spcBef>
              <a:spcAft>
                <a:spcPts val="0"/>
              </a:spcAft>
              <a:buFont typeface="Wingdings" charset="2"/>
              <a:buChar char="§"/>
            </a:pPr>
            <a:r>
              <a:rPr lang="en-US" dirty="0">
                <a:solidFill>
                  <a:prstClr val="black"/>
                </a:solidFill>
                <a:latin typeface="Calibri"/>
                <a:ea typeface="+mn-ea"/>
                <a:cs typeface="+mn-cs"/>
              </a:rPr>
              <a:t>D</a:t>
            </a:r>
            <a:r>
              <a:rPr lang="en-US" dirty="0" smtClean="0">
                <a:solidFill>
                  <a:prstClr val="black"/>
                </a:solidFill>
                <a:latin typeface="Calibri"/>
                <a:ea typeface="+mn-ea"/>
                <a:cs typeface="+mn-cs"/>
              </a:rPr>
              <a:t>istances to </a:t>
            </a:r>
            <a:r>
              <a:rPr lang="en-US" dirty="0" smtClean="0">
                <a:solidFill>
                  <a:srgbClr val="3366FF"/>
                </a:solidFill>
                <a:latin typeface="Calibri"/>
                <a:ea typeface="+mn-ea"/>
                <a:cs typeface="+mn-cs"/>
              </a:rPr>
              <a:t>close state variables</a:t>
            </a:r>
            <a:r>
              <a:rPr lang="en-US" dirty="0" smtClean="0">
                <a:solidFill>
                  <a:prstClr val="black"/>
                </a:solidFill>
                <a:latin typeface="Calibri"/>
                <a:ea typeface="+mn-ea"/>
                <a:cs typeface="+mn-cs"/>
              </a:rPr>
              <a:t>,</a:t>
            </a:r>
          </a:p>
          <a:p>
            <a:pPr marL="342900" indent="-342900" defTabSz="457200" eaLnBrk="1" fontAlgn="auto" hangingPunct="1">
              <a:spcBef>
                <a:spcPts val="0"/>
              </a:spcBef>
              <a:spcAft>
                <a:spcPts val="0"/>
              </a:spcAft>
              <a:buFont typeface="Wingdings" charset="2"/>
              <a:buChar char="§"/>
            </a:pPr>
            <a:r>
              <a:rPr lang="en-US" dirty="0">
                <a:solidFill>
                  <a:prstClr val="black"/>
                </a:solidFill>
                <a:latin typeface="Calibri"/>
                <a:ea typeface="+mn-ea"/>
                <a:cs typeface="+mn-cs"/>
              </a:rPr>
              <a:t>I</a:t>
            </a:r>
            <a:r>
              <a:rPr lang="en-US" dirty="0" smtClean="0">
                <a:solidFill>
                  <a:prstClr val="black"/>
                </a:solidFill>
                <a:latin typeface="Calibri"/>
                <a:ea typeface="+mn-ea"/>
                <a:cs typeface="+mn-cs"/>
              </a:rPr>
              <a:t>ndices of the close states.</a:t>
            </a:r>
          </a:p>
          <a:p>
            <a:pPr defTabSz="457200" eaLnBrk="1" fontAlgn="auto" hangingPunct="1">
              <a:spcBef>
                <a:spcPts val="0"/>
              </a:spcBef>
              <a:spcAft>
                <a:spcPts val="0"/>
              </a:spcAft>
            </a:pPr>
            <a:endParaRPr lang="en-US" sz="1800" dirty="0" smtClean="0">
              <a:solidFill>
                <a:prstClr val="black"/>
              </a:solidFill>
              <a:latin typeface="Calibri"/>
              <a:ea typeface="+mn-ea"/>
              <a:cs typeface="+mn-cs"/>
            </a:endParaRPr>
          </a:p>
          <a:p>
            <a:pPr marL="285750" indent="-285750" defTabSz="457200" eaLnBrk="1" fontAlgn="auto" hangingPunct="1">
              <a:spcBef>
                <a:spcPts val="0"/>
              </a:spcBef>
              <a:spcAft>
                <a:spcPts val="0"/>
              </a:spcAft>
              <a:buFont typeface="Arial"/>
              <a:buChar char="•"/>
            </a:pPr>
            <a:endParaRPr lang="en-US" sz="1800" dirty="0" smtClean="0">
              <a:solidFill>
                <a:srgbClr val="FF0000"/>
              </a:solidFill>
              <a:latin typeface="Calibri"/>
              <a:ea typeface="+mn-ea"/>
              <a:cs typeface="+mn-cs"/>
            </a:endParaRPr>
          </a:p>
          <a:p>
            <a:pPr defTabSz="457200" eaLnBrk="1" fontAlgn="auto" hangingPunct="1">
              <a:spcBef>
                <a:spcPts val="0"/>
              </a:spcBef>
              <a:spcAft>
                <a:spcPts val="0"/>
              </a:spcAft>
            </a:pPr>
            <a:endParaRPr lang="en-US" sz="1800" dirty="0">
              <a:solidFill>
                <a:prstClr val="black"/>
              </a:solidFill>
              <a:latin typeface="Calibri"/>
              <a:ea typeface="+mn-ea"/>
              <a:cs typeface="+mn-cs"/>
            </a:endParaRPr>
          </a:p>
        </p:txBody>
      </p:sp>
      <p:sp>
        <p:nvSpPr>
          <p:cNvPr id="2" name="Footer Placeholder 1"/>
          <p:cNvSpPr>
            <a:spLocks noGrp="1"/>
          </p:cNvSpPr>
          <p:nvPr>
            <p:ph type="ftr" sz="quarter" idx="11"/>
          </p:nvPr>
        </p:nvSpPr>
        <p:spPr/>
        <p:txBody>
          <a:bodyPr/>
          <a:lstStyle/>
          <a:p>
            <a:r>
              <a:rPr lang="sk-SK" smtClean="0">
                <a:solidFill>
                  <a:prstClr val="black">
                    <a:tint val="75000"/>
                  </a:prstClr>
                </a:solidFill>
                <a:latin typeface="Calibri"/>
              </a:rPr>
              <a:t>Nanjing DA Tutorial, 29 Aug. 2017</a:t>
            </a:r>
            <a:endParaRPr lang="en-US">
              <a:solidFill>
                <a:prstClr val="black">
                  <a:tint val="75000"/>
                </a:prstClr>
              </a:solidFill>
              <a:latin typeface="Calibri"/>
            </a:endParaRPr>
          </a:p>
        </p:txBody>
      </p:sp>
      <p:sp>
        <p:nvSpPr>
          <p:cNvPr id="27" name="TextBox 26"/>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a:solidFill>
                  <a:prstClr val="white"/>
                </a:solidFill>
                <a:latin typeface="Calibri"/>
                <a:ea typeface="+mn-ea"/>
                <a:cs typeface="+mn-cs"/>
              </a:rPr>
              <a:t>Making Effective Use of Coprocessors</a:t>
            </a:r>
          </a:p>
        </p:txBody>
      </p:sp>
      <p:sp>
        <p:nvSpPr>
          <p:cNvPr id="29" name="Title 25"/>
          <p:cNvSpPr>
            <a:spLocks noGrp="1"/>
          </p:cNvSpPr>
          <p:nvPr>
            <p:ph type="title"/>
          </p:nvPr>
        </p:nvSpPr>
        <p:spPr>
          <a:xfrm>
            <a:off x="350210" y="681494"/>
            <a:ext cx="8009314" cy="896617"/>
          </a:xfrm>
        </p:spPr>
        <p:txBody>
          <a:bodyPr>
            <a:normAutofit/>
          </a:bodyPr>
          <a:lstStyle/>
          <a:p>
            <a:pPr algn="l"/>
            <a:r>
              <a:rPr lang="en-US" sz="3200" dirty="0" smtClean="0"/>
              <a:t>Example: subroutine </a:t>
            </a:r>
            <a:r>
              <a:rPr lang="en-US" sz="3200" dirty="0" err="1" smtClean="0"/>
              <a:t>get_close</a:t>
            </a:r>
            <a:endParaRPr lang="en-US" sz="3200" dirty="0"/>
          </a:p>
        </p:txBody>
      </p:sp>
    </p:spTree>
    <p:extLst>
      <p:ext uri="{BB962C8B-B14F-4D97-AF65-F5344CB8AC3E}">
        <p14:creationId xmlns:p14="http://schemas.microsoft.com/office/powerpoint/2010/main" val="35650379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474" y="682864"/>
            <a:ext cx="7993027" cy="830997"/>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GPU Algorithm for </a:t>
            </a:r>
            <a:r>
              <a:rPr lang="en-US" dirty="0" err="1" smtClean="0">
                <a:solidFill>
                  <a:prstClr val="black"/>
                </a:solidFill>
                <a:latin typeface="Calibri"/>
                <a:ea typeface="+mn-ea"/>
                <a:cs typeface="+mn-cs"/>
              </a:rPr>
              <a:t>get_close</a:t>
            </a:r>
            <a:r>
              <a:rPr lang="en-US" dirty="0" smtClean="0">
                <a:solidFill>
                  <a:prstClr val="black"/>
                </a:solidFill>
                <a:latin typeface="Calibri"/>
                <a:ea typeface="+mn-ea"/>
                <a:cs typeface="+mn-cs"/>
              </a:rPr>
              <a:t>:</a:t>
            </a:r>
          </a:p>
          <a:p>
            <a:pPr defTabSz="457200" eaLnBrk="1" fontAlgn="auto" hangingPunct="1">
              <a:spcBef>
                <a:spcPts val="0"/>
              </a:spcBef>
              <a:spcAft>
                <a:spcPts val="0"/>
              </a:spcAft>
            </a:pPr>
            <a:r>
              <a:rPr lang="en-US" dirty="0">
                <a:solidFill>
                  <a:prstClr val="black"/>
                </a:solidFill>
                <a:latin typeface="Calibri"/>
                <a:ea typeface="+mn-ea"/>
                <a:cs typeface="+mn-cs"/>
              </a:rPr>
              <a:t>	</a:t>
            </a:r>
            <a:r>
              <a:rPr lang="en-US" dirty="0" smtClean="0">
                <a:solidFill>
                  <a:prstClr val="black"/>
                </a:solidFill>
                <a:latin typeface="Calibri"/>
                <a:ea typeface="+mn-ea"/>
                <a:cs typeface="+mn-cs"/>
              </a:rPr>
              <a:t>Implemented in CUDA Fortran for NVIDIA GPUS by Ye </a:t>
            </a:r>
            <a:r>
              <a:rPr lang="en-US" dirty="0" err="1" smtClean="0">
                <a:solidFill>
                  <a:prstClr val="black"/>
                </a:solidFill>
                <a:latin typeface="Calibri"/>
                <a:ea typeface="+mn-ea"/>
                <a:cs typeface="+mn-cs"/>
              </a:rPr>
              <a:t>Feng</a:t>
            </a:r>
            <a:endParaRPr lang="en-US" dirty="0">
              <a:solidFill>
                <a:prstClr val="black"/>
              </a:solidFill>
              <a:latin typeface="Calibri"/>
              <a:ea typeface="+mn-ea"/>
              <a:cs typeface="+mn-cs"/>
            </a:endParaRPr>
          </a:p>
        </p:txBody>
      </p:sp>
      <p:sp>
        <p:nvSpPr>
          <p:cNvPr id="9" name="TextBox 8"/>
          <p:cNvSpPr txBox="1"/>
          <p:nvPr/>
        </p:nvSpPr>
        <p:spPr>
          <a:xfrm rot="5400000">
            <a:off x="-38026" y="2798723"/>
            <a:ext cx="1627459"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Thread</a:t>
            </a:r>
            <a:endParaRPr lang="en-US" sz="1800" dirty="0">
              <a:solidFill>
                <a:prstClr val="black"/>
              </a:solidFill>
              <a:latin typeface="Calibri"/>
              <a:ea typeface="+mn-ea"/>
              <a:cs typeface="+mn-cs"/>
            </a:endParaRPr>
          </a:p>
        </p:txBody>
      </p:sp>
      <p:cxnSp>
        <p:nvCxnSpPr>
          <p:cNvPr id="12" name="Straight Arrow Connector 11"/>
          <p:cNvCxnSpPr/>
          <p:nvPr/>
        </p:nvCxnSpPr>
        <p:spPr>
          <a:xfrm>
            <a:off x="1034273" y="1695962"/>
            <a:ext cx="0" cy="282153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034273" y="1688652"/>
            <a:ext cx="212908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40474" y="5539712"/>
            <a:ext cx="7057392"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Key idea for GPU implementation </a:t>
            </a:r>
            <a:r>
              <a:rPr lang="en-US" dirty="0" smtClean="0">
                <a:solidFill>
                  <a:srgbClr val="FF0000"/>
                </a:solidFill>
                <a:latin typeface="Calibri"/>
                <a:ea typeface="+mn-ea"/>
                <a:cs typeface="+mn-cs"/>
              </a:rPr>
              <a:t>reduce branching.</a:t>
            </a:r>
            <a:endParaRPr lang="en-US" dirty="0">
              <a:solidFill>
                <a:srgbClr val="FF0000"/>
              </a:solidFill>
              <a:latin typeface="Calibri"/>
              <a:ea typeface="+mn-ea"/>
              <a:cs typeface="+mn-cs"/>
            </a:endParaRPr>
          </a:p>
        </p:txBody>
      </p:sp>
      <p:sp>
        <p:nvSpPr>
          <p:cNvPr id="17" name="TextBox 16"/>
          <p:cNvSpPr txBox="1"/>
          <p:nvPr/>
        </p:nvSpPr>
        <p:spPr>
          <a:xfrm>
            <a:off x="1499091" y="5019440"/>
            <a:ext cx="38066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id</a:t>
            </a:r>
            <a:endParaRPr lang="en-US" sz="1800" dirty="0">
              <a:solidFill>
                <a:prstClr val="black"/>
              </a:solidFill>
              <a:latin typeface="Calibri"/>
              <a:ea typeface="+mn-ea"/>
              <a:cs typeface="+mn-cs"/>
            </a:endParaRPr>
          </a:p>
        </p:txBody>
      </p:sp>
      <p:sp>
        <p:nvSpPr>
          <p:cNvPr id="18" name="TextBox 17"/>
          <p:cNvSpPr txBox="1"/>
          <p:nvPr/>
        </p:nvSpPr>
        <p:spPr>
          <a:xfrm>
            <a:off x="2064326" y="502704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err="1" smtClean="0">
                <a:solidFill>
                  <a:prstClr val="black"/>
                </a:solidFill>
                <a:latin typeface="Calibri"/>
                <a:ea typeface="+mn-ea"/>
                <a:cs typeface="+mn-cs"/>
              </a:rPr>
              <a:t>dist</a:t>
            </a:r>
            <a:endParaRPr lang="en-US" sz="1800" dirty="0">
              <a:solidFill>
                <a:prstClr val="black"/>
              </a:solidFill>
              <a:latin typeface="Calibri"/>
              <a:ea typeface="+mn-ea"/>
              <a:cs typeface="+mn-cs"/>
            </a:endParaRPr>
          </a:p>
        </p:txBody>
      </p:sp>
      <p:pic>
        <p:nvPicPr>
          <p:cNvPr id="23" name="table"/>
          <p:cNvPicPr>
            <a:picLocks noChangeAspect="1"/>
          </p:cNvPicPr>
          <p:nvPr/>
        </p:nvPicPr>
        <p:blipFill>
          <a:blip r:embed="rId3"/>
          <a:stretch>
            <a:fillRect/>
          </a:stretch>
        </p:blipFill>
        <p:spPr>
          <a:xfrm>
            <a:off x="2147980" y="1961339"/>
            <a:ext cx="397337" cy="2936419"/>
          </a:xfrm>
          <a:prstGeom prst="rect">
            <a:avLst/>
          </a:prstGeom>
        </p:spPr>
      </p:pic>
      <p:grpSp>
        <p:nvGrpSpPr>
          <p:cNvPr id="42" name="Group 41"/>
          <p:cNvGrpSpPr/>
          <p:nvPr/>
        </p:nvGrpSpPr>
        <p:grpSpPr>
          <a:xfrm>
            <a:off x="1513535" y="1973052"/>
            <a:ext cx="410584" cy="2940051"/>
            <a:chOff x="1513535" y="1973052"/>
            <a:chExt cx="410584" cy="2940051"/>
          </a:xfrm>
        </p:grpSpPr>
        <p:grpSp>
          <p:nvGrpSpPr>
            <p:cNvPr id="32" name="Group 31"/>
            <p:cNvGrpSpPr/>
            <p:nvPr/>
          </p:nvGrpSpPr>
          <p:grpSpPr>
            <a:xfrm>
              <a:off x="1513535" y="1973052"/>
              <a:ext cx="410584" cy="2940051"/>
              <a:chOff x="1315656" y="1950247"/>
              <a:chExt cx="395758" cy="2833885"/>
            </a:xfrm>
          </p:grpSpPr>
          <p:sp>
            <p:nvSpPr>
              <p:cNvPr id="24" name="Rectangle 23"/>
              <p:cNvSpPr/>
              <p:nvPr/>
            </p:nvSpPr>
            <p:spPr>
              <a:xfrm>
                <a:off x="1315656" y="1950247"/>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5" name="Rectangle 24"/>
              <p:cNvSpPr/>
              <p:nvPr/>
            </p:nvSpPr>
            <p:spPr>
              <a:xfrm>
                <a:off x="1315656" y="2304379"/>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6" name="Rectangle 25"/>
              <p:cNvSpPr/>
              <p:nvPr/>
            </p:nvSpPr>
            <p:spPr>
              <a:xfrm>
                <a:off x="1315656" y="2658511"/>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7" name="Rectangle 26"/>
              <p:cNvSpPr/>
              <p:nvPr/>
            </p:nvSpPr>
            <p:spPr>
              <a:xfrm>
                <a:off x="1315656" y="3012643"/>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8" name="Rectangle 27"/>
              <p:cNvSpPr/>
              <p:nvPr/>
            </p:nvSpPr>
            <p:spPr>
              <a:xfrm>
                <a:off x="1315656" y="3366775"/>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9" name="Rectangle 28"/>
              <p:cNvSpPr/>
              <p:nvPr/>
            </p:nvSpPr>
            <p:spPr>
              <a:xfrm>
                <a:off x="1315656" y="371789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0" name="Rectangle 29"/>
              <p:cNvSpPr/>
              <p:nvPr/>
            </p:nvSpPr>
            <p:spPr>
              <a:xfrm>
                <a:off x="1315656" y="4072022"/>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1" name="Rectangle 30"/>
              <p:cNvSpPr/>
              <p:nvPr/>
            </p:nvSpPr>
            <p:spPr>
              <a:xfrm>
                <a:off x="1315957" y="443000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grpSp>
        <p:sp>
          <p:nvSpPr>
            <p:cNvPr id="33" name="TextBox 32"/>
            <p:cNvSpPr txBox="1"/>
            <p:nvPr/>
          </p:nvSpPr>
          <p:spPr>
            <a:xfrm>
              <a:off x="1567535" y="197774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smtClean="0">
                  <a:solidFill>
                    <a:prstClr val="black"/>
                  </a:solidFill>
                  <a:latin typeface="Calibri"/>
                  <a:ea typeface="+mn-ea"/>
                  <a:cs typeface="+mn-cs"/>
                </a:rPr>
                <a:t>1</a:t>
              </a:r>
              <a:endParaRPr lang="en-US" sz="1600" dirty="0">
                <a:solidFill>
                  <a:prstClr val="black"/>
                </a:solidFill>
                <a:latin typeface="Calibri"/>
                <a:ea typeface="+mn-ea"/>
                <a:cs typeface="+mn-cs"/>
              </a:endParaRPr>
            </a:p>
          </p:txBody>
        </p:sp>
        <p:sp>
          <p:nvSpPr>
            <p:cNvPr id="34" name="TextBox 33"/>
            <p:cNvSpPr txBox="1"/>
            <p:nvPr/>
          </p:nvSpPr>
          <p:spPr>
            <a:xfrm>
              <a:off x="1552626" y="236929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2</a:t>
              </a:r>
            </a:p>
          </p:txBody>
        </p:sp>
        <p:sp>
          <p:nvSpPr>
            <p:cNvPr id="35" name="TextBox 34"/>
            <p:cNvSpPr txBox="1"/>
            <p:nvPr/>
          </p:nvSpPr>
          <p:spPr>
            <a:xfrm>
              <a:off x="1560350" y="27366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3</a:t>
              </a:r>
            </a:p>
          </p:txBody>
        </p:sp>
        <p:sp>
          <p:nvSpPr>
            <p:cNvPr id="36" name="TextBox 35"/>
            <p:cNvSpPr txBox="1"/>
            <p:nvPr/>
          </p:nvSpPr>
          <p:spPr>
            <a:xfrm>
              <a:off x="1567535" y="3104093"/>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4</a:t>
              </a:r>
            </a:p>
          </p:txBody>
        </p:sp>
        <p:sp>
          <p:nvSpPr>
            <p:cNvPr id="37" name="TextBox 36"/>
            <p:cNvSpPr txBox="1"/>
            <p:nvPr/>
          </p:nvSpPr>
          <p:spPr>
            <a:xfrm>
              <a:off x="1545140" y="3468362"/>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5</a:t>
              </a:r>
            </a:p>
          </p:txBody>
        </p:sp>
        <p:sp>
          <p:nvSpPr>
            <p:cNvPr id="38" name="TextBox 37"/>
            <p:cNvSpPr txBox="1"/>
            <p:nvPr/>
          </p:nvSpPr>
          <p:spPr>
            <a:xfrm>
              <a:off x="1567535" y="3835761"/>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6</a:t>
              </a:r>
            </a:p>
          </p:txBody>
        </p:sp>
        <p:sp>
          <p:nvSpPr>
            <p:cNvPr id="39" name="TextBox 38"/>
            <p:cNvSpPr txBox="1"/>
            <p:nvPr/>
          </p:nvSpPr>
          <p:spPr>
            <a:xfrm>
              <a:off x="1552626" y="419781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7</a:t>
              </a:r>
            </a:p>
          </p:txBody>
        </p:sp>
        <p:sp>
          <p:nvSpPr>
            <p:cNvPr id="40" name="TextBox 39"/>
            <p:cNvSpPr txBox="1"/>
            <p:nvPr/>
          </p:nvSpPr>
          <p:spPr>
            <a:xfrm>
              <a:off x="1552626" y="45674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8</a:t>
              </a:r>
            </a:p>
          </p:txBody>
        </p:sp>
      </p:grpSp>
      <p:sp>
        <p:nvSpPr>
          <p:cNvPr id="48" name="TextBox 47"/>
          <p:cNvSpPr txBox="1"/>
          <p:nvPr/>
        </p:nvSpPr>
        <p:spPr>
          <a:xfrm>
            <a:off x="2965930" y="2891586"/>
            <a:ext cx="1498175" cy="923330"/>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Each thread calculates a distance</a:t>
            </a:r>
            <a:endParaRPr lang="en-US" sz="1800" dirty="0">
              <a:solidFill>
                <a:prstClr val="black"/>
              </a:solidFill>
              <a:latin typeface="Calibri"/>
              <a:ea typeface="+mn-ea"/>
              <a:cs typeface="+mn-cs"/>
            </a:endParaRPr>
          </a:p>
        </p:txBody>
      </p:sp>
      <p:sp>
        <p:nvSpPr>
          <p:cNvPr id="3" name="Footer Placeholder 2"/>
          <p:cNvSpPr>
            <a:spLocks noGrp="1"/>
          </p:cNvSpPr>
          <p:nvPr>
            <p:ph type="ftr" sz="quarter" idx="11"/>
          </p:nvPr>
        </p:nvSpPr>
        <p:spPr/>
        <p:txBody>
          <a:bodyPr/>
          <a:lstStyle/>
          <a:p>
            <a:r>
              <a:rPr lang="sk-SK" smtClean="0">
                <a:solidFill>
                  <a:prstClr val="black">
                    <a:tint val="75000"/>
                  </a:prstClr>
                </a:solidFill>
                <a:latin typeface="Calibri"/>
              </a:rPr>
              <a:t>Nanjing DA Tutorial, 29 Aug. 2017</a:t>
            </a:r>
            <a:endParaRPr lang="en-US">
              <a:solidFill>
                <a:prstClr val="black">
                  <a:tint val="75000"/>
                </a:prstClr>
              </a:solidFill>
              <a:latin typeface="Calibri"/>
            </a:endParaRPr>
          </a:p>
        </p:txBody>
      </p:sp>
      <p:sp>
        <p:nvSpPr>
          <p:cNvPr id="41" name="TextBox 40"/>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a:solidFill>
                  <a:prstClr val="white"/>
                </a:solidFill>
                <a:latin typeface="Calibri"/>
                <a:ea typeface="+mn-ea"/>
                <a:cs typeface="+mn-cs"/>
              </a:rPr>
              <a:t>Making Effective Use of Coprocessors</a:t>
            </a:r>
          </a:p>
        </p:txBody>
      </p:sp>
    </p:spTree>
    <p:extLst>
      <p:ext uri="{BB962C8B-B14F-4D97-AF65-F5344CB8AC3E}">
        <p14:creationId xmlns:p14="http://schemas.microsoft.com/office/powerpoint/2010/main" val="22504940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685800"/>
            <a:ext cx="8305800" cy="4524315"/>
          </a:xfrm>
          <a:prstGeom prst="rect">
            <a:avLst/>
          </a:prstGeom>
          <a:noFill/>
        </p:spPr>
        <p:txBody>
          <a:bodyPr wrap="square" rtlCol="0">
            <a:spAutoFit/>
          </a:bodyPr>
          <a:lstStyle/>
          <a:p>
            <a:r>
              <a:rPr lang="en-US" dirty="0" smtClean="0"/>
              <a:t>Provide State-of-the-Art Data Assimilation capability to:</a:t>
            </a:r>
          </a:p>
          <a:p>
            <a:endParaRPr lang="en-US" dirty="0"/>
          </a:p>
          <a:p>
            <a:pPr marL="1257300" indent="-342900">
              <a:buFont typeface="Wingdings" charset="2"/>
              <a:buChar char="Ø"/>
            </a:pPr>
            <a:r>
              <a:rPr lang="en-US" dirty="0" smtClean="0"/>
              <a:t>Prediction research scientists,</a:t>
            </a:r>
          </a:p>
          <a:p>
            <a:pPr marL="1257300" indent="-342900">
              <a:buFont typeface="Wingdings" charset="2"/>
              <a:buChar char="Ø"/>
            </a:pPr>
            <a:endParaRPr lang="en-US" dirty="0"/>
          </a:p>
          <a:p>
            <a:pPr marL="1257300" indent="-342900">
              <a:buFont typeface="Wingdings" charset="2"/>
              <a:buChar char="Ø"/>
            </a:pPr>
            <a:r>
              <a:rPr lang="en-US" dirty="0" smtClean="0"/>
              <a:t>Model developers,</a:t>
            </a:r>
          </a:p>
          <a:p>
            <a:pPr marL="1257300" indent="-342900">
              <a:buFont typeface="Wingdings" charset="2"/>
              <a:buChar char="Ø"/>
            </a:pPr>
            <a:endParaRPr lang="en-US" dirty="0"/>
          </a:p>
          <a:p>
            <a:pPr marL="1257300" indent="-342900">
              <a:buFont typeface="Wingdings" charset="2"/>
              <a:buChar char="Ø"/>
            </a:pPr>
            <a:r>
              <a:rPr lang="en-US" dirty="0" smtClean="0"/>
              <a:t>Observation system developers,</a:t>
            </a:r>
          </a:p>
          <a:p>
            <a:endParaRPr lang="en-US" dirty="0"/>
          </a:p>
          <a:p>
            <a:r>
              <a:rPr lang="en-US" dirty="0" smtClean="0"/>
              <a:t>Who may not have any assimilation expertise.</a:t>
            </a:r>
          </a:p>
          <a:p>
            <a:endParaRPr lang="en-US" dirty="0"/>
          </a:p>
          <a:p>
            <a:endParaRPr lang="en-US" dirty="0" smtClean="0"/>
          </a:p>
          <a:p>
            <a:endParaRPr lang="en-US" dirty="0"/>
          </a:p>
        </p:txBody>
      </p:sp>
      <p:sp>
        <p:nvSpPr>
          <p:cNvPr id="15" name="TextBox 14"/>
          <p:cNvSpPr txBox="1"/>
          <p:nvPr/>
        </p:nvSpPr>
        <p:spPr>
          <a:xfrm>
            <a:off x="0" y="0"/>
            <a:ext cx="9144000" cy="523220"/>
          </a:xfrm>
          <a:prstGeom prst="rect">
            <a:avLst/>
          </a:prstGeom>
          <a:solidFill>
            <a:srgbClr val="3366FF"/>
          </a:solidFill>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DART Goals</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1865123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able"/>
          <p:cNvPicPr>
            <a:picLocks noChangeAspect="1"/>
          </p:cNvPicPr>
          <p:nvPr/>
        </p:nvPicPr>
        <p:blipFill>
          <a:blip r:embed="rId3"/>
          <a:stretch>
            <a:fillRect/>
          </a:stretch>
        </p:blipFill>
        <p:spPr>
          <a:xfrm>
            <a:off x="2777310" y="1961339"/>
            <a:ext cx="363450" cy="2951764"/>
          </a:xfrm>
          <a:prstGeom prst="rect">
            <a:avLst/>
          </a:prstGeom>
        </p:spPr>
      </p:pic>
      <p:sp>
        <p:nvSpPr>
          <p:cNvPr id="9" name="TextBox 8"/>
          <p:cNvSpPr txBox="1"/>
          <p:nvPr/>
        </p:nvSpPr>
        <p:spPr>
          <a:xfrm rot="5400000">
            <a:off x="-38026" y="2798723"/>
            <a:ext cx="1627459"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Thread</a:t>
            </a:r>
            <a:endParaRPr lang="en-US" sz="1800" dirty="0">
              <a:solidFill>
                <a:prstClr val="black"/>
              </a:solidFill>
              <a:latin typeface="Calibri"/>
              <a:ea typeface="+mn-ea"/>
              <a:cs typeface="+mn-cs"/>
            </a:endParaRPr>
          </a:p>
        </p:txBody>
      </p:sp>
      <p:cxnSp>
        <p:nvCxnSpPr>
          <p:cNvPr id="12" name="Straight Arrow Connector 11"/>
          <p:cNvCxnSpPr/>
          <p:nvPr/>
        </p:nvCxnSpPr>
        <p:spPr>
          <a:xfrm>
            <a:off x="1034273" y="1695962"/>
            <a:ext cx="0" cy="282153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034273" y="1688652"/>
            <a:ext cx="212908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99091" y="5019440"/>
            <a:ext cx="38066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id</a:t>
            </a:r>
            <a:endParaRPr lang="en-US" sz="1800" dirty="0">
              <a:solidFill>
                <a:prstClr val="black"/>
              </a:solidFill>
              <a:latin typeface="Calibri"/>
              <a:ea typeface="+mn-ea"/>
              <a:cs typeface="+mn-cs"/>
            </a:endParaRPr>
          </a:p>
        </p:txBody>
      </p:sp>
      <p:sp>
        <p:nvSpPr>
          <p:cNvPr id="18" name="TextBox 17"/>
          <p:cNvSpPr txBox="1"/>
          <p:nvPr/>
        </p:nvSpPr>
        <p:spPr>
          <a:xfrm>
            <a:off x="2064326" y="502704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err="1" smtClean="0">
                <a:solidFill>
                  <a:prstClr val="black"/>
                </a:solidFill>
                <a:latin typeface="Calibri"/>
                <a:ea typeface="+mn-ea"/>
                <a:cs typeface="+mn-cs"/>
              </a:rPr>
              <a:t>dist</a:t>
            </a:r>
            <a:endParaRPr lang="en-US" sz="1800" dirty="0">
              <a:solidFill>
                <a:prstClr val="black"/>
              </a:solidFill>
              <a:latin typeface="Calibri"/>
              <a:ea typeface="+mn-ea"/>
              <a:cs typeface="+mn-cs"/>
            </a:endParaRPr>
          </a:p>
        </p:txBody>
      </p:sp>
      <p:sp>
        <p:nvSpPr>
          <p:cNvPr id="19" name="TextBox 18"/>
          <p:cNvSpPr txBox="1"/>
          <p:nvPr/>
        </p:nvSpPr>
        <p:spPr>
          <a:xfrm>
            <a:off x="2687848" y="501973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srgbClr val="0000FF"/>
                </a:solidFill>
                <a:latin typeface="Calibri"/>
                <a:ea typeface="+mn-ea"/>
                <a:cs typeface="+mn-cs"/>
              </a:rPr>
              <a:t>diff</a:t>
            </a:r>
            <a:endParaRPr lang="en-US" sz="1800" dirty="0">
              <a:solidFill>
                <a:srgbClr val="0000FF"/>
              </a:solidFill>
              <a:latin typeface="Calibri"/>
              <a:ea typeface="+mn-ea"/>
              <a:cs typeface="+mn-cs"/>
            </a:endParaRPr>
          </a:p>
        </p:txBody>
      </p:sp>
      <p:pic>
        <p:nvPicPr>
          <p:cNvPr id="23" name="table"/>
          <p:cNvPicPr>
            <a:picLocks noChangeAspect="1"/>
          </p:cNvPicPr>
          <p:nvPr/>
        </p:nvPicPr>
        <p:blipFill>
          <a:blip r:embed="rId4"/>
          <a:stretch>
            <a:fillRect/>
          </a:stretch>
        </p:blipFill>
        <p:spPr>
          <a:xfrm>
            <a:off x="2147980" y="1961339"/>
            <a:ext cx="397337" cy="2936419"/>
          </a:xfrm>
          <a:prstGeom prst="rect">
            <a:avLst/>
          </a:prstGeom>
        </p:spPr>
      </p:pic>
      <p:grpSp>
        <p:nvGrpSpPr>
          <p:cNvPr id="42" name="Group 41"/>
          <p:cNvGrpSpPr/>
          <p:nvPr/>
        </p:nvGrpSpPr>
        <p:grpSpPr>
          <a:xfrm>
            <a:off x="1513535" y="1973052"/>
            <a:ext cx="410584" cy="2940051"/>
            <a:chOff x="1513535" y="1973052"/>
            <a:chExt cx="410584" cy="2940051"/>
          </a:xfrm>
        </p:grpSpPr>
        <p:grpSp>
          <p:nvGrpSpPr>
            <p:cNvPr id="32" name="Group 31"/>
            <p:cNvGrpSpPr/>
            <p:nvPr/>
          </p:nvGrpSpPr>
          <p:grpSpPr>
            <a:xfrm>
              <a:off x="1513535" y="1973052"/>
              <a:ext cx="410584" cy="2940051"/>
              <a:chOff x="1315656" y="1950247"/>
              <a:chExt cx="395758" cy="2833885"/>
            </a:xfrm>
          </p:grpSpPr>
          <p:sp>
            <p:nvSpPr>
              <p:cNvPr id="24" name="Rectangle 23"/>
              <p:cNvSpPr/>
              <p:nvPr/>
            </p:nvSpPr>
            <p:spPr>
              <a:xfrm>
                <a:off x="1315656" y="1950247"/>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5" name="Rectangle 24"/>
              <p:cNvSpPr/>
              <p:nvPr/>
            </p:nvSpPr>
            <p:spPr>
              <a:xfrm>
                <a:off x="1315656" y="2304379"/>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6" name="Rectangle 25"/>
              <p:cNvSpPr/>
              <p:nvPr/>
            </p:nvSpPr>
            <p:spPr>
              <a:xfrm>
                <a:off x="1315656" y="2658511"/>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7" name="Rectangle 26"/>
              <p:cNvSpPr/>
              <p:nvPr/>
            </p:nvSpPr>
            <p:spPr>
              <a:xfrm>
                <a:off x="1315656" y="3012643"/>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8" name="Rectangle 27"/>
              <p:cNvSpPr/>
              <p:nvPr/>
            </p:nvSpPr>
            <p:spPr>
              <a:xfrm>
                <a:off x="1315656" y="3366775"/>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9" name="Rectangle 28"/>
              <p:cNvSpPr/>
              <p:nvPr/>
            </p:nvSpPr>
            <p:spPr>
              <a:xfrm>
                <a:off x="1315656" y="371789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0" name="Rectangle 29"/>
              <p:cNvSpPr/>
              <p:nvPr/>
            </p:nvSpPr>
            <p:spPr>
              <a:xfrm>
                <a:off x="1315656" y="4072022"/>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1" name="Rectangle 30"/>
              <p:cNvSpPr/>
              <p:nvPr/>
            </p:nvSpPr>
            <p:spPr>
              <a:xfrm>
                <a:off x="1315957" y="443000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grpSp>
        <p:sp>
          <p:nvSpPr>
            <p:cNvPr id="33" name="TextBox 32"/>
            <p:cNvSpPr txBox="1"/>
            <p:nvPr/>
          </p:nvSpPr>
          <p:spPr>
            <a:xfrm>
              <a:off x="1567535" y="197774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smtClean="0">
                  <a:solidFill>
                    <a:prstClr val="black"/>
                  </a:solidFill>
                  <a:latin typeface="Calibri"/>
                  <a:ea typeface="+mn-ea"/>
                  <a:cs typeface="+mn-cs"/>
                </a:rPr>
                <a:t>1</a:t>
              </a:r>
              <a:endParaRPr lang="en-US" sz="1600" dirty="0">
                <a:solidFill>
                  <a:prstClr val="black"/>
                </a:solidFill>
                <a:latin typeface="Calibri"/>
                <a:ea typeface="+mn-ea"/>
                <a:cs typeface="+mn-cs"/>
              </a:endParaRPr>
            </a:p>
          </p:txBody>
        </p:sp>
        <p:sp>
          <p:nvSpPr>
            <p:cNvPr id="34" name="TextBox 33"/>
            <p:cNvSpPr txBox="1"/>
            <p:nvPr/>
          </p:nvSpPr>
          <p:spPr>
            <a:xfrm>
              <a:off x="1552626" y="236929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2</a:t>
              </a:r>
            </a:p>
          </p:txBody>
        </p:sp>
        <p:sp>
          <p:nvSpPr>
            <p:cNvPr id="35" name="TextBox 34"/>
            <p:cNvSpPr txBox="1"/>
            <p:nvPr/>
          </p:nvSpPr>
          <p:spPr>
            <a:xfrm>
              <a:off x="1560350" y="27366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3</a:t>
              </a:r>
            </a:p>
          </p:txBody>
        </p:sp>
        <p:sp>
          <p:nvSpPr>
            <p:cNvPr id="36" name="TextBox 35"/>
            <p:cNvSpPr txBox="1"/>
            <p:nvPr/>
          </p:nvSpPr>
          <p:spPr>
            <a:xfrm>
              <a:off x="1567535" y="3104093"/>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4</a:t>
              </a:r>
            </a:p>
          </p:txBody>
        </p:sp>
        <p:sp>
          <p:nvSpPr>
            <p:cNvPr id="37" name="TextBox 36"/>
            <p:cNvSpPr txBox="1"/>
            <p:nvPr/>
          </p:nvSpPr>
          <p:spPr>
            <a:xfrm>
              <a:off x="1545140" y="3468362"/>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5</a:t>
              </a:r>
            </a:p>
          </p:txBody>
        </p:sp>
        <p:sp>
          <p:nvSpPr>
            <p:cNvPr id="38" name="TextBox 37"/>
            <p:cNvSpPr txBox="1"/>
            <p:nvPr/>
          </p:nvSpPr>
          <p:spPr>
            <a:xfrm>
              <a:off x="1567535" y="3835761"/>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6</a:t>
              </a:r>
            </a:p>
          </p:txBody>
        </p:sp>
        <p:sp>
          <p:nvSpPr>
            <p:cNvPr id="39" name="TextBox 38"/>
            <p:cNvSpPr txBox="1"/>
            <p:nvPr/>
          </p:nvSpPr>
          <p:spPr>
            <a:xfrm>
              <a:off x="1552626" y="419781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7</a:t>
              </a:r>
            </a:p>
          </p:txBody>
        </p:sp>
        <p:sp>
          <p:nvSpPr>
            <p:cNvPr id="40" name="TextBox 39"/>
            <p:cNvSpPr txBox="1"/>
            <p:nvPr/>
          </p:nvSpPr>
          <p:spPr>
            <a:xfrm>
              <a:off x="1552626" y="45674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8</a:t>
              </a:r>
            </a:p>
          </p:txBody>
        </p:sp>
      </p:grpSp>
      <p:grpSp>
        <p:nvGrpSpPr>
          <p:cNvPr id="3" name="Group 2"/>
          <p:cNvGrpSpPr/>
          <p:nvPr/>
        </p:nvGrpSpPr>
        <p:grpSpPr>
          <a:xfrm>
            <a:off x="3544434" y="2821933"/>
            <a:ext cx="5105000" cy="782996"/>
            <a:chOff x="3700851" y="2361589"/>
            <a:chExt cx="5105000" cy="782996"/>
          </a:xfrm>
        </p:grpSpPr>
        <p:sp>
          <p:nvSpPr>
            <p:cNvPr id="49" name="TextBox 48"/>
            <p:cNvSpPr txBox="1"/>
            <p:nvPr/>
          </p:nvSpPr>
          <p:spPr>
            <a:xfrm>
              <a:off x="3700851" y="2452087"/>
              <a:ext cx="2059153" cy="646331"/>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smtClean="0">
                  <a:solidFill>
                    <a:prstClr val="black"/>
                  </a:solidFill>
                  <a:latin typeface="Calibri"/>
                  <a:ea typeface="+mn-ea"/>
                  <a:cs typeface="+mn-cs"/>
                </a:rPr>
                <a:t>Most Significant Bit of (</a:t>
              </a:r>
              <a:r>
                <a:rPr lang="en-US" sz="1800" dirty="0" err="1" smtClean="0">
                  <a:solidFill>
                    <a:srgbClr val="0000FF"/>
                  </a:solidFill>
                  <a:latin typeface="Calibri"/>
                  <a:ea typeface="+mn-ea"/>
                  <a:cs typeface="+mn-cs"/>
                </a:rPr>
                <a:t>dist</a:t>
              </a:r>
              <a:r>
                <a:rPr lang="en-US" sz="1800" dirty="0" smtClean="0">
                  <a:solidFill>
                    <a:srgbClr val="0000FF"/>
                  </a:solidFill>
                  <a:latin typeface="Calibri"/>
                  <a:ea typeface="+mn-ea"/>
                  <a:cs typeface="+mn-cs"/>
                </a:rPr>
                <a:t> – cutoff</a:t>
              </a:r>
              <a:r>
                <a:rPr lang="en-US" sz="1800" dirty="0" smtClean="0">
                  <a:solidFill>
                    <a:prstClr val="black"/>
                  </a:solidFill>
                  <a:latin typeface="Calibri"/>
                  <a:ea typeface="+mn-ea"/>
                  <a:cs typeface="+mn-cs"/>
                </a:rPr>
                <a:t>) </a:t>
              </a:r>
              <a:endParaRPr lang="en-US" sz="1800" dirty="0">
                <a:solidFill>
                  <a:prstClr val="black"/>
                </a:solidFill>
                <a:latin typeface="Calibri"/>
                <a:ea typeface="+mn-ea"/>
                <a:cs typeface="+mn-cs"/>
              </a:endParaRPr>
            </a:p>
          </p:txBody>
        </p:sp>
        <p:sp>
          <p:nvSpPr>
            <p:cNvPr id="50" name="Left Brace 49"/>
            <p:cNvSpPr/>
            <p:nvPr/>
          </p:nvSpPr>
          <p:spPr>
            <a:xfrm>
              <a:off x="5844186" y="2522854"/>
              <a:ext cx="358048" cy="516466"/>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defTabSz="457200" eaLnBrk="1" fontAlgn="auto" hangingPunct="1">
                <a:spcBef>
                  <a:spcPts val="0"/>
                </a:spcBef>
                <a:spcAft>
                  <a:spcPts val="0"/>
                </a:spcAft>
              </a:pPr>
              <a:endParaRPr lang="en-US" sz="1800">
                <a:solidFill>
                  <a:prstClr val="black"/>
                </a:solidFill>
                <a:latin typeface="Calibri"/>
              </a:endParaRPr>
            </a:p>
          </p:txBody>
        </p:sp>
        <p:sp>
          <p:nvSpPr>
            <p:cNvPr id="51" name="TextBox 50"/>
            <p:cNvSpPr txBox="1"/>
            <p:nvPr/>
          </p:nvSpPr>
          <p:spPr>
            <a:xfrm>
              <a:off x="6342842" y="2361589"/>
              <a:ext cx="2090499"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FF"/>
                  </a:solidFill>
                  <a:latin typeface="Calibri"/>
                  <a:ea typeface="+mn-ea"/>
                  <a:cs typeface="+mn-cs"/>
                </a:rPr>
                <a:t>1</a:t>
              </a:r>
              <a:r>
                <a:rPr lang="en-US" sz="1800" dirty="0" smtClean="0">
                  <a:solidFill>
                    <a:prstClr val="black"/>
                  </a:solidFill>
                  <a:latin typeface="Calibri"/>
                  <a:ea typeface="+mn-ea"/>
                  <a:cs typeface="+mn-cs"/>
                </a:rPr>
                <a:t>, </a:t>
              </a:r>
              <a:r>
                <a:rPr lang="en-US" sz="1800" dirty="0" err="1" smtClean="0">
                  <a:solidFill>
                    <a:prstClr val="black"/>
                  </a:solidFill>
                  <a:latin typeface="Calibri"/>
                  <a:ea typeface="+mn-ea"/>
                  <a:cs typeface="+mn-cs"/>
                </a:rPr>
                <a:t>dist</a:t>
              </a:r>
              <a:r>
                <a:rPr lang="en-US" sz="1800" dirty="0" smtClean="0">
                  <a:solidFill>
                    <a:prstClr val="black"/>
                  </a:solidFill>
                  <a:latin typeface="Calibri"/>
                  <a:ea typeface="+mn-ea"/>
                  <a:cs typeface="+mn-cs"/>
                </a:rPr>
                <a:t>&lt;cutoff (close)</a:t>
              </a:r>
              <a:endParaRPr lang="en-US" sz="1800" dirty="0">
                <a:solidFill>
                  <a:prstClr val="black"/>
                </a:solidFill>
                <a:latin typeface="Calibri"/>
                <a:ea typeface="+mn-ea"/>
                <a:cs typeface="+mn-cs"/>
              </a:endParaRPr>
            </a:p>
          </p:txBody>
        </p:sp>
        <p:sp>
          <p:nvSpPr>
            <p:cNvPr id="52" name="TextBox 51"/>
            <p:cNvSpPr txBox="1"/>
            <p:nvPr/>
          </p:nvSpPr>
          <p:spPr>
            <a:xfrm>
              <a:off x="6342842" y="2775253"/>
              <a:ext cx="2463009"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FF"/>
                  </a:solidFill>
                  <a:latin typeface="Calibri"/>
                  <a:ea typeface="+mn-ea"/>
                  <a:cs typeface="+mn-cs"/>
                </a:rPr>
                <a:t>0</a:t>
              </a:r>
              <a:r>
                <a:rPr lang="en-US" sz="1800" dirty="0" smtClean="0">
                  <a:solidFill>
                    <a:prstClr val="black"/>
                  </a:solidFill>
                  <a:latin typeface="Calibri"/>
                  <a:ea typeface="+mn-ea"/>
                  <a:cs typeface="+mn-cs"/>
                </a:rPr>
                <a:t>, </a:t>
              </a:r>
              <a:r>
                <a:rPr lang="en-US" sz="1800" dirty="0" err="1" smtClean="0">
                  <a:solidFill>
                    <a:prstClr val="black"/>
                  </a:solidFill>
                  <a:latin typeface="Calibri"/>
                  <a:ea typeface="+mn-ea"/>
                  <a:cs typeface="+mn-cs"/>
                </a:rPr>
                <a:t>dist</a:t>
              </a:r>
              <a:r>
                <a:rPr lang="en-US" sz="1800" dirty="0" smtClean="0">
                  <a:solidFill>
                    <a:prstClr val="black"/>
                  </a:solidFill>
                  <a:latin typeface="Calibri"/>
                  <a:ea typeface="+mn-ea"/>
                  <a:cs typeface="+mn-cs"/>
                </a:rPr>
                <a:t>&gt;cutoff (not close)</a:t>
              </a:r>
              <a:endParaRPr lang="en-US" sz="1800" dirty="0">
                <a:solidFill>
                  <a:prstClr val="black"/>
                </a:solidFill>
                <a:latin typeface="Calibri"/>
                <a:ea typeface="+mn-ea"/>
                <a:cs typeface="+mn-cs"/>
              </a:endParaRPr>
            </a:p>
          </p:txBody>
        </p:sp>
      </p:grpSp>
      <p:sp>
        <p:nvSpPr>
          <p:cNvPr id="4" name="Footer Placeholder 3"/>
          <p:cNvSpPr>
            <a:spLocks noGrp="1"/>
          </p:cNvSpPr>
          <p:nvPr>
            <p:ph type="ftr" sz="quarter" idx="11"/>
          </p:nvPr>
        </p:nvSpPr>
        <p:spPr/>
        <p:txBody>
          <a:bodyPr/>
          <a:lstStyle/>
          <a:p>
            <a:r>
              <a:rPr lang="sk-SK" smtClean="0">
                <a:solidFill>
                  <a:prstClr val="black">
                    <a:tint val="75000"/>
                  </a:prstClr>
                </a:solidFill>
                <a:latin typeface="Calibri"/>
              </a:rPr>
              <a:t>Nanjing DA Tutorial, 29 Aug. 2017</a:t>
            </a:r>
            <a:endParaRPr lang="en-US">
              <a:solidFill>
                <a:prstClr val="black">
                  <a:tint val="75000"/>
                </a:prstClr>
              </a:solidFill>
              <a:latin typeface="Calibri"/>
            </a:endParaRPr>
          </a:p>
        </p:txBody>
      </p:sp>
      <p:sp>
        <p:nvSpPr>
          <p:cNvPr id="41" name="TextBox 40"/>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a:solidFill>
                  <a:prstClr val="white"/>
                </a:solidFill>
                <a:latin typeface="Calibri"/>
                <a:ea typeface="+mn-ea"/>
                <a:cs typeface="+mn-cs"/>
              </a:rPr>
              <a:t>Making Effective Use of Coprocessors</a:t>
            </a:r>
          </a:p>
        </p:txBody>
      </p:sp>
      <p:sp>
        <p:nvSpPr>
          <p:cNvPr id="43" name="TextBox 42"/>
          <p:cNvSpPr txBox="1"/>
          <p:nvPr/>
        </p:nvSpPr>
        <p:spPr>
          <a:xfrm>
            <a:off x="440474" y="5539712"/>
            <a:ext cx="7057392"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Key idea for GPU implementation </a:t>
            </a:r>
            <a:r>
              <a:rPr lang="en-US" dirty="0" smtClean="0">
                <a:solidFill>
                  <a:srgbClr val="FF0000"/>
                </a:solidFill>
                <a:latin typeface="Calibri"/>
                <a:ea typeface="+mn-ea"/>
                <a:cs typeface="+mn-cs"/>
              </a:rPr>
              <a:t>reduce branching</a:t>
            </a:r>
            <a:endParaRPr lang="en-US" dirty="0">
              <a:solidFill>
                <a:srgbClr val="FF0000"/>
              </a:solidFill>
              <a:latin typeface="Calibri"/>
              <a:ea typeface="+mn-ea"/>
              <a:cs typeface="+mn-cs"/>
            </a:endParaRPr>
          </a:p>
        </p:txBody>
      </p:sp>
      <p:sp>
        <p:nvSpPr>
          <p:cNvPr id="44" name="TextBox 43"/>
          <p:cNvSpPr txBox="1"/>
          <p:nvPr/>
        </p:nvSpPr>
        <p:spPr>
          <a:xfrm>
            <a:off x="440474" y="682864"/>
            <a:ext cx="7993027"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GPU Algorithm for </a:t>
            </a:r>
            <a:r>
              <a:rPr lang="en-US" dirty="0" err="1" smtClean="0">
                <a:solidFill>
                  <a:prstClr val="black"/>
                </a:solidFill>
                <a:latin typeface="Calibri"/>
                <a:ea typeface="+mn-ea"/>
                <a:cs typeface="+mn-cs"/>
              </a:rPr>
              <a:t>get_close</a:t>
            </a:r>
            <a:r>
              <a:rPr lang="en-US" dirty="0" smtClean="0">
                <a:solidFill>
                  <a:prstClr val="black"/>
                </a:solidFill>
                <a:latin typeface="Calibri"/>
                <a:ea typeface="+mn-ea"/>
                <a:cs typeface="+mn-cs"/>
              </a:rPr>
              <a:t>:</a:t>
            </a:r>
          </a:p>
        </p:txBody>
      </p:sp>
    </p:spTree>
    <p:extLst>
      <p:ext uri="{BB962C8B-B14F-4D97-AF65-F5344CB8AC3E}">
        <p14:creationId xmlns:p14="http://schemas.microsoft.com/office/powerpoint/2010/main" val="30884091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able"/>
          <p:cNvPicPr>
            <a:picLocks noChangeAspect="1"/>
          </p:cNvPicPr>
          <p:nvPr/>
        </p:nvPicPr>
        <p:blipFill>
          <a:blip r:embed="rId3"/>
          <a:stretch>
            <a:fillRect/>
          </a:stretch>
        </p:blipFill>
        <p:spPr>
          <a:xfrm>
            <a:off x="2777310" y="1961339"/>
            <a:ext cx="363450" cy="2951764"/>
          </a:xfrm>
          <a:prstGeom prst="rect">
            <a:avLst/>
          </a:prstGeom>
        </p:spPr>
      </p:pic>
      <p:pic>
        <p:nvPicPr>
          <p:cNvPr id="8" name="table"/>
          <p:cNvPicPr>
            <a:picLocks noChangeAspect="1"/>
          </p:cNvPicPr>
          <p:nvPr/>
        </p:nvPicPr>
        <p:blipFill>
          <a:blip r:embed="rId4"/>
          <a:stretch>
            <a:fillRect/>
          </a:stretch>
        </p:blipFill>
        <p:spPr>
          <a:xfrm>
            <a:off x="3401202" y="1950248"/>
            <a:ext cx="398838" cy="2947510"/>
          </a:xfrm>
          <a:prstGeom prst="rect">
            <a:avLst/>
          </a:prstGeom>
        </p:spPr>
      </p:pic>
      <p:sp>
        <p:nvSpPr>
          <p:cNvPr id="9" name="TextBox 8"/>
          <p:cNvSpPr txBox="1"/>
          <p:nvPr/>
        </p:nvSpPr>
        <p:spPr>
          <a:xfrm rot="5400000">
            <a:off x="-38026" y="2798723"/>
            <a:ext cx="1627459"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Thread</a:t>
            </a:r>
            <a:endParaRPr lang="en-US" sz="1800" dirty="0">
              <a:solidFill>
                <a:prstClr val="black"/>
              </a:solidFill>
              <a:latin typeface="Calibri"/>
              <a:ea typeface="+mn-ea"/>
              <a:cs typeface="+mn-cs"/>
            </a:endParaRPr>
          </a:p>
        </p:txBody>
      </p:sp>
      <p:cxnSp>
        <p:nvCxnSpPr>
          <p:cNvPr id="12" name="Straight Arrow Connector 11"/>
          <p:cNvCxnSpPr/>
          <p:nvPr/>
        </p:nvCxnSpPr>
        <p:spPr>
          <a:xfrm>
            <a:off x="1034273" y="1695962"/>
            <a:ext cx="0" cy="282153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034273" y="1688652"/>
            <a:ext cx="212908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99091" y="5019440"/>
            <a:ext cx="38066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id</a:t>
            </a:r>
            <a:endParaRPr lang="en-US" sz="1800" dirty="0">
              <a:solidFill>
                <a:prstClr val="black"/>
              </a:solidFill>
              <a:latin typeface="Calibri"/>
              <a:ea typeface="+mn-ea"/>
              <a:cs typeface="+mn-cs"/>
            </a:endParaRPr>
          </a:p>
        </p:txBody>
      </p:sp>
      <p:sp>
        <p:nvSpPr>
          <p:cNvPr id="18" name="TextBox 17"/>
          <p:cNvSpPr txBox="1"/>
          <p:nvPr/>
        </p:nvSpPr>
        <p:spPr>
          <a:xfrm>
            <a:off x="2064326" y="502704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err="1" smtClean="0">
                <a:solidFill>
                  <a:prstClr val="black"/>
                </a:solidFill>
                <a:latin typeface="Calibri"/>
                <a:ea typeface="+mn-ea"/>
                <a:cs typeface="+mn-cs"/>
              </a:rPr>
              <a:t>dist</a:t>
            </a:r>
            <a:endParaRPr lang="en-US" sz="1800" dirty="0">
              <a:solidFill>
                <a:prstClr val="black"/>
              </a:solidFill>
              <a:latin typeface="Calibri"/>
              <a:ea typeface="+mn-ea"/>
              <a:cs typeface="+mn-cs"/>
            </a:endParaRPr>
          </a:p>
        </p:txBody>
      </p:sp>
      <p:sp>
        <p:nvSpPr>
          <p:cNvPr id="19" name="TextBox 18"/>
          <p:cNvSpPr txBox="1"/>
          <p:nvPr/>
        </p:nvSpPr>
        <p:spPr>
          <a:xfrm>
            <a:off x="2687848" y="501973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diff</a:t>
            </a:r>
            <a:endParaRPr lang="en-US" sz="1800" dirty="0">
              <a:solidFill>
                <a:prstClr val="black"/>
              </a:solidFill>
              <a:latin typeface="Calibri"/>
              <a:ea typeface="+mn-ea"/>
              <a:cs typeface="+mn-cs"/>
            </a:endParaRPr>
          </a:p>
        </p:txBody>
      </p:sp>
      <p:sp>
        <p:nvSpPr>
          <p:cNvPr id="20" name="TextBox 19"/>
          <p:cNvSpPr txBox="1"/>
          <p:nvPr/>
        </p:nvSpPr>
        <p:spPr>
          <a:xfrm>
            <a:off x="3330321" y="5019440"/>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sum</a:t>
            </a:r>
            <a:endParaRPr lang="en-US" sz="1800" dirty="0">
              <a:solidFill>
                <a:prstClr val="black"/>
              </a:solidFill>
              <a:latin typeface="Calibri"/>
              <a:ea typeface="+mn-ea"/>
              <a:cs typeface="+mn-cs"/>
            </a:endParaRPr>
          </a:p>
        </p:txBody>
      </p:sp>
      <p:pic>
        <p:nvPicPr>
          <p:cNvPr id="23" name="table"/>
          <p:cNvPicPr>
            <a:picLocks noChangeAspect="1"/>
          </p:cNvPicPr>
          <p:nvPr/>
        </p:nvPicPr>
        <p:blipFill>
          <a:blip r:embed="rId5"/>
          <a:stretch>
            <a:fillRect/>
          </a:stretch>
        </p:blipFill>
        <p:spPr>
          <a:xfrm>
            <a:off x="2147980" y="1961339"/>
            <a:ext cx="397337" cy="2936419"/>
          </a:xfrm>
          <a:prstGeom prst="rect">
            <a:avLst/>
          </a:prstGeom>
        </p:spPr>
      </p:pic>
      <p:grpSp>
        <p:nvGrpSpPr>
          <p:cNvPr id="42" name="Group 41"/>
          <p:cNvGrpSpPr/>
          <p:nvPr/>
        </p:nvGrpSpPr>
        <p:grpSpPr>
          <a:xfrm>
            <a:off x="1513535" y="1973052"/>
            <a:ext cx="410584" cy="2940051"/>
            <a:chOff x="1513535" y="1973052"/>
            <a:chExt cx="410584" cy="2940051"/>
          </a:xfrm>
        </p:grpSpPr>
        <p:grpSp>
          <p:nvGrpSpPr>
            <p:cNvPr id="32" name="Group 31"/>
            <p:cNvGrpSpPr/>
            <p:nvPr/>
          </p:nvGrpSpPr>
          <p:grpSpPr>
            <a:xfrm>
              <a:off x="1513535" y="1973052"/>
              <a:ext cx="410584" cy="2940051"/>
              <a:chOff x="1315656" y="1950247"/>
              <a:chExt cx="395758" cy="2833885"/>
            </a:xfrm>
          </p:grpSpPr>
          <p:sp>
            <p:nvSpPr>
              <p:cNvPr id="24" name="Rectangle 23"/>
              <p:cNvSpPr/>
              <p:nvPr/>
            </p:nvSpPr>
            <p:spPr>
              <a:xfrm>
                <a:off x="1315656" y="1950247"/>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5" name="Rectangle 24"/>
              <p:cNvSpPr/>
              <p:nvPr/>
            </p:nvSpPr>
            <p:spPr>
              <a:xfrm>
                <a:off x="1315656" y="2304379"/>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6" name="Rectangle 25"/>
              <p:cNvSpPr/>
              <p:nvPr/>
            </p:nvSpPr>
            <p:spPr>
              <a:xfrm>
                <a:off x="1315656" y="2658511"/>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7" name="Rectangle 26"/>
              <p:cNvSpPr/>
              <p:nvPr/>
            </p:nvSpPr>
            <p:spPr>
              <a:xfrm>
                <a:off x="1315656" y="3012643"/>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8" name="Rectangle 27"/>
              <p:cNvSpPr/>
              <p:nvPr/>
            </p:nvSpPr>
            <p:spPr>
              <a:xfrm>
                <a:off x="1315656" y="3366775"/>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9" name="Rectangle 28"/>
              <p:cNvSpPr/>
              <p:nvPr/>
            </p:nvSpPr>
            <p:spPr>
              <a:xfrm>
                <a:off x="1315656" y="371789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0" name="Rectangle 29"/>
              <p:cNvSpPr/>
              <p:nvPr/>
            </p:nvSpPr>
            <p:spPr>
              <a:xfrm>
                <a:off x="1315656" y="4072022"/>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1" name="Rectangle 30"/>
              <p:cNvSpPr/>
              <p:nvPr/>
            </p:nvSpPr>
            <p:spPr>
              <a:xfrm>
                <a:off x="1315957" y="443000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grpSp>
        <p:sp>
          <p:nvSpPr>
            <p:cNvPr id="33" name="TextBox 32"/>
            <p:cNvSpPr txBox="1"/>
            <p:nvPr/>
          </p:nvSpPr>
          <p:spPr>
            <a:xfrm>
              <a:off x="1567535" y="197774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smtClean="0">
                  <a:solidFill>
                    <a:prstClr val="black"/>
                  </a:solidFill>
                  <a:latin typeface="Calibri"/>
                  <a:ea typeface="+mn-ea"/>
                  <a:cs typeface="+mn-cs"/>
                </a:rPr>
                <a:t>1</a:t>
              </a:r>
              <a:endParaRPr lang="en-US" sz="1600" dirty="0">
                <a:solidFill>
                  <a:prstClr val="black"/>
                </a:solidFill>
                <a:latin typeface="Calibri"/>
                <a:ea typeface="+mn-ea"/>
                <a:cs typeface="+mn-cs"/>
              </a:endParaRPr>
            </a:p>
          </p:txBody>
        </p:sp>
        <p:sp>
          <p:nvSpPr>
            <p:cNvPr id="34" name="TextBox 33"/>
            <p:cNvSpPr txBox="1"/>
            <p:nvPr/>
          </p:nvSpPr>
          <p:spPr>
            <a:xfrm>
              <a:off x="1552626" y="236929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2</a:t>
              </a:r>
            </a:p>
          </p:txBody>
        </p:sp>
        <p:sp>
          <p:nvSpPr>
            <p:cNvPr id="35" name="TextBox 34"/>
            <p:cNvSpPr txBox="1"/>
            <p:nvPr/>
          </p:nvSpPr>
          <p:spPr>
            <a:xfrm>
              <a:off x="1560350" y="27366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3</a:t>
              </a:r>
            </a:p>
          </p:txBody>
        </p:sp>
        <p:sp>
          <p:nvSpPr>
            <p:cNvPr id="36" name="TextBox 35"/>
            <p:cNvSpPr txBox="1"/>
            <p:nvPr/>
          </p:nvSpPr>
          <p:spPr>
            <a:xfrm>
              <a:off x="1567535" y="3104093"/>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4</a:t>
              </a:r>
            </a:p>
          </p:txBody>
        </p:sp>
        <p:sp>
          <p:nvSpPr>
            <p:cNvPr id="37" name="TextBox 36"/>
            <p:cNvSpPr txBox="1"/>
            <p:nvPr/>
          </p:nvSpPr>
          <p:spPr>
            <a:xfrm>
              <a:off x="1545140" y="3468362"/>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5</a:t>
              </a:r>
            </a:p>
          </p:txBody>
        </p:sp>
        <p:sp>
          <p:nvSpPr>
            <p:cNvPr id="38" name="TextBox 37"/>
            <p:cNvSpPr txBox="1"/>
            <p:nvPr/>
          </p:nvSpPr>
          <p:spPr>
            <a:xfrm>
              <a:off x="1567535" y="3835761"/>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6</a:t>
              </a:r>
            </a:p>
          </p:txBody>
        </p:sp>
        <p:sp>
          <p:nvSpPr>
            <p:cNvPr id="39" name="TextBox 38"/>
            <p:cNvSpPr txBox="1"/>
            <p:nvPr/>
          </p:nvSpPr>
          <p:spPr>
            <a:xfrm>
              <a:off x="1552626" y="419781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7</a:t>
              </a:r>
            </a:p>
          </p:txBody>
        </p:sp>
        <p:sp>
          <p:nvSpPr>
            <p:cNvPr id="40" name="TextBox 39"/>
            <p:cNvSpPr txBox="1"/>
            <p:nvPr/>
          </p:nvSpPr>
          <p:spPr>
            <a:xfrm>
              <a:off x="1552626" y="45674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8</a:t>
              </a:r>
            </a:p>
          </p:txBody>
        </p:sp>
      </p:grpSp>
      <p:sp>
        <p:nvSpPr>
          <p:cNvPr id="3" name="TextBox 2"/>
          <p:cNvSpPr txBox="1"/>
          <p:nvPr/>
        </p:nvSpPr>
        <p:spPr>
          <a:xfrm>
            <a:off x="4030623" y="2950035"/>
            <a:ext cx="1338471" cy="646331"/>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smtClean="0">
                <a:solidFill>
                  <a:prstClr val="black"/>
                </a:solidFill>
                <a:latin typeface="Calibri"/>
                <a:ea typeface="+mn-ea"/>
                <a:cs typeface="+mn-cs"/>
              </a:rPr>
              <a:t>Prefix Sum of diff</a:t>
            </a:r>
          </a:p>
        </p:txBody>
      </p:sp>
      <p:sp>
        <p:nvSpPr>
          <p:cNvPr id="4" name="TextBox 3"/>
          <p:cNvSpPr txBox="1"/>
          <p:nvPr/>
        </p:nvSpPr>
        <p:spPr>
          <a:xfrm>
            <a:off x="4205536" y="4517496"/>
            <a:ext cx="3863315"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Last element gives number of close </a:t>
            </a:r>
            <a:r>
              <a:rPr lang="en-US" sz="1800" dirty="0" err="1" smtClean="0">
                <a:solidFill>
                  <a:prstClr val="black"/>
                </a:solidFill>
                <a:latin typeface="Calibri"/>
                <a:ea typeface="+mn-ea"/>
                <a:cs typeface="+mn-cs"/>
              </a:rPr>
              <a:t>obs</a:t>
            </a:r>
            <a:endParaRPr lang="en-US" sz="1800" dirty="0">
              <a:solidFill>
                <a:prstClr val="black"/>
              </a:solidFill>
              <a:latin typeface="Calibri"/>
              <a:ea typeface="+mn-ea"/>
              <a:cs typeface="+mn-cs"/>
            </a:endParaRPr>
          </a:p>
        </p:txBody>
      </p:sp>
      <p:sp>
        <p:nvSpPr>
          <p:cNvPr id="5" name="Right Arrow 4"/>
          <p:cNvSpPr/>
          <p:nvPr/>
        </p:nvSpPr>
        <p:spPr>
          <a:xfrm rot="10800000">
            <a:off x="3882003" y="4623970"/>
            <a:ext cx="297239" cy="217228"/>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6" name="Footer Placeholder 5"/>
          <p:cNvSpPr>
            <a:spLocks noGrp="1"/>
          </p:cNvSpPr>
          <p:nvPr>
            <p:ph type="ftr" sz="quarter" idx="11"/>
          </p:nvPr>
        </p:nvSpPr>
        <p:spPr/>
        <p:txBody>
          <a:bodyPr/>
          <a:lstStyle/>
          <a:p>
            <a:r>
              <a:rPr lang="sk-SK" smtClean="0">
                <a:solidFill>
                  <a:prstClr val="black">
                    <a:tint val="75000"/>
                  </a:prstClr>
                </a:solidFill>
                <a:latin typeface="Calibri"/>
              </a:rPr>
              <a:t>Nanjing DA Tutorial, 29 Aug. 2017</a:t>
            </a:r>
            <a:endParaRPr lang="en-US">
              <a:solidFill>
                <a:prstClr val="black">
                  <a:tint val="75000"/>
                </a:prstClr>
              </a:solidFill>
              <a:latin typeface="Calibri"/>
            </a:endParaRPr>
          </a:p>
        </p:txBody>
      </p:sp>
      <p:sp>
        <p:nvSpPr>
          <p:cNvPr id="41" name="TextBox 40"/>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a:solidFill>
                  <a:prstClr val="white"/>
                </a:solidFill>
                <a:latin typeface="Calibri"/>
                <a:ea typeface="+mn-ea"/>
                <a:cs typeface="+mn-cs"/>
              </a:rPr>
              <a:t>Making Effective Use of Coprocessors</a:t>
            </a:r>
          </a:p>
        </p:txBody>
      </p:sp>
      <p:sp>
        <p:nvSpPr>
          <p:cNvPr id="43" name="TextBox 42"/>
          <p:cNvSpPr txBox="1"/>
          <p:nvPr/>
        </p:nvSpPr>
        <p:spPr>
          <a:xfrm>
            <a:off x="440474" y="5539712"/>
            <a:ext cx="7057392"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Key idea for GPU implementation </a:t>
            </a:r>
            <a:r>
              <a:rPr lang="en-US" dirty="0" smtClean="0">
                <a:solidFill>
                  <a:srgbClr val="FF0000"/>
                </a:solidFill>
                <a:latin typeface="Calibri"/>
                <a:ea typeface="+mn-ea"/>
                <a:cs typeface="+mn-cs"/>
              </a:rPr>
              <a:t>reduce branching</a:t>
            </a:r>
            <a:endParaRPr lang="en-US" dirty="0">
              <a:solidFill>
                <a:srgbClr val="FF0000"/>
              </a:solidFill>
              <a:latin typeface="Calibri"/>
              <a:ea typeface="+mn-ea"/>
              <a:cs typeface="+mn-cs"/>
            </a:endParaRPr>
          </a:p>
        </p:txBody>
      </p:sp>
      <p:sp>
        <p:nvSpPr>
          <p:cNvPr id="44" name="TextBox 43"/>
          <p:cNvSpPr txBox="1"/>
          <p:nvPr/>
        </p:nvSpPr>
        <p:spPr>
          <a:xfrm>
            <a:off x="440474" y="682864"/>
            <a:ext cx="7993027"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GPU Algorithm for </a:t>
            </a:r>
            <a:r>
              <a:rPr lang="en-US" dirty="0" err="1" smtClean="0">
                <a:solidFill>
                  <a:prstClr val="black"/>
                </a:solidFill>
                <a:latin typeface="Calibri"/>
                <a:ea typeface="+mn-ea"/>
                <a:cs typeface="+mn-cs"/>
              </a:rPr>
              <a:t>get_close</a:t>
            </a:r>
            <a:r>
              <a:rPr lang="en-US" dirty="0" smtClean="0">
                <a:solidFill>
                  <a:prstClr val="black"/>
                </a:solidFill>
                <a:latin typeface="Calibri"/>
                <a:ea typeface="+mn-ea"/>
                <a:cs typeface="+mn-cs"/>
              </a:rPr>
              <a:t>:</a:t>
            </a:r>
          </a:p>
        </p:txBody>
      </p:sp>
    </p:spTree>
    <p:extLst>
      <p:ext uri="{BB962C8B-B14F-4D97-AF65-F5344CB8AC3E}">
        <p14:creationId xmlns:p14="http://schemas.microsoft.com/office/powerpoint/2010/main" val="17382664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able"/>
          <p:cNvPicPr>
            <a:picLocks noChangeAspect="1"/>
          </p:cNvPicPr>
          <p:nvPr/>
        </p:nvPicPr>
        <p:blipFill>
          <a:blip r:embed="rId3"/>
          <a:stretch>
            <a:fillRect/>
          </a:stretch>
        </p:blipFill>
        <p:spPr>
          <a:xfrm>
            <a:off x="2777310" y="1961339"/>
            <a:ext cx="363450" cy="2951764"/>
          </a:xfrm>
          <a:prstGeom prst="rect">
            <a:avLst/>
          </a:prstGeom>
        </p:spPr>
      </p:pic>
      <p:pic>
        <p:nvPicPr>
          <p:cNvPr id="8" name="table"/>
          <p:cNvPicPr>
            <a:picLocks noChangeAspect="1"/>
          </p:cNvPicPr>
          <p:nvPr/>
        </p:nvPicPr>
        <p:blipFill>
          <a:blip r:embed="rId4"/>
          <a:stretch>
            <a:fillRect/>
          </a:stretch>
        </p:blipFill>
        <p:spPr>
          <a:xfrm>
            <a:off x="3401202" y="1950248"/>
            <a:ext cx="398838" cy="2947510"/>
          </a:xfrm>
          <a:prstGeom prst="rect">
            <a:avLst/>
          </a:prstGeom>
        </p:spPr>
      </p:pic>
      <p:sp>
        <p:nvSpPr>
          <p:cNvPr id="9" name="TextBox 8"/>
          <p:cNvSpPr txBox="1"/>
          <p:nvPr/>
        </p:nvSpPr>
        <p:spPr>
          <a:xfrm rot="5400000">
            <a:off x="-38026" y="2798723"/>
            <a:ext cx="1627459"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Thread</a:t>
            </a:r>
            <a:endParaRPr lang="en-US" sz="1800" dirty="0">
              <a:solidFill>
                <a:prstClr val="black"/>
              </a:solidFill>
              <a:latin typeface="Calibri"/>
              <a:ea typeface="+mn-ea"/>
              <a:cs typeface="+mn-cs"/>
            </a:endParaRPr>
          </a:p>
        </p:txBody>
      </p:sp>
      <p:cxnSp>
        <p:nvCxnSpPr>
          <p:cNvPr id="12" name="Straight Arrow Connector 11"/>
          <p:cNvCxnSpPr/>
          <p:nvPr/>
        </p:nvCxnSpPr>
        <p:spPr>
          <a:xfrm>
            <a:off x="1034273" y="1695962"/>
            <a:ext cx="0" cy="282153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034273" y="1688652"/>
            <a:ext cx="212908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99091" y="5019440"/>
            <a:ext cx="38066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id</a:t>
            </a:r>
            <a:endParaRPr lang="en-US" sz="1800" dirty="0">
              <a:solidFill>
                <a:prstClr val="black"/>
              </a:solidFill>
              <a:latin typeface="Calibri"/>
              <a:ea typeface="+mn-ea"/>
              <a:cs typeface="+mn-cs"/>
            </a:endParaRPr>
          </a:p>
        </p:txBody>
      </p:sp>
      <p:sp>
        <p:nvSpPr>
          <p:cNvPr id="18" name="TextBox 17"/>
          <p:cNvSpPr txBox="1"/>
          <p:nvPr/>
        </p:nvSpPr>
        <p:spPr>
          <a:xfrm>
            <a:off x="2064326" y="502704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err="1" smtClean="0">
                <a:solidFill>
                  <a:prstClr val="black"/>
                </a:solidFill>
                <a:latin typeface="Calibri"/>
                <a:ea typeface="+mn-ea"/>
                <a:cs typeface="+mn-cs"/>
              </a:rPr>
              <a:t>dist</a:t>
            </a:r>
            <a:endParaRPr lang="en-US" sz="1800" dirty="0">
              <a:solidFill>
                <a:prstClr val="black"/>
              </a:solidFill>
              <a:latin typeface="Calibri"/>
              <a:ea typeface="+mn-ea"/>
              <a:cs typeface="+mn-cs"/>
            </a:endParaRPr>
          </a:p>
        </p:txBody>
      </p:sp>
      <p:sp>
        <p:nvSpPr>
          <p:cNvPr id="19" name="TextBox 18"/>
          <p:cNvSpPr txBox="1"/>
          <p:nvPr/>
        </p:nvSpPr>
        <p:spPr>
          <a:xfrm>
            <a:off x="2687848" y="501973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diff</a:t>
            </a:r>
            <a:endParaRPr lang="en-US" sz="1800" dirty="0">
              <a:solidFill>
                <a:prstClr val="black"/>
              </a:solidFill>
              <a:latin typeface="Calibri"/>
              <a:ea typeface="+mn-ea"/>
              <a:cs typeface="+mn-cs"/>
            </a:endParaRPr>
          </a:p>
        </p:txBody>
      </p:sp>
      <p:sp>
        <p:nvSpPr>
          <p:cNvPr id="20" name="TextBox 19"/>
          <p:cNvSpPr txBox="1"/>
          <p:nvPr/>
        </p:nvSpPr>
        <p:spPr>
          <a:xfrm>
            <a:off x="3330321" y="5019440"/>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sum</a:t>
            </a:r>
            <a:endParaRPr lang="en-US" sz="1800" dirty="0">
              <a:solidFill>
                <a:prstClr val="black"/>
              </a:solidFill>
              <a:latin typeface="Calibri"/>
              <a:ea typeface="+mn-ea"/>
              <a:cs typeface="+mn-cs"/>
            </a:endParaRPr>
          </a:p>
        </p:txBody>
      </p:sp>
      <p:pic>
        <p:nvPicPr>
          <p:cNvPr id="21" name="table"/>
          <p:cNvPicPr>
            <a:picLocks noChangeAspect="1"/>
          </p:cNvPicPr>
          <p:nvPr/>
        </p:nvPicPr>
        <p:blipFill>
          <a:blip r:embed="rId5"/>
          <a:stretch>
            <a:fillRect/>
          </a:stretch>
        </p:blipFill>
        <p:spPr>
          <a:xfrm>
            <a:off x="4066865" y="1950247"/>
            <a:ext cx="398838" cy="2947511"/>
          </a:xfrm>
          <a:prstGeom prst="rect">
            <a:avLst/>
          </a:prstGeom>
        </p:spPr>
      </p:pic>
      <p:pic>
        <p:nvPicPr>
          <p:cNvPr id="23" name="table"/>
          <p:cNvPicPr>
            <a:picLocks noChangeAspect="1"/>
          </p:cNvPicPr>
          <p:nvPr/>
        </p:nvPicPr>
        <p:blipFill>
          <a:blip r:embed="rId6"/>
          <a:stretch>
            <a:fillRect/>
          </a:stretch>
        </p:blipFill>
        <p:spPr>
          <a:xfrm>
            <a:off x="2147980" y="1961339"/>
            <a:ext cx="397337" cy="2936419"/>
          </a:xfrm>
          <a:prstGeom prst="rect">
            <a:avLst/>
          </a:prstGeom>
        </p:spPr>
      </p:pic>
      <p:grpSp>
        <p:nvGrpSpPr>
          <p:cNvPr id="42" name="Group 41"/>
          <p:cNvGrpSpPr/>
          <p:nvPr/>
        </p:nvGrpSpPr>
        <p:grpSpPr>
          <a:xfrm>
            <a:off x="1513535" y="1973052"/>
            <a:ext cx="410584" cy="2940051"/>
            <a:chOff x="1513535" y="1973052"/>
            <a:chExt cx="410584" cy="2940051"/>
          </a:xfrm>
        </p:grpSpPr>
        <p:grpSp>
          <p:nvGrpSpPr>
            <p:cNvPr id="32" name="Group 31"/>
            <p:cNvGrpSpPr/>
            <p:nvPr/>
          </p:nvGrpSpPr>
          <p:grpSpPr>
            <a:xfrm>
              <a:off x="1513535" y="1973052"/>
              <a:ext cx="410584" cy="2940051"/>
              <a:chOff x="1315656" y="1950247"/>
              <a:chExt cx="395758" cy="2833885"/>
            </a:xfrm>
          </p:grpSpPr>
          <p:sp>
            <p:nvSpPr>
              <p:cNvPr id="24" name="Rectangle 23"/>
              <p:cNvSpPr/>
              <p:nvPr/>
            </p:nvSpPr>
            <p:spPr>
              <a:xfrm>
                <a:off x="1315656" y="1950247"/>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5" name="Rectangle 24"/>
              <p:cNvSpPr/>
              <p:nvPr/>
            </p:nvSpPr>
            <p:spPr>
              <a:xfrm>
                <a:off x="1315656" y="2304379"/>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6" name="Rectangle 25"/>
              <p:cNvSpPr/>
              <p:nvPr/>
            </p:nvSpPr>
            <p:spPr>
              <a:xfrm>
                <a:off x="1315656" y="2658511"/>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7" name="Rectangle 26"/>
              <p:cNvSpPr/>
              <p:nvPr/>
            </p:nvSpPr>
            <p:spPr>
              <a:xfrm>
                <a:off x="1315656" y="3012643"/>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8" name="Rectangle 27"/>
              <p:cNvSpPr/>
              <p:nvPr/>
            </p:nvSpPr>
            <p:spPr>
              <a:xfrm>
                <a:off x="1315656" y="3366775"/>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9" name="Rectangle 28"/>
              <p:cNvSpPr/>
              <p:nvPr/>
            </p:nvSpPr>
            <p:spPr>
              <a:xfrm>
                <a:off x="1315656" y="371789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0" name="Rectangle 29"/>
              <p:cNvSpPr/>
              <p:nvPr/>
            </p:nvSpPr>
            <p:spPr>
              <a:xfrm>
                <a:off x="1315656" y="4072022"/>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1" name="Rectangle 30"/>
              <p:cNvSpPr/>
              <p:nvPr/>
            </p:nvSpPr>
            <p:spPr>
              <a:xfrm>
                <a:off x="1315957" y="443000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grpSp>
        <p:sp>
          <p:nvSpPr>
            <p:cNvPr id="33" name="TextBox 32"/>
            <p:cNvSpPr txBox="1"/>
            <p:nvPr/>
          </p:nvSpPr>
          <p:spPr>
            <a:xfrm>
              <a:off x="1567535" y="197774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smtClean="0">
                  <a:solidFill>
                    <a:prstClr val="black"/>
                  </a:solidFill>
                  <a:latin typeface="Calibri"/>
                  <a:ea typeface="+mn-ea"/>
                  <a:cs typeface="+mn-cs"/>
                </a:rPr>
                <a:t>1</a:t>
              </a:r>
              <a:endParaRPr lang="en-US" sz="1600" dirty="0">
                <a:solidFill>
                  <a:prstClr val="black"/>
                </a:solidFill>
                <a:latin typeface="Calibri"/>
                <a:ea typeface="+mn-ea"/>
                <a:cs typeface="+mn-cs"/>
              </a:endParaRPr>
            </a:p>
          </p:txBody>
        </p:sp>
        <p:sp>
          <p:nvSpPr>
            <p:cNvPr id="34" name="TextBox 33"/>
            <p:cNvSpPr txBox="1"/>
            <p:nvPr/>
          </p:nvSpPr>
          <p:spPr>
            <a:xfrm>
              <a:off x="1552626" y="236929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2</a:t>
              </a:r>
            </a:p>
          </p:txBody>
        </p:sp>
        <p:sp>
          <p:nvSpPr>
            <p:cNvPr id="35" name="TextBox 34"/>
            <p:cNvSpPr txBox="1"/>
            <p:nvPr/>
          </p:nvSpPr>
          <p:spPr>
            <a:xfrm>
              <a:off x="1560350" y="27366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3</a:t>
              </a:r>
            </a:p>
          </p:txBody>
        </p:sp>
        <p:sp>
          <p:nvSpPr>
            <p:cNvPr id="36" name="TextBox 35"/>
            <p:cNvSpPr txBox="1"/>
            <p:nvPr/>
          </p:nvSpPr>
          <p:spPr>
            <a:xfrm>
              <a:off x="1567535" y="3104093"/>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4</a:t>
              </a:r>
            </a:p>
          </p:txBody>
        </p:sp>
        <p:sp>
          <p:nvSpPr>
            <p:cNvPr id="37" name="TextBox 36"/>
            <p:cNvSpPr txBox="1"/>
            <p:nvPr/>
          </p:nvSpPr>
          <p:spPr>
            <a:xfrm>
              <a:off x="1545140" y="3468362"/>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5</a:t>
              </a:r>
            </a:p>
          </p:txBody>
        </p:sp>
        <p:sp>
          <p:nvSpPr>
            <p:cNvPr id="38" name="TextBox 37"/>
            <p:cNvSpPr txBox="1"/>
            <p:nvPr/>
          </p:nvSpPr>
          <p:spPr>
            <a:xfrm>
              <a:off x="1567535" y="3835761"/>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6</a:t>
              </a:r>
            </a:p>
          </p:txBody>
        </p:sp>
        <p:sp>
          <p:nvSpPr>
            <p:cNvPr id="39" name="TextBox 38"/>
            <p:cNvSpPr txBox="1"/>
            <p:nvPr/>
          </p:nvSpPr>
          <p:spPr>
            <a:xfrm>
              <a:off x="1552626" y="419781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7</a:t>
              </a:r>
            </a:p>
          </p:txBody>
        </p:sp>
        <p:sp>
          <p:nvSpPr>
            <p:cNvPr id="40" name="TextBox 39"/>
            <p:cNvSpPr txBox="1"/>
            <p:nvPr/>
          </p:nvSpPr>
          <p:spPr>
            <a:xfrm>
              <a:off x="1552626" y="45674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8</a:t>
              </a:r>
            </a:p>
          </p:txBody>
        </p:sp>
      </p:grpSp>
      <p:sp>
        <p:nvSpPr>
          <p:cNvPr id="43" name="TextBox 42"/>
          <p:cNvSpPr txBox="1"/>
          <p:nvPr/>
        </p:nvSpPr>
        <p:spPr>
          <a:xfrm>
            <a:off x="4008758" y="5004342"/>
            <a:ext cx="577976" cy="646331"/>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diff</a:t>
            </a:r>
          </a:p>
          <a:p>
            <a:pPr defTabSz="457200" eaLnBrk="1" fontAlgn="auto" hangingPunct="1">
              <a:spcBef>
                <a:spcPts val="0"/>
              </a:spcBef>
              <a:spcAft>
                <a:spcPts val="0"/>
              </a:spcAft>
            </a:pPr>
            <a:r>
              <a:rPr lang="en-US" sz="1800" dirty="0" smtClean="0">
                <a:solidFill>
                  <a:prstClr val="black"/>
                </a:solidFill>
                <a:latin typeface="Calibri"/>
                <a:ea typeface="+mn-ea"/>
                <a:cs typeface="+mn-cs"/>
              </a:rPr>
              <a:t>sum</a:t>
            </a:r>
            <a:endParaRPr lang="en-US" sz="1800" dirty="0">
              <a:solidFill>
                <a:prstClr val="black"/>
              </a:solidFill>
              <a:latin typeface="Calibri"/>
              <a:ea typeface="+mn-ea"/>
              <a:cs typeface="+mn-cs"/>
            </a:endParaRPr>
          </a:p>
        </p:txBody>
      </p:sp>
      <p:sp>
        <p:nvSpPr>
          <p:cNvPr id="4" name="Oval 3"/>
          <p:cNvSpPr/>
          <p:nvPr/>
        </p:nvSpPr>
        <p:spPr>
          <a:xfrm>
            <a:off x="2642302" y="5019552"/>
            <a:ext cx="623522" cy="392035"/>
          </a:xfrm>
          <a:prstGeom prst="ellipse">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1" name="Oval 50"/>
          <p:cNvSpPr/>
          <p:nvPr/>
        </p:nvSpPr>
        <p:spPr>
          <a:xfrm>
            <a:off x="3314548" y="5027045"/>
            <a:ext cx="623522" cy="392035"/>
          </a:xfrm>
          <a:prstGeom prst="ellipse">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 name="TextBox 4"/>
          <p:cNvSpPr txBox="1"/>
          <p:nvPr/>
        </p:nvSpPr>
        <p:spPr>
          <a:xfrm>
            <a:off x="5000562" y="3204745"/>
            <a:ext cx="1148348"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diff x sum</a:t>
            </a:r>
            <a:endParaRPr lang="en-US" sz="1800" dirty="0">
              <a:solidFill>
                <a:prstClr val="black"/>
              </a:solidFill>
              <a:latin typeface="Calibri"/>
              <a:ea typeface="+mn-ea"/>
              <a:cs typeface="+mn-cs"/>
            </a:endParaRPr>
          </a:p>
        </p:txBody>
      </p:sp>
      <p:sp>
        <p:nvSpPr>
          <p:cNvPr id="52" name="Left Brace 51"/>
          <p:cNvSpPr/>
          <p:nvPr/>
        </p:nvSpPr>
        <p:spPr>
          <a:xfrm rot="10800000">
            <a:off x="4642514" y="1977744"/>
            <a:ext cx="358048" cy="2920013"/>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defTabSz="457200" eaLnBrk="1" fontAlgn="auto" hangingPunct="1">
              <a:spcBef>
                <a:spcPts val="0"/>
              </a:spcBef>
              <a:spcAft>
                <a:spcPts val="0"/>
              </a:spcAft>
            </a:pPr>
            <a:endParaRPr lang="en-US" sz="1800">
              <a:solidFill>
                <a:prstClr val="black"/>
              </a:solidFill>
              <a:latin typeface="Calibri"/>
            </a:endParaRPr>
          </a:p>
        </p:txBody>
      </p:sp>
      <p:sp>
        <p:nvSpPr>
          <p:cNvPr id="3" name="Footer Placeholder 2"/>
          <p:cNvSpPr>
            <a:spLocks noGrp="1"/>
          </p:cNvSpPr>
          <p:nvPr>
            <p:ph type="ftr" sz="quarter" idx="11"/>
          </p:nvPr>
        </p:nvSpPr>
        <p:spPr/>
        <p:txBody>
          <a:bodyPr/>
          <a:lstStyle/>
          <a:p>
            <a:r>
              <a:rPr lang="sk-SK" smtClean="0">
                <a:solidFill>
                  <a:prstClr val="black">
                    <a:tint val="75000"/>
                  </a:prstClr>
                </a:solidFill>
                <a:latin typeface="Calibri"/>
              </a:rPr>
              <a:t>Nanjing DA Tutorial, 29 Aug. 2017</a:t>
            </a:r>
            <a:endParaRPr lang="en-US">
              <a:solidFill>
                <a:prstClr val="black">
                  <a:tint val="75000"/>
                </a:prstClr>
              </a:solidFill>
              <a:latin typeface="Calibri"/>
            </a:endParaRPr>
          </a:p>
        </p:txBody>
      </p:sp>
      <p:sp>
        <p:nvSpPr>
          <p:cNvPr id="41" name="TextBox 40"/>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a:solidFill>
                  <a:prstClr val="white"/>
                </a:solidFill>
                <a:latin typeface="Calibri"/>
                <a:ea typeface="+mn-ea"/>
                <a:cs typeface="+mn-cs"/>
              </a:rPr>
              <a:t>Making Effective Use of Coprocessors</a:t>
            </a:r>
          </a:p>
        </p:txBody>
      </p:sp>
      <p:sp>
        <p:nvSpPr>
          <p:cNvPr id="44" name="TextBox 43"/>
          <p:cNvSpPr txBox="1"/>
          <p:nvPr/>
        </p:nvSpPr>
        <p:spPr>
          <a:xfrm>
            <a:off x="440474" y="5539712"/>
            <a:ext cx="7057392"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Key idea for GPU implementation </a:t>
            </a:r>
            <a:r>
              <a:rPr lang="en-US" dirty="0" smtClean="0">
                <a:solidFill>
                  <a:srgbClr val="FF0000"/>
                </a:solidFill>
                <a:latin typeface="Calibri"/>
                <a:ea typeface="+mn-ea"/>
                <a:cs typeface="+mn-cs"/>
              </a:rPr>
              <a:t>reduce branching</a:t>
            </a:r>
            <a:endParaRPr lang="en-US" dirty="0">
              <a:solidFill>
                <a:srgbClr val="FF0000"/>
              </a:solidFill>
              <a:latin typeface="Calibri"/>
              <a:ea typeface="+mn-ea"/>
              <a:cs typeface="+mn-cs"/>
            </a:endParaRPr>
          </a:p>
        </p:txBody>
      </p:sp>
      <p:sp>
        <p:nvSpPr>
          <p:cNvPr id="45" name="TextBox 44"/>
          <p:cNvSpPr txBox="1"/>
          <p:nvPr/>
        </p:nvSpPr>
        <p:spPr>
          <a:xfrm>
            <a:off x="440474" y="682864"/>
            <a:ext cx="7993027"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GPU Algorithm for </a:t>
            </a:r>
            <a:r>
              <a:rPr lang="en-US" dirty="0" err="1" smtClean="0">
                <a:solidFill>
                  <a:prstClr val="black"/>
                </a:solidFill>
                <a:latin typeface="Calibri"/>
                <a:ea typeface="+mn-ea"/>
                <a:cs typeface="+mn-cs"/>
              </a:rPr>
              <a:t>get_close</a:t>
            </a:r>
            <a:r>
              <a:rPr lang="en-US" dirty="0" smtClean="0">
                <a:solidFill>
                  <a:prstClr val="black"/>
                </a:solidFill>
                <a:latin typeface="Calibri"/>
                <a:ea typeface="+mn-ea"/>
                <a:cs typeface="+mn-cs"/>
              </a:rPr>
              <a:t>:</a:t>
            </a:r>
          </a:p>
        </p:txBody>
      </p:sp>
    </p:spTree>
    <p:extLst>
      <p:ext uri="{BB962C8B-B14F-4D97-AF65-F5344CB8AC3E}">
        <p14:creationId xmlns:p14="http://schemas.microsoft.com/office/powerpoint/2010/main" val="1192625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able"/>
          <p:cNvPicPr>
            <a:picLocks noChangeAspect="1"/>
          </p:cNvPicPr>
          <p:nvPr/>
        </p:nvPicPr>
        <p:blipFill>
          <a:blip r:embed="rId3"/>
          <a:stretch>
            <a:fillRect/>
          </a:stretch>
        </p:blipFill>
        <p:spPr>
          <a:xfrm>
            <a:off x="2777310" y="1961339"/>
            <a:ext cx="363450" cy="2951764"/>
          </a:xfrm>
          <a:prstGeom prst="rect">
            <a:avLst/>
          </a:prstGeom>
        </p:spPr>
      </p:pic>
      <p:pic>
        <p:nvPicPr>
          <p:cNvPr id="8" name="table"/>
          <p:cNvPicPr>
            <a:picLocks noChangeAspect="1"/>
          </p:cNvPicPr>
          <p:nvPr/>
        </p:nvPicPr>
        <p:blipFill>
          <a:blip r:embed="rId4"/>
          <a:stretch>
            <a:fillRect/>
          </a:stretch>
        </p:blipFill>
        <p:spPr>
          <a:xfrm>
            <a:off x="3401202" y="1950248"/>
            <a:ext cx="398838" cy="2947510"/>
          </a:xfrm>
          <a:prstGeom prst="rect">
            <a:avLst/>
          </a:prstGeom>
        </p:spPr>
      </p:pic>
      <p:sp>
        <p:nvSpPr>
          <p:cNvPr id="9" name="TextBox 8"/>
          <p:cNvSpPr txBox="1"/>
          <p:nvPr/>
        </p:nvSpPr>
        <p:spPr>
          <a:xfrm rot="5400000">
            <a:off x="-38026" y="2798723"/>
            <a:ext cx="1627459"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Thread</a:t>
            </a:r>
            <a:endParaRPr lang="en-US" sz="1800" dirty="0">
              <a:solidFill>
                <a:prstClr val="black"/>
              </a:solidFill>
              <a:latin typeface="Calibri"/>
              <a:ea typeface="+mn-ea"/>
              <a:cs typeface="+mn-cs"/>
            </a:endParaRPr>
          </a:p>
        </p:txBody>
      </p:sp>
      <p:cxnSp>
        <p:nvCxnSpPr>
          <p:cNvPr id="12" name="Straight Arrow Connector 11"/>
          <p:cNvCxnSpPr/>
          <p:nvPr/>
        </p:nvCxnSpPr>
        <p:spPr>
          <a:xfrm>
            <a:off x="1034273" y="1695962"/>
            <a:ext cx="0" cy="282153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034273" y="1688652"/>
            <a:ext cx="212908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99091" y="5019440"/>
            <a:ext cx="38066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id</a:t>
            </a:r>
            <a:endParaRPr lang="en-US" sz="1800" dirty="0">
              <a:solidFill>
                <a:prstClr val="black"/>
              </a:solidFill>
              <a:latin typeface="Calibri"/>
              <a:ea typeface="+mn-ea"/>
              <a:cs typeface="+mn-cs"/>
            </a:endParaRPr>
          </a:p>
        </p:txBody>
      </p:sp>
      <p:sp>
        <p:nvSpPr>
          <p:cNvPr id="18" name="TextBox 17"/>
          <p:cNvSpPr txBox="1"/>
          <p:nvPr/>
        </p:nvSpPr>
        <p:spPr>
          <a:xfrm>
            <a:off x="2064326" y="502704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err="1" smtClean="0">
                <a:solidFill>
                  <a:prstClr val="black"/>
                </a:solidFill>
                <a:latin typeface="Calibri"/>
                <a:ea typeface="+mn-ea"/>
                <a:cs typeface="+mn-cs"/>
              </a:rPr>
              <a:t>dist</a:t>
            </a:r>
            <a:endParaRPr lang="en-US" sz="1800" dirty="0">
              <a:solidFill>
                <a:prstClr val="black"/>
              </a:solidFill>
              <a:latin typeface="Calibri"/>
              <a:ea typeface="+mn-ea"/>
              <a:cs typeface="+mn-cs"/>
            </a:endParaRPr>
          </a:p>
        </p:txBody>
      </p:sp>
      <p:sp>
        <p:nvSpPr>
          <p:cNvPr id="19" name="TextBox 18"/>
          <p:cNvSpPr txBox="1"/>
          <p:nvPr/>
        </p:nvSpPr>
        <p:spPr>
          <a:xfrm>
            <a:off x="2687848" y="501973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diff</a:t>
            </a:r>
            <a:endParaRPr lang="en-US" sz="1800" dirty="0">
              <a:solidFill>
                <a:prstClr val="black"/>
              </a:solidFill>
              <a:latin typeface="Calibri"/>
              <a:ea typeface="+mn-ea"/>
              <a:cs typeface="+mn-cs"/>
            </a:endParaRPr>
          </a:p>
        </p:txBody>
      </p:sp>
      <p:sp>
        <p:nvSpPr>
          <p:cNvPr id="20" name="TextBox 19"/>
          <p:cNvSpPr txBox="1"/>
          <p:nvPr/>
        </p:nvSpPr>
        <p:spPr>
          <a:xfrm>
            <a:off x="3330321" y="5019440"/>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sum</a:t>
            </a:r>
            <a:endParaRPr lang="en-US" sz="1800" dirty="0">
              <a:solidFill>
                <a:prstClr val="black"/>
              </a:solidFill>
              <a:latin typeface="Calibri"/>
              <a:ea typeface="+mn-ea"/>
              <a:cs typeface="+mn-cs"/>
            </a:endParaRPr>
          </a:p>
        </p:txBody>
      </p:sp>
      <p:pic>
        <p:nvPicPr>
          <p:cNvPr id="21" name="table"/>
          <p:cNvPicPr>
            <a:picLocks noChangeAspect="1"/>
          </p:cNvPicPr>
          <p:nvPr/>
        </p:nvPicPr>
        <p:blipFill>
          <a:blip r:embed="rId5"/>
          <a:stretch>
            <a:fillRect/>
          </a:stretch>
        </p:blipFill>
        <p:spPr>
          <a:xfrm>
            <a:off x="4066865" y="1950247"/>
            <a:ext cx="398838" cy="2947511"/>
          </a:xfrm>
          <a:prstGeom prst="rect">
            <a:avLst/>
          </a:prstGeom>
        </p:spPr>
      </p:pic>
      <p:pic>
        <p:nvPicPr>
          <p:cNvPr id="22" name="table"/>
          <p:cNvPicPr>
            <a:picLocks noChangeAspect="1"/>
          </p:cNvPicPr>
          <p:nvPr/>
        </p:nvPicPr>
        <p:blipFill>
          <a:blip r:embed="rId6"/>
          <a:stretch>
            <a:fillRect/>
          </a:stretch>
        </p:blipFill>
        <p:spPr>
          <a:xfrm>
            <a:off x="4652446" y="1961339"/>
            <a:ext cx="397337" cy="2936419"/>
          </a:xfrm>
          <a:prstGeom prst="rect">
            <a:avLst/>
          </a:prstGeom>
        </p:spPr>
      </p:pic>
      <p:pic>
        <p:nvPicPr>
          <p:cNvPr id="23" name="table"/>
          <p:cNvPicPr>
            <a:picLocks noChangeAspect="1"/>
          </p:cNvPicPr>
          <p:nvPr/>
        </p:nvPicPr>
        <p:blipFill>
          <a:blip r:embed="rId7"/>
          <a:stretch>
            <a:fillRect/>
          </a:stretch>
        </p:blipFill>
        <p:spPr>
          <a:xfrm>
            <a:off x="2147980" y="1961339"/>
            <a:ext cx="397337" cy="2936419"/>
          </a:xfrm>
          <a:prstGeom prst="rect">
            <a:avLst/>
          </a:prstGeom>
        </p:spPr>
      </p:pic>
      <p:grpSp>
        <p:nvGrpSpPr>
          <p:cNvPr id="42" name="Group 41"/>
          <p:cNvGrpSpPr/>
          <p:nvPr/>
        </p:nvGrpSpPr>
        <p:grpSpPr>
          <a:xfrm>
            <a:off x="1513535" y="1973052"/>
            <a:ext cx="410584" cy="2940051"/>
            <a:chOff x="1513535" y="1973052"/>
            <a:chExt cx="410584" cy="2940051"/>
          </a:xfrm>
        </p:grpSpPr>
        <p:grpSp>
          <p:nvGrpSpPr>
            <p:cNvPr id="32" name="Group 31"/>
            <p:cNvGrpSpPr/>
            <p:nvPr/>
          </p:nvGrpSpPr>
          <p:grpSpPr>
            <a:xfrm>
              <a:off x="1513535" y="1973052"/>
              <a:ext cx="410584" cy="2940051"/>
              <a:chOff x="1315656" y="1950247"/>
              <a:chExt cx="395758" cy="2833885"/>
            </a:xfrm>
          </p:grpSpPr>
          <p:sp>
            <p:nvSpPr>
              <p:cNvPr id="24" name="Rectangle 23"/>
              <p:cNvSpPr/>
              <p:nvPr/>
            </p:nvSpPr>
            <p:spPr>
              <a:xfrm>
                <a:off x="1315656" y="1950247"/>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5" name="Rectangle 24"/>
              <p:cNvSpPr/>
              <p:nvPr/>
            </p:nvSpPr>
            <p:spPr>
              <a:xfrm>
                <a:off x="1315656" y="2304379"/>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6" name="Rectangle 25"/>
              <p:cNvSpPr/>
              <p:nvPr/>
            </p:nvSpPr>
            <p:spPr>
              <a:xfrm>
                <a:off x="1315656" y="2658511"/>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7" name="Rectangle 26"/>
              <p:cNvSpPr/>
              <p:nvPr/>
            </p:nvSpPr>
            <p:spPr>
              <a:xfrm>
                <a:off x="1315656" y="3012643"/>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8" name="Rectangle 27"/>
              <p:cNvSpPr/>
              <p:nvPr/>
            </p:nvSpPr>
            <p:spPr>
              <a:xfrm>
                <a:off x="1315656" y="3366775"/>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9" name="Rectangle 28"/>
              <p:cNvSpPr/>
              <p:nvPr/>
            </p:nvSpPr>
            <p:spPr>
              <a:xfrm>
                <a:off x="1315656" y="371789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0" name="Rectangle 29"/>
              <p:cNvSpPr/>
              <p:nvPr/>
            </p:nvSpPr>
            <p:spPr>
              <a:xfrm>
                <a:off x="1315656" y="4072022"/>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1" name="Rectangle 30"/>
              <p:cNvSpPr/>
              <p:nvPr/>
            </p:nvSpPr>
            <p:spPr>
              <a:xfrm>
                <a:off x="1315957" y="443000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grpSp>
        <p:sp>
          <p:nvSpPr>
            <p:cNvPr id="33" name="TextBox 32"/>
            <p:cNvSpPr txBox="1"/>
            <p:nvPr/>
          </p:nvSpPr>
          <p:spPr>
            <a:xfrm>
              <a:off x="1567535" y="197774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smtClean="0">
                  <a:solidFill>
                    <a:prstClr val="black"/>
                  </a:solidFill>
                  <a:latin typeface="Calibri"/>
                  <a:ea typeface="+mn-ea"/>
                  <a:cs typeface="+mn-cs"/>
                </a:rPr>
                <a:t>1</a:t>
              </a:r>
              <a:endParaRPr lang="en-US" sz="1600" dirty="0">
                <a:solidFill>
                  <a:prstClr val="black"/>
                </a:solidFill>
                <a:latin typeface="Calibri"/>
                <a:ea typeface="+mn-ea"/>
                <a:cs typeface="+mn-cs"/>
              </a:endParaRPr>
            </a:p>
          </p:txBody>
        </p:sp>
        <p:sp>
          <p:nvSpPr>
            <p:cNvPr id="34" name="TextBox 33"/>
            <p:cNvSpPr txBox="1"/>
            <p:nvPr/>
          </p:nvSpPr>
          <p:spPr>
            <a:xfrm>
              <a:off x="1552626" y="236929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2</a:t>
              </a:r>
            </a:p>
          </p:txBody>
        </p:sp>
        <p:sp>
          <p:nvSpPr>
            <p:cNvPr id="35" name="TextBox 34"/>
            <p:cNvSpPr txBox="1"/>
            <p:nvPr/>
          </p:nvSpPr>
          <p:spPr>
            <a:xfrm>
              <a:off x="1560350" y="27366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3</a:t>
              </a:r>
            </a:p>
          </p:txBody>
        </p:sp>
        <p:sp>
          <p:nvSpPr>
            <p:cNvPr id="36" name="TextBox 35"/>
            <p:cNvSpPr txBox="1"/>
            <p:nvPr/>
          </p:nvSpPr>
          <p:spPr>
            <a:xfrm>
              <a:off x="1567535" y="3104093"/>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4</a:t>
              </a:r>
            </a:p>
          </p:txBody>
        </p:sp>
        <p:sp>
          <p:nvSpPr>
            <p:cNvPr id="37" name="TextBox 36"/>
            <p:cNvSpPr txBox="1"/>
            <p:nvPr/>
          </p:nvSpPr>
          <p:spPr>
            <a:xfrm>
              <a:off x="1545140" y="3468362"/>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5</a:t>
              </a:r>
            </a:p>
          </p:txBody>
        </p:sp>
        <p:sp>
          <p:nvSpPr>
            <p:cNvPr id="38" name="TextBox 37"/>
            <p:cNvSpPr txBox="1"/>
            <p:nvPr/>
          </p:nvSpPr>
          <p:spPr>
            <a:xfrm>
              <a:off x="1567535" y="3835761"/>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6</a:t>
              </a:r>
            </a:p>
          </p:txBody>
        </p:sp>
        <p:sp>
          <p:nvSpPr>
            <p:cNvPr id="39" name="TextBox 38"/>
            <p:cNvSpPr txBox="1"/>
            <p:nvPr/>
          </p:nvSpPr>
          <p:spPr>
            <a:xfrm>
              <a:off x="1552626" y="419781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7</a:t>
              </a:r>
            </a:p>
          </p:txBody>
        </p:sp>
        <p:sp>
          <p:nvSpPr>
            <p:cNvPr id="40" name="TextBox 39"/>
            <p:cNvSpPr txBox="1"/>
            <p:nvPr/>
          </p:nvSpPr>
          <p:spPr>
            <a:xfrm>
              <a:off x="1552626" y="45674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8</a:t>
              </a:r>
            </a:p>
          </p:txBody>
        </p:sp>
      </p:grpSp>
      <p:sp>
        <p:nvSpPr>
          <p:cNvPr id="41" name="TextBox 40"/>
          <p:cNvSpPr txBox="1"/>
          <p:nvPr/>
        </p:nvSpPr>
        <p:spPr>
          <a:xfrm>
            <a:off x="4586734" y="5004342"/>
            <a:ext cx="660679" cy="646331"/>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smtClean="0">
                <a:solidFill>
                  <a:prstClr val="black"/>
                </a:solidFill>
                <a:latin typeface="Calibri"/>
                <a:ea typeface="+mn-ea"/>
                <a:cs typeface="+mn-cs"/>
              </a:rPr>
              <a:t>close </a:t>
            </a:r>
            <a:r>
              <a:rPr lang="en-US" sz="1800" dirty="0" err="1" smtClean="0">
                <a:solidFill>
                  <a:prstClr val="black"/>
                </a:solidFill>
                <a:latin typeface="Calibri"/>
                <a:ea typeface="+mn-ea"/>
                <a:cs typeface="+mn-cs"/>
              </a:rPr>
              <a:t>dist</a:t>
            </a:r>
            <a:endParaRPr lang="en-US" sz="1800" dirty="0">
              <a:solidFill>
                <a:prstClr val="black"/>
              </a:solidFill>
              <a:latin typeface="Calibri"/>
              <a:ea typeface="+mn-ea"/>
              <a:cs typeface="+mn-cs"/>
            </a:endParaRPr>
          </a:p>
        </p:txBody>
      </p:sp>
      <p:sp>
        <p:nvSpPr>
          <p:cNvPr id="43" name="TextBox 42"/>
          <p:cNvSpPr txBox="1"/>
          <p:nvPr/>
        </p:nvSpPr>
        <p:spPr>
          <a:xfrm>
            <a:off x="4008758" y="5004342"/>
            <a:ext cx="577976" cy="646331"/>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diff</a:t>
            </a:r>
          </a:p>
          <a:p>
            <a:pPr defTabSz="457200" eaLnBrk="1" fontAlgn="auto" hangingPunct="1">
              <a:spcBef>
                <a:spcPts val="0"/>
              </a:spcBef>
              <a:spcAft>
                <a:spcPts val="0"/>
              </a:spcAft>
            </a:pPr>
            <a:r>
              <a:rPr lang="en-US" sz="1800" dirty="0" smtClean="0">
                <a:solidFill>
                  <a:prstClr val="black"/>
                </a:solidFill>
                <a:latin typeface="Calibri"/>
                <a:ea typeface="+mn-ea"/>
                <a:cs typeface="+mn-cs"/>
              </a:rPr>
              <a:t>sum</a:t>
            </a:r>
            <a:endParaRPr lang="en-US" sz="1800" dirty="0">
              <a:solidFill>
                <a:prstClr val="black"/>
              </a:solidFill>
              <a:latin typeface="Calibri"/>
              <a:ea typeface="+mn-ea"/>
              <a:cs typeface="+mn-cs"/>
            </a:endParaRPr>
          </a:p>
        </p:txBody>
      </p:sp>
      <p:sp>
        <p:nvSpPr>
          <p:cNvPr id="48" name="TextBox 47"/>
          <p:cNvSpPr txBox="1"/>
          <p:nvPr/>
        </p:nvSpPr>
        <p:spPr>
          <a:xfrm>
            <a:off x="5517698" y="3189935"/>
            <a:ext cx="1148348"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diff x </a:t>
            </a:r>
            <a:r>
              <a:rPr lang="en-US" sz="1800" dirty="0" err="1" smtClean="0">
                <a:solidFill>
                  <a:prstClr val="black"/>
                </a:solidFill>
                <a:latin typeface="Calibri"/>
                <a:ea typeface="+mn-ea"/>
                <a:cs typeface="+mn-cs"/>
              </a:rPr>
              <a:t>dist</a:t>
            </a:r>
            <a:endParaRPr lang="en-US" sz="1800" dirty="0">
              <a:solidFill>
                <a:prstClr val="black"/>
              </a:solidFill>
              <a:latin typeface="Calibri"/>
              <a:ea typeface="+mn-ea"/>
              <a:cs typeface="+mn-cs"/>
            </a:endParaRPr>
          </a:p>
        </p:txBody>
      </p:sp>
      <p:sp>
        <p:nvSpPr>
          <p:cNvPr id="49" name="Left Brace 48"/>
          <p:cNvSpPr/>
          <p:nvPr/>
        </p:nvSpPr>
        <p:spPr>
          <a:xfrm rot="10800000">
            <a:off x="5159650" y="1962934"/>
            <a:ext cx="358048" cy="2920013"/>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defTabSz="457200" eaLnBrk="1" fontAlgn="auto" hangingPunct="1">
              <a:spcBef>
                <a:spcPts val="0"/>
              </a:spcBef>
              <a:spcAft>
                <a:spcPts val="0"/>
              </a:spcAft>
            </a:pPr>
            <a:endParaRPr lang="en-US" sz="1800">
              <a:solidFill>
                <a:prstClr val="black"/>
              </a:solidFill>
              <a:latin typeface="Calibri"/>
            </a:endParaRPr>
          </a:p>
        </p:txBody>
      </p:sp>
      <p:sp>
        <p:nvSpPr>
          <p:cNvPr id="52" name="Oval 51"/>
          <p:cNvSpPr/>
          <p:nvPr/>
        </p:nvSpPr>
        <p:spPr>
          <a:xfrm>
            <a:off x="2638807" y="5037326"/>
            <a:ext cx="623522" cy="392035"/>
          </a:xfrm>
          <a:prstGeom prst="ellipse">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3" name="Oval 52"/>
          <p:cNvSpPr/>
          <p:nvPr/>
        </p:nvSpPr>
        <p:spPr>
          <a:xfrm>
            <a:off x="2000075" y="5048257"/>
            <a:ext cx="623522" cy="392035"/>
          </a:xfrm>
          <a:prstGeom prst="ellipse">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 name="Footer Placeholder 2"/>
          <p:cNvSpPr>
            <a:spLocks noGrp="1"/>
          </p:cNvSpPr>
          <p:nvPr>
            <p:ph type="ftr" sz="quarter" idx="11"/>
          </p:nvPr>
        </p:nvSpPr>
        <p:spPr/>
        <p:txBody>
          <a:bodyPr/>
          <a:lstStyle/>
          <a:p>
            <a:r>
              <a:rPr lang="sk-SK" smtClean="0">
                <a:solidFill>
                  <a:prstClr val="black">
                    <a:tint val="75000"/>
                  </a:prstClr>
                </a:solidFill>
                <a:latin typeface="Calibri"/>
              </a:rPr>
              <a:t>Nanjing DA Tutorial, 29 Aug. 2017</a:t>
            </a:r>
            <a:endParaRPr lang="en-US">
              <a:solidFill>
                <a:prstClr val="black">
                  <a:tint val="75000"/>
                </a:prstClr>
              </a:solidFill>
              <a:latin typeface="Calibri"/>
            </a:endParaRPr>
          </a:p>
        </p:txBody>
      </p:sp>
      <p:sp>
        <p:nvSpPr>
          <p:cNvPr id="44" name="TextBox 43"/>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a:solidFill>
                  <a:prstClr val="white"/>
                </a:solidFill>
                <a:latin typeface="Calibri"/>
                <a:ea typeface="+mn-ea"/>
                <a:cs typeface="+mn-cs"/>
              </a:rPr>
              <a:t>Making Effective Use of Coprocessors</a:t>
            </a:r>
          </a:p>
        </p:txBody>
      </p:sp>
      <p:sp>
        <p:nvSpPr>
          <p:cNvPr id="45" name="TextBox 44"/>
          <p:cNvSpPr txBox="1"/>
          <p:nvPr/>
        </p:nvSpPr>
        <p:spPr>
          <a:xfrm>
            <a:off x="440474" y="5539712"/>
            <a:ext cx="7057392"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Key idea for GPU implementation </a:t>
            </a:r>
            <a:r>
              <a:rPr lang="en-US" dirty="0" smtClean="0">
                <a:solidFill>
                  <a:srgbClr val="FF0000"/>
                </a:solidFill>
                <a:latin typeface="Calibri"/>
                <a:ea typeface="+mn-ea"/>
                <a:cs typeface="+mn-cs"/>
              </a:rPr>
              <a:t>reduce branching</a:t>
            </a:r>
            <a:endParaRPr lang="en-US" dirty="0">
              <a:solidFill>
                <a:srgbClr val="FF0000"/>
              </a:solidFill>
              <a:latin typeface="Calibri"/>
              <a:ea typeface="+mn-ea"/>
              <a:cs typeface="+mn-cs"/>
            </a:endParaRPr>
          </a:p>
        </p:txBody>
      </p:sp>
      <p:sp>
        <p:nvSpPr>
          <p:cNvPr id="46" name="TextBox 45"/>
          <p:cNvSpPr txBox="1"/>
          <p:nvPr/>
        </p:nvSpPr>
        <p:spPr>
          <a:xfrm>
            <a:off x="440474" y="682864"/>
            <a:ext cx="7993027"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GPU Algorithm for </a:t>
            </a:r>
            <a:r>
              <a:rPr lang="en-US" dirty="0" err="1" smtClean="0">
                <a:solidFill>
                  <a:prstClr val="black"/>
                </a:solidFill>
                <a:latin typeface="Calibri"/>
                <a:ea typeface="+mn-ea"/>
                <a:cs typeface="+mn-cs"/>
              </a:rPr>
              <a:t>get_close</a:t>
            </a:r>
            <a:r>
              <a:rPr lang="en-US" dirty="0" smtClean="0">
                <a:solidFill>
                  <a:prstClr val="black"/>
                </a:solidFill>
                <a:latin typeface="Calibri"/>
                <a:ea typeface="+mn-ea"/>
                <a:cs typeface="+mn-cs"/>
              </a:rPr>
              <a:t>:</a:t>
            </a:r>
          </a:p>
        </p:txBody>
      </p:sp>
    </p:spTree>
    <p:extLst>
      <p:ext uri="{BB962C8B-B14F-4D97-AF65-F5344CB8AC3E}">
        <p14:creationId xmlns:p14="http://schemas.microsoft.com/office/powerpoint/2010/main" val="3328136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able"/>
          <p:cNvPicPr>
            <a:picLocks noChangeAspect="1"/>
          </p:cNvPicPr>
          <p:nvPr/>
        </p:nvPicPr>
        <p:blipFill>
          <a:blip r:embed="rId3"/>
          <a:stretch>
            <a:fillRect/>
          </a:stretch>
        </p:blipFill>
        <p:spPr>
          <a:xfrm>
            <a:off x="2777310" y="1961339"/>
            <a:ext cx="363450" cy="2951764"/>
          </a:xfrm>
          <a:prstGeom prst="rect">
            <a:avLst/>
          </a:prstGeom>
        </p:spPr>
      </p:pic>
      <p:pic>
        <p:nvPicPr>
          <p:cNvPr id="8" name="table"/>
          <p:cNvPicPr>
            <a:picLocks noChangeAspect="1"/>
          </p:cNvPicPr>
          <p:nvPr/>
        </p:nvPicPr>
        <p:blipFill>
          <a:blip r:embed="rId4"/>
          <a:stretch>
            <a:fillRect/>
          </a:stretch>
        </p:blipFill>
        <p:spPr>
          <a:xfrm>
            <a:off x="3401202" y="1950248"/>
            <a:ext cx="398838" cy="2947510"/>
          </a:xfrm>
          <a:prstGeom prst="rect">
            <a:avLst/>
          </a:prstGeom>
        </p:spPr>
      </p:pic>
      <p:sp>
        <p:nvSpPr>
          <p:cNvPr id="9" name="TextBox 8"/>
          <p:cNvSpPr txBox="1"/>
          <p:nvPr/>
        </p:nvSpPr>
        <p:spPr>
          <a:xfrm rot="5400000">
            <a:off x="-38026" y="2798723"/>
            <a:ext cx="1627459"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Thread</a:t>
            </a:r>
            <a:endParaRPr lang="en-US" sz="1800" dirty="0">
              <a:solidFill>
                <a:prstClr val="black"/>
              </a:solidFill>
              <a:latin typeface="Calibri"/>
              <a:ea typeface="+mn-ea"/>
              <a:cs typeface="+mn-cs"/>
            </a:endParaRPr>
          </a:p>
        </p:txBody>
      </p:sp>
      <p:cxnSp>
        <p:nvCxnSpPr>
          <p:cNvPr id="12" name="Straight Arrow Connector 11"/>
          <p:cNvCxnSpPr/>
          <p:nvPr/>
        </p:nvCxnSpPr>
        <p:spPr>
          <a:xfrm>
            <a:off x="1034273" y="1695962"/>
            <a:ext cx="0" cy="282153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034273" y="1688652"/>
            <a:ext cx="212908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99091" y="5019440"/>
            <a:ext cx="38066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id</a:t>
            </a:r>
            <a:endParaRPr lang="en-US" sz="1800" dirty="0">
              <a:solidFill>
                <a:prstClr val="black"/>
              </a:solidFill>
              <a:latin typeface="Calibri"/>
              <a:ea typeface="+mn-ea"/>
              <a:cs typeface="+mn-cs"/>
            </a:endParaRPr>
          </a:p>
        </p:txBody>
      </p:sp>
      <p:sp>
        <p:nvSpPr>
          <p:cNvPr id="18" name="TextBox 17"/>
          <p:cNvSpPr txBox="1"/>
          <p:nvPr/>
        </p:nvSpPr>
        <p:spPr>
          <a:xfrm>
            <a:off x="2064326" y="502704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err="1" smtClean="0">
                <a:solidFill>
                  <a:prstClr val="black"/>
                </a:solidFill>
                <a:latin typeface="Calibri"/>
                <a:ea typeface="+mn-ea"/>
                <a:cs typeface="+mn-cs"/>
              </a:rPr>
              <a:t>dist</a:t>
            </a:r>
            <a:endParaRPr lang="en-US" sz="1800" dirty="0">
              <a:solidFill>
                <a:prstClr val="black"/>
              </a:solidFill>
              <a:latin typeface="Calibri"/>
              <a:ea typeface="+mn-ea"/>
              <a:cs typeface="+mn-cs"/>
            </a:endParaRPr>
          </a:p>
        </p:txBody>
      </p:sp>
      <p:sp>
        <p:nvSpPr>
          <p:cNvPr id="19" name="TextBox 18"/>
          <p:cNvSpPr txBox="1"/>
          <p:nvPr/>
        </p:nvSpPr>
        <p:spPr>
          <a:xfrm>
            <a:off x="2687848" y="501973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diff</a:t>
            </a:r>
            <a:endParaRPr lang="en-US" sz="1800" dirty="0">
              <a:solidFill>
                <a:prstClr val="black"/>
              </a:solidFill>
              <a:latin typeface="Calibri"/>
              <a:ea typeface="+mn-ea"/>
              <a:cs typeface="+mn-cs"/>
            </a:endParaRPr>
          </a:p>
        </p:txBody>
      </p:sp>
      <p:sp>
        <p:nvSpPr>
          <p:cNvPr id="20" name="TextBox 19"/>
          <p:cNvSpPr txBox="1"/>
          <p:nvPr/>
        </p:nvSpPr>
        <p:spPr>
          <a:xfrm>
            <a:off x="3330321" y="5019440"/>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sum</a:t>
            </a:r>
            <a:endParaRPr lang="en-US" sz="1800" dirty="0">
              <a:solidFill>
                <a:prstClr val="black"/>
              </a:solidFill>
              <a:latin typeface="Calibri"/>
              <a:ea typeface="+mn-ea"/>
              <a:cs typeface="+mn-cs"/>
            </a:endParaRPr>
          </a:p>
        </p:txBody>
      </p:sp>
      <p:pic>
        <p:nvPicPr>
          <p:cNvPr id="21" name="table"/>
          <p:cNvPicPr>
            <a:picLocks noChangeAspect="1"/>
          </p:cNvPicPr>
          <p:nvPr/>
        </p:nvPicPr>
        <p:blipFill>
          <a:blip r:embed="rId5"/>
          <a:stretch>
            <a:fillRect/>
          </a:stretch>
        </p:blipFill>
        <p:spPr>
          <a:xfrm>
            <a:off x="4066865" y="1950247"/>
            <a:ext cx="398838" cy="2947511"/>
          </a:xfrm>
          <a:prstGeom prst="rect">
            <a:avLst/>
          </a:prstGeom>
        </p:spPr>
      </p:pic>
      <p:pic>
        <p:nvPicPr>
          <p:cNvPr id="22" name="table"/>
          <p:cNvPicPr>
            <a:picLocks noChangeAspect="1"/>
          </p:cNvPicPr>
          <p:nvPr/>
        </p:nvPicPr>
        <p:blipFill>
          <a:blip r:embed="rId6"/>
          <a:stretch>
            <a:fillRect/>
          </a:stretch>
        </p:blipFill>
        <p:spPr>
          <a:xfrm>
            <a:off x="4652446" y="1961339"/>
            <a:ext cx="397337" cy="2936419"/>
          </a:xfrm>
          <a:prstGeom prst="rect">
            <a:avLst/>
          </a:prstGeom>
        </p:spPr>
      </p:pic>
      <p:pic>
        <p:nvPicPr>
          <p:cNvPr id="23" name="table"/>
          <p:cNvPicPr>
            <a:picLocks noChangeAspect="1"/>
          </p:cNvPicPr>
          <p:nvPr/>
        </p:nvPicPr>
        <p:blipFill>
          <a:blip r:embed="rId7"/>
          <a:stretch>
            <a:fillRect/>
          </a:stretch>
        </p:blipFill>
        <p:spPr>
          <a:xfrm>
            <a:off x="2147980" y="1961339"/>
            <a:ext cx="397337" cy="2936419"/>
          </a:xfrm>
          <a:prstGeom prst="rect">
            <a:avLst/>
          </a:prstGeom>
        </p:spPr>
      </p:pic>
      <p:grpSp>
        <p:nvGrpSpPr>
          <p:cNvPr id="42" name="Group 41"/>
          <p:cNvGrpSpPr/>
          <p:nvPr/>
        </p:nvGrpSpPr>
        <p:grpSpPr>
          <a:xfrm>
            <a:off x="1513535" y="1973052"/>
            <a:ext cx="410584" cy="2940051"/>
            <a:chOff x="1513535" y="1973052"/>
            <a:chExt cx="410584" cy="2940051"/>
          </a:xfrm>
        </p:grpSpPr>
        <p:grpSp>
          <p:nvGrpSpPr>
            <p:cNvPr id="32" name="Group 31"/>
            <p:cNvGrpSpPr/>
            <p:nvPr/>
          </p:nvGrpSpPr>
          <p:grpSpPr>
            <a:xfrm>
              <a:off x="1513535" y="1973052"/>
              <a:ext cx="410584" cy="2940051"/>
              <a:chOff x="1315656" y="1950247"/>
              <a:chExt cx="395758" cy="2833885"/>
            </a:xfrm>
          </p:grpSpPr>
          <p:sp>
            <p:nvSpPr>
              <p:cNvPr id="24" name="Rectangle 23"/>
              <p:cNvSpPr/>
              <p:nvPr/>
            </p:nvSpPr>
            <p:spPr>
              <a:xfrm>
                <a:off x="1315656" y="1950247"/>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5" name="Rectangle 24"/>
              <p:cNvSpPr/>
              <p:nvPr/>
            </p:nvSpPr>
            <p:spPr>
              <a:xfrm>
                <a:off x="1315656" y="2304379"/>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6" name="Rectangle 25"/>
              <p:cNvSpPr/>
              <p:nvPr/>
            </p:nvSpPr>
            <p:spPr>
              <a:xfrm>
                <a:off x="1315656" y="2658511"/>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7" name="Rectangle 26"/>
              <p:cNvSpPr/>
              <p:nvPr/>
            </p:nvSpPr>
            <p:spPr>
              <a:xfrm>
                <a:off x="1315656" y="3012643"/>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8" name="Rectangle 27"/>
              <p:cNvSpPr/>
              <p:nvPr/>
            </p:nvSpPr>
            <p:spPr>
              <a:xfrm>
                <a:off x="1315656" y="3366775"/>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9" name="Rectangle 28"/>
              <p:cNvSpPr/>
              <p:nvPr/>
            </p:nvSpPr>
            <p:spPr>
              <a:xfrm>
                <a:off x="1315656" y="371789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0" name="Rectangle 29"/>
              <p:cNvSpPr/>
              <p:nvPr/>
            </p:nvSpPr>
            <p:spPr>
              <a:xfrm>
                <a:off x="1315656" y="4072022"/>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1" name="Rectangle 30"/>
              <p:cNvSpPr/>
              <p:nvPr/>
            </p:nvSpPr>
            <p:spPr>
              <a:xfrm>
                <a:off x="1315957" y="443000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grpSp>
        <p:sp>
          <p:nvSpPr>
            <p:cNvPr id="33" name="TextBox 32"/>
            <p:cNvSpPr txBox="1"/>
            <p:nvPr/>
          </p:nvSpPr>
          <p:spPr>
            <a:xfrm>
              <a:off x="1567535" y="197774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smtClean="0">
                  <a:solidFill>
                    <a:prstClr val="black"/>
                  </a:solidFill>
                  <a:latin typeface="Calibri"/>
                  <a:ea typeface="+mn-ea"/>
                  <a:cs typeface="+mn-cs"/>
                </a:rPr>
                <a:t>1</a:t>
              </a:r>
              <a:endParaRPr lang="en-US" sz="1600" dirty="0">
                <a:solidFill>
                  <a:prstClr val="black"/>
                </a:solidFill>
                <a:latin typeface="Calibri"/>
                <a:ea typeface="+mn-ea"/>
                <a:cs typeface="+mn-cs"/>
              </a:endParaRPr>
            </a:p>
          </p:txBody>
        </p:sp>
        <p:sp>
          <p:nvSpPr>
            <p:cNvPr id="34" name="TextBox 33"/>
            <p:cNvSpPr txBox="1"/>
            <p:nvPr/>
          </p:nvSpPr>
          <p:spPr>
            <a:xfrm>
              <a:off x="1552626" y="236929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2</a:t>
              </a:r>
            </a:p>
          </p:txBody>
        </p:sp>
        <p:sp>
          <p:nvSpPr>
            <p:cNvPr id="35" name="TextBox 34"/>
            <p:cNvSpPr txBox="1"/>
            <p:nvPr/>
          </p:nvSpPr>
          <p:spPr>
            <a:xfrm>
              <a:off x="1560350" y="27366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3</a:t>
              </a:r>
            </a:p>
          </p:txBody>
        </p:sp>
        <p:sp>
          <p:nvSpPr>
            <p:cNvPr id="36" name="TextBox 35"/>
            <p:cNvSpPr txBox="1"/>
            <p:nvPr/>
          </p:nvSpPr>
          <p:spPr>
            <a:xfrm>
              <a:off x="1567535" y="3104093"/>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4</a:t>
              </a:r>
            </a:p>
          </p:txBody>
        </p:sp>
        <p:sp>
          <p:nvSpPr>
            <p:cNvPr id="37" name="TextBox 36"/>
            <p:cNvSpPr txBox="1"/>
            <p:nvPr/>
          </p:nvSpPr>
          <p:spPr>
            <a:xfrm>
              <a:off x="1545140" y="3468362"/>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5</a:t>
              </a:r>
            </a:p>
          </p:txBody>
        </p:sp>
        <p:sp>
          <p:nvSpPr>
            <p:cNvPr id="38" name="TextBox 37"/>
            <p:cNvSpPr txBox="1"/>
            <p:nvPr/>
          </p:nvSpPr>
          <p:spPr>
            <a:xfrm>
              <a:off x="1567535" y="3835761"/>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6</a:t>
              </a:r>
            </a:p>
          </p:txBody>
        </p:sp>
        <p:sp>
          <p:nvSpPr>
            <p:cNvPr id="39" name="TextBox 38"/>
            <p:cNvSpPr txBox="1"/>
            <p:nvPr/>
          </p:nvSpPr>
          <p:spPr>
            <a:xfrm>
              <a:off x="1552626" y="419781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7</a:t>
              </a:r>
            </a:p>
          </p:txBody>
        </p:sp>
        <p:sp>
          <p:nvSpPr>
            <p:cNvPr id="40" name="TextBox 39"/>
            <p:cNvSpPr txBox="1"/>
            <p:nvPr/>
          </p:nvSpPr>
          <p:spPr>
            <a:xfrm>
              <a:off x="1552626" y="45674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8</a:t>
              </a:r>
            </a:p>
          </p:txBody>
        </p:sp>
      </p:grpSp>
      <p:sp>
        <p:nvSpPr>
          <p:cNvPr id="41" name="TextBox 40"/>
          <p:cNvSpPr txBox="1"/>
          <p:nvPr/>
        </p:nvSpPr>
        <p:spPr>
          <a:xfrm>
            <a:off x="4586734" y="5004342"/>
            <a:ext cx="660679" cy="646331"/>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smtClean="0">
                <a:solidFill>
                  <a:prstClr val="black"/>
                </a:solidFill>
                <a:latin typeface="Calibri"/>
                <a:ea typeface="+mn-ea"/>
                <a:cs typeface="+mn-cs"/>
              </a:rPr>
              <a:t>close </a:t>
            </a:r>
            <a:r>
              <a:rPr lang="en-US" sz="1800" dirty="0" err="1" smtClean="0">
                <a:solidFill>
                  <a:prstClr val="black"/>
                </a:solidFill>
                <a:latin typeface="Calibri"/>
                <a:ea typeface="+mn-ea"/>
                <a:cs typeface="+mn-cs"/>
              </a:rPr>
              <a:t>dist</a:t>
            </a:r>
            <a:endParaRPr lang="en-US" sz="1800" dirty="0">
              <a:solidFill>
                <a:prstClr val="black"/>
              </a:solidFill>
              <a:latin typeface="Calibri"/>
              <a:ea typeface="+mn-ea"/>
              <a:cs typeface="+mn-cs"/>
            </a:endParaRPr>
          </a:p>
        </p:txBody>
      </p:sp>
      <p:sp>
        <p:nvSpPr>
          <p:cNvPr id="43" name="TextBox 42"/>
          <p:cNvSpPr txBox="1"/>
          <p:nvPr/>
        </p:nvSpPr>
        <p:spPr>
          <a:xfrm>
            <a:off x="4008758" y="5004342"/>
            <a:ext cx="577976" cy="646331"/>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diff</a:t>
            </a:r>
          </a:p>
          <a:p>
            <a:pPr defTabSz="457200" eaLnBrk="1" fontAlgn="auto" hangingPunct="1">
              <a:spcBef>
                <a:spcPts val="0"/>
              </a:spcBef>
              <a:spcAft>
                <a:spcPts val="0"/>
              </a:spcAft>
            </a:pPr>
            <a:r>
              <a:rPr lang="en-US" sz="1800" dirty="0" smtClean="0">
                <a:solidFill>
                  <a:prstClr val="black"/>
                </a:solidFill>
                <a:latin typeface="Calibri"/>
                <a:ea typeface="+mn-ea"/>
                <a:cs typeface="+mn-cs"/>
              </a:rPr>
              <a:t>sum</a:t>
            </a:r>
            <a:endParaRPr lang="en-US" sz="1800" dirty="0">
              <a:solidFill>
                <a:prstClr val="black"/>
              </a:solidFill>
              <a:latin typeface="Calibri"/>
              <a:ea typeface="+mn-ea"/>
              <a:cs typeface="+mn-cs"/>
            </a:endParaRPr>
          </a:p>
        </p:txBody>
      </p:sp>
      <p:pic>
        <p:nvPicPr>
          <p:cNvPr id="44" name="table"/>
          <p:cNvPicPr>
            <a:picLocks noChangeAspect="1"/>
          </p:cNvPicPr>
          <p:nvPr/>
        </p:nvPicPr>
        <p:blipFill>
          <a:blip r:embed="rId8"/>
          <a:stretch>
            <a:fillRect/>
          </a:stretch>
        </p:blipFill>
        <p:spPr>
          <a:xfrm>
            <a:off x="6523264" y="1990495"/>
            <a:ext cx="403883" cy="1492399"/>
          </a:xfrm>
          <a:prstGeom prst="rect">
            <a:avLst/>
          </a:prstGeom>
        </p:spPr>
      </p:pic>
      <p:pic>
        <p:nvPicPr>
          <p:cNvPr id="45" name="table"/>
          <p:cNvPicPr>
            <a:picLocks noChangeAspect="1"/>
          </p:cNvPicPr>
          <p:nvPr/>
        </p:nvPicPr>
        <p:blipFill>
          <a:blip r:embed="rId9"/>
          <a:stretch>
            <a:fillRect/>
          </a:stretch>
        </p:blipFill>
        <p:spPr>
          <a:xfrm>
            <a:off x="7786944" y="1993797"/>
            <a:ext cx="403886" cy="1492411"/>
          </a:xfrm>
          <a:prstGeom prst="rect">
            <a:avLst/>
          </a:prstGeom>
        </p:spPr>
      </p:pic>
      <p:sp>
        <p:nvSpPr>
          <p:cNvPr id="46" name="TextBox 45"/>
          <p:cNvSpPr txBox="1"/>
          <p:nvPr/>
        </p:nvSpPr>
        <p:spPr>
          <a:xfrm>
            <a:off x="7459437" y="3521193"/>
            <a:ext cx="1169063" cy="369332"/>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smtClean="0">
                <a:solidFill>
                  <a:prstClr val="black"/>
                </a:solidFill>
                <a:latin typeface="Calibri"/>
                <a:ea typeface="+mn-ea"/>
                <a:cs typeface="+mn-cs"/>
              </a:rPr>
              <a:t>distance</a:t>
            </a:r>
            <a:endParaRPr lang="en-US" sz="1800" dirty="0">
              <a:solidFill>
                <a:prstClr val="black"/>
              </a:solidFill>
              <a:latin typeface="Calibri"/>
              <a:ea typeface="+mn-ea"/>
              <a:cs typeface="+mn-cs"/>
            </a:endParaRPr>
          </a:p>
        </p:txBody>
      </p:sp>
      <p:sp>
        <p:nvSpPr>
          <p:cNvPr id="47" name="TextBox 46"/>
          <p:cNvSpPr txBox="1"/>
          <p:nvPr/>
        </p:nvSpPr>
        <p:spPr>
          <a:xfrm>
            <a:off x="5849456" y="3516606"/>
            <a:ext cx="1732678" cy="646331"/>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smtClean="0">
                <a:solidFill>
                  <a:prstClr val="black"/>
                </a:solidFill>
                <a:latin typeface="Calibri"/>
                <a:ea typeface="+mn-ea"/>
                <a:cs typeface="+mn-cs"/>
              </a:rPr>
              <a:t>observation</a:t>
            </a:r>
          </a:p>
          <a:p>
            <a:pPr algn="ctr" defTabSz="457200" eaLnBrk="1" fontAlgn="auto" hangingPunct="1">
              <a:spcBef>
                <a:spcPts val="0"/>
              </a:spcBef>
              <a:spcAft>
                <a:spcPts val="0"/>
              </a:spcAft>
            </a:pPr>
            <a:r>
              <a:rPr lang="en-US" sz="1800" dirty="0" smtClean="0">
                <a:solidFill>
                  <a:prstClr val="black"/>
                </a:solidFill>
                <a:latin typeface="Calibri"/>
                <a:ea typeface="+mn-ea"/>
                <a:cs typeface="+mn-cs"/>
              </a:rPr>
              <a:t>index</a:t>
            </a:r>
            <a:endParaRPr lang="en-US" sz="1800" dirty="0">
              <a:solidFill>
                <a:prstClr val="black"/>
              </a:solidFill>
              <a:latin typeface="Calibri"/>
              <a:ea typeface="+mn-ea"/>
              <a:cs typeface="+mn-cs"/>
            </a:endParaRPr>
          </a:p>
        </p:txBody>
      </p:sp>
      <p:sp>
        <p:nvSpPr>
          <p:cNvPr id="3" name="Footer Placeholder 2"/>
          <p:cNvSpPr>
            <a:spLocks noGrp="1"/>
          </p:cNvSpPr>
          <p:nvPr>
            <p:ph type="ftr" sz="quarter" idx="11"/>
          </p:nvPr>
        </p:nvSpPr>
        <p:spPr/>
        <p:txBody>
          <a:bodyPr/>
          <a:lstStyle/>
          <a:p>
            <a:r>
              <a:rPr lang="sk-SK" smtClean="0">
                <a:solidFill>
                  <a:prstClr val="black">
                    <a:tint val="75000"/>
                  </a:prstClr>
                </a:solidFill>
                <a:latin typeface="Calibri"/>
              </a:rPr>
              <a:t>Nanjing DA Tutorial, 29 Aug. 2017</a:t>
            </a:r>
            <a:endParaRPr lang="en-US">
              <a:solidFill>
                <a:prstClr val="black">
                  <a:tint val="75000"/>
                </a:prstClr>
              </a:solidFill>
              <a:latin typeface="Calibri"/>
            </a:endParaRPr>
          </a:p>
        </p:txBody>
      </p:sp>
      <p:sp>
        <p:nvSpPr>
          <p:cNvPr id="48" name="TextBox 47"/>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a:solidFill>
                  <a:prstClr val="white"/>
                </a:solidFill>
                <a:latin typeface="Calibri"/>
                <a:ea typeface="+mn-ea"/>
                <a:cs typeface="+mn-cs"/>
              </a:rPr>
              <a:t>Making Effective Use of Coprocessors</a:t>
            </a:r>
          </a:p>
        </p:txBody>
      </p:sp>
      <p:sp>
        <p:nvSpPr>
          <p:cNvPr id="49" name="TextBox 48"/>
          <p:cNvSpPr txBox="1"/>
          <p:nvPr/>
        </p:nvSpPr>
        <p:spPr>
          <a:xfrm>
            <a:off x="440474" y="5539712"/>
            <a:ext cx="7057392"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Key idea for GPU implementation </a:t>
            </a:r>
            <a:r>
              <a:rPr lang="en-US" dirty="0" smtClean="0">
                <a:solidFill>
                  <a:srgbClr val="FF0000"/>
                </a:solidFill>
                <a:latin typeface="Calibri"/>
                <a:ea typeface="+mn-ea"/>
                <a:cs typeface="+mn-cs"/>
              </a:rPr>
              <a:t>reduce branching</a:t>
            </a:r>
            <a:endParaRPr lang="en-US" dirty="0">
              <a:solidFill>
                <a:srgbClr val="FF0000"/>
              </a:solidFill>
              <a:latin typeface="Calibri"/>
              <a:ea typeface="+mn-ea"/>
              <a:cs typeface="+mn-cs"/>
            </a:endParaRPr>
          </a:p>
        </p:txBody>
      </p:sp>
      <p:sp>
        <p:nvSpPr>
          <p:cNvPr id="50" name="TextBox 49"/>
          <p:cNvSpPr txBox="1"/>
          <p:nvPr/>
        </p:nvSpPr>
        <p:spPr>
          <a:xfrm>
            <a:off x="440474" y="682864"/>
            <a:ext cx="7993027"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GPU Algorithm for </a:t>
            </a:r>
            <a:r>
              <a:rPr lang="en-US" dirty="0" err="1" smtClean="0">
                <a:solidFill>
                  <a:prstClr val="black"/>
                </a:solidFill>
                <a:latin typeface="Calibri"/>
                <a:ea typeface="+mn-ea"/>
                <a:cs typeface="+mn-cs"/>
              </a:rPr>
              <a:t>get_close</a:t>
            </a:r>
            <a:r>
              <a:rPr lang="en-US" dirty="0" smtClean="0">
                <a:solidFill>
                  <a:prstClr val="black"/>
                </a:solidFill>
                <a:latin typeface="Calibri"/>
                <a:ea typeface="+mn-ea"/>
                <a:cs typeface="+mn-cs"/>
              </a:rPr>
              <a:t>:</a:t>
            </a:r>
          </a:p>
        </p:txBody>
      </p:sp>
    </p:spTree>
    <p:extLst>
      <p:ext uri="{BB962C8B-B14F-4D97-AF65-F5344CB8AC3E}">
        <p14:creationId xmlns:p14="http://schemas.microsoft.com/office/powerpoint/2010/main" val="1038674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13847" y="1961339"/>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48" name="Rectangle 47"/>
          <p:cNvSpPr/>
          <p:nvPr/>
        </p:nvSpPr>
        <p:spPr>
          <a:xfrm>
            <a:off x="1513847" y="2340451"/>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49" name="Rectangle 48"/>
          <p:cNvSpPr/>
          <p:nvPr/>
        </p:nvSpPr>
        <p:spPr>
          <a:xfrm>
            <a:off x="1513847" y="3442159"/>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0" name="Rectangle 49"/>
          <p:cNvSpPr/>
          <p:nvPr/>
        </p:nvSpPr>
        <p:spPr>
          <a:xfrm>
            <a:off x="1513847" y="4536370"/>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1" name="Rectangle 50"/>
          <p:cNvSpPr/>
          <p:nvPr/>
        </p:nvSpPr>
        <p:spPr>
          <a:xfrm>
            <a:off x="4652446" y="1961339"/>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2" name="Rectangle 51"/>
          <p:cNvSpPr/>
          <p:nvPr/>
        </p:nvSpPr>
        <p:spPr>
          <a:xfrm>
            <a:off x="4652446" y="2340451"/>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3" name="Rectangle 52"/>
          <p:cNvSpPr/>
          <p:nvPr/>
        </p:nvSpPr>
        <p:spPr>
          <a:xfrm>
            <a:off x="4652446" y="3442159"/>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4" name="Rectangle 53"/>
          <p:cNvSpPr/>
          <p:nvPr/>
        </p:nvSpPr>
        <p:spPr>
          <a:xfrm>
            <a:off x="4652446" y="4536370"/>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5" name="Rectangle 54"/>
          <p:cNvSpPr/>
          <p:nvPr/>
        </p:nvSpPr>
        <p:spPr>
          <a:xfrm>
            <a:off x="6532467" y="1993797"/>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6" name="Rectangle 55"/>
          <p:cNvSpPr/>
          <p:nvPr/>
        </p:nvSpPr>
        <p:spPr>
          <a:xfrm>
            <a:off x="6532467" y="2369296"/>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7" name="Rectangle 56"/>
          <p:cNvSpPr/>
          <p:nvPr/>
        </p:nvSpPr>
        <p:spPr>
          <a:xfrm>
            <a:off x="6523264" y="2745357"/>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8" name="Rectangle 57"/>
          <p:cNvSpPr/>
          <p:nvPr/>
        </p:nvSpPr>
        <p:spPr>
          <a:xfrm>
            <a:off x="6523264" y="3102506"/>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59" name="Rectangle 58"/>
          <p:cNvSpPr/>
          <p:nvPr/>
        </p:nvSpPr>
        <p:spPr>
          <a:xfrm>
            <a:off x="7786944" y="2014336"/>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60" name="Rectangle 59"/>
          <p:cNvSpPr/>
          <p:nvPr/>
        </p:nvSpPr>
        <p:spPr>
          <a:xfrm>
            <a:off x="7791992" y="2382792"/>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61" name="Rectangle 60"/>
          <p:cNvSpPr/>
          <p:nvPr/>
        </p:nvSpPr>
        <p:spPr>
          <a:xfrm>
            <a:off x="7778380" y="2749133"/>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62" name="Rectangle 61"/>
          <p:cNvSpPr/>
          <p:nvPr/>
        </p:nvSpPr>
        <p:spPr>
          <a:xfrm>
            <a:off x="7778380" y="3116013"/>
            <a:ext cx="398838" cy="35496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pic>
        <p:nvPicPr>
          <p:cNvPr id="7" name="table"/>
          <p:cNvPicPr>
            <a:picLocks noChangeAspect="1"/>
          </p:cNvPicPr>
          <p:nvPr/>
        </p:nvPicPr>
        <p:blipFill>
          <a:blip r:embed="rId3"/>
          <a:stretch>
            <a:fillRect/>
          </a:stretch>
        </p:blipFill>
        <p:spPr>
          <a:xfrm>
            <a:off x="2777310" y="1961339"/>
            <a:ext cx="363450" cy="2951764"/>
          </a:xfrm>
          <a:prstGeom prst="rect">
            <a:avLst/>
          </a:prstGeom>
        </p:spPr>
      </p:pic>
      <p:pic>
        <p:nvPicPr>
          <p:cNvPr id="8" name="table"/>
          <p:cNvPicPr>
            <a:picLocks noChangeAspect="1"/>
          </p:cNvPicPr>
          <p:nvPr/>
        </p:nvPicPr>
        <p:blipFill>
          <a:blip r:embed="rId4"/>
          <a:stretch>
            <a:fillRect/>
          </a:stretch>
        </p:blipFill>
        <p:spPr>
          <a:xfrm>
            <a:off x="3401202" y="1950248"/>
            <a:ext cx="398838" cy="2947510"/>
          </a:xfrm>
          <a:prstGeom prst="rect">
            <a:avLst/>
          </a:prstGeom>
        </p:spPr>
      </p:pic>
      <p:sp>
        <p:nvSpPr>
          <p:cNvPr id="9" name="TextBox 8"/>
          <p:cNvSpPr txBox="1"/>
          <p:nvPr/>
        </p:nvSpPr>
        <p:spPr>
          <a:xfrm rot="5400000">
            <a:off x="-38026" y="2798723"/>
            <a:ext cx="1627459"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Thread</a:t>
            </a:r>
            <a:endParaRPr lang="en-US" sz="1800" dirty="0">
              <a:solidFill>
                <a:prstClr val="black"/>
              </a:solidFill>
              <a:latin typeface="Calibri"/>
              <a:ea typeface="+mn-ea"/>
              <a:cs typeface="+mn-cs"/>
            </a:endParaRPr>
          </a:p>
        </p:txBody>
      </p:sp>
      <p:cxnSp>
        <p:nvCxnSpPr>
          <p:cNvPr id="12" name="Straight Arrow Connector 11"/>
          <p:cNvCxnSpPr/>
          <p:nvPr/>
        </p:nvCxnSpPr>
        <p:spPr>
          <a:xfrm>
            <a:off x="1034273" y="1695962"/>
            <a:ext cx="0" cy="282153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034273" y="1688652"/>
            <a:ext cx="212908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499091" y="5019440"/>
            <a:ext cx="38066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id</a:t>
            </a:r>
            <a:endParaRPr lang="en-US" sz="1800" dirty="0">
              <a:solidFill>
                <a:prstClr val="black"/>
              </a:solidFill>
              <a:latin typeface="Calibri"/>
              <a:ea typeface="+mn-ea"/>
              <a:cs typeface="+mn-cs"/>
            </a:endParaRPr>
          </a:p>
        </p:txBody>
      </p:sp>
      <p:sp>
        <p:nvSpPr>
          <p:cNvPr id="18" name="TextBox 17"/>
          <p:cNvSpPr txBox="1"/>
          <p:nvPr/>
        </p:nvSpPr>
        <p:spPr>
          <a:xfrm>
            <a:off x="2064326" y="502704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err="1" smtClean="0">
                <a:solidFill>
                  <a:prstClr val="black"/>
                </a:solidFill>
                <a:latin typeface="Calibri"/>
                <a:ea typeface="+mn-ea"/>
                <a:cs typeface="+mn-cs"/>
              </a:rPr>
              <a:t>dist</a:t>
            </a:r>
            <a:endParaRPr lang="en-US" sz="1800" dirty="0">
              <a:solidFill>
                <a:prstClr val="black"/>
              </a:solidFill>
              <a:latin typeface="Calibri"/>
              <a:ea typeface="+mn-ea"/>
              <a:cs typeface="+mn-cs"/>
            </a:endParaRPr>
          </a:p>
        </p:txBody>
      </p:sp>
      <p:sp>
        <p:nvSpPr>
          <p:cNvPr id="19" name="TextBox 18"/>
          <p:cNvSpPr txBox="1"/>
          <p:nvPr/>
        </p:nvSpPr>
        <p:spPr>
          <a:xfrm>
            <a:off x="2687848" y="5019735"/>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diff</a:t>
            </a:r>
            <a:endParaRPr lang="en-US" sz="1800" dirty="0">
              <a:solidFill>
                <a:prstClr val="black"/>
              </a:solidFill>
              <a:latin typeface="Calibri"/>
              <a:ea typeface="+mn-ea"/>
              <a:cs typeface="+mn-cs"/>
            </a:endParaRPr>
          </a:p>
        </p:txBody>
      </p:sp>
      <p:sp>
        <p:nvSpPr>
          <p:cNvPr id="20" name="TextBox 19"/>
          <p:cNvSpPr txBox="1"/>
          <p:nvPr/>
        </p:nvSpPr>
        <p:spPr>
          <a:xfrm>
            <a:off x="3330321" y="5019440"/>
            <a:ext cx="577976"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sum</a:t>
            </a:r>
            <a:endParaRPr lang="en-US" sz="1800" dirty="0">
              <a:solidFill>
                <a:prstClr val="black"/>
              </a:solidFill>
              <a:latin typeface="Calibri"/>
              <a:ea typeface="+mn-ea"/>
              <a:cs typeface="+mn-cs"/>
            </a:endParaRPr>
          </a:p>
        </p:txBody>
      </p:sp>
      <p:pic>
        <p:nvPicPr>
          <p:cNvPr id="21" name="table"/>
          <p:cNvPicPr>
            <a:picLocks noChangeAspect="1"/>
          </p:cNvPicPr>
          <p:nvPr/>
        </p:nvPicPr>
        <p:blipFill>
          <a:blip r:embed="rId5"/>
          <a:stretch>
            <a:fillRect/>
          </a:stretch>
        </p:blipFill>
        <p:spPr>
          <a:xfrm>
            <a:off x="4036379" y="1943819"/>
            <a:ext cx="398838" cy="2947511"/>
          </a:xfrm>
          <a:prstGeom prst="rect">
            <a:avLst/>
          </a:prstGeom>
        </p:spPr>
      </p:pic>
      <p:pic>
        <p:nvPicPr>
          <p:cNvPr id="22" name="table"/>
          <p:cNvPicPr>
            <a:picLocks noChangeAspect="1"/>
          </p:cNvPicPr>
          <p:nvPr/>
        </p:nvPicPr>
        <p:blipFill>
          <a:blip r:embed="rId6"/>
          <a:stretch>
            <a:fillRect/>
          </a:stretch>
        </p:blipFill>
        <p:spPr>
          <a:xfrm>
            <a:off x="4669860" y="1961339"/>
            <a:ext cx="397337" cy="2936419"/>
          </a:xfrm>
          <a:prstGeom prst="rect">
            <a:avLst/>
          </a:prstGeom>
        </p:spPr>
      </p:pic>
      <p:pic>
        <p:nvPicPr>
          <p:cNvPr id="23" name="table"/>
          <p:cNvPicPr>
            <a:picLocks noChangeAspect="1"/>
          </p:cNvPicPr>
          <p:nvPr/>
        </p:nvPicPr>
        <p:blipFill>
          <a:blip r:embed="rId7"/>
          <a:stretch>
            <a:fillRect/>
          </a:stretch>
        </p:blipFill>
        <p:spPr>
          <a:xfrm>
            <a:off x="2147980" y="1961339"/>
            <a:ext cx="397337" cy="2936419"/>
          </a:xfrm>
          <a:prstGeom prst="rect">
            <a:avLst/>
          </a:prstGeom>
        </p:spPr>
      </p:pic>
      <p:grpSp>
        <p:nvGrpSpPr>
          <p:cNvPr id="42" name="Group 41"/>
          <p:cNvGrpSpPr/>
          <p:nvPr/>
        </p:nvGrpSpPr>
        <p:grpSpPr>
          <a:xfrm>
            <a:off x="1513535" y="1973052"/>
            <a:ext cx="410584" cy="2940051"/>
            <a:chOff x="1513535" y="1973052"/>
            <a:chExt cx="410584" cy="2940051"/>
          </a:xfrm>
        </p:grpSpPr>
        <p:grpSp>
          <p:nvGrpSpPr>
            <p:cNvPr id="32" name="Group 31"/>
            <p:cNvGrpSpPr/>
            <p:nvPr/>
          </p:nvGrpSpPr>
          <p:grpSpPr>
            <a:xfrm>
              <a:off x="1513535" y="1973052"/>
              <a:ext cx="410584" cy="2940051"/>
              <a:chOff x="1315656" y="1950247"/>
              <a:chExt cx="395758" cy="2833885"/>
            </a:xfrm>
          </p:grpSpPr>
          <p:sp>
            <p:nvSpPr>
              <p:cNvPr id="24" name="Rectangle 23"/>
              <p:cNvSpPr/>
              <p:nvPr/>
            </p:nvSpPr>
            <p:spPr>
              <a:xfrm>
                <a:off x="1315656" y="1950247"/>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5" name="Rectangle 24"/>
              <p:cNvSpPr/>
              <p:nvPr/>
            </p:nvSpPr>
            <p:spPr>
              <a:xfrm>
                <a:off x="1315656" y="2304379"/>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6" name="Rectangle 25"/>
              <p:cNvSpPr/>
              <p:nvPr/>
            </p:nvSpPr>
            <p:spPr>
              <a:xfrm>
                <a:off x="1315656" y="2658511"/>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7" name="Rectangle 26"/>
              <p:cNvSpPr/>
              <p:nvPr/>
            </p:nvSpPr>
            <p:spPr>
              <a:xfrm>
                <a:off x="1315656" y="3012643"/>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8" name="Rectangle 27"/>
              <p:cNvSpPr/>
              <p:nvPr/>
            </p:nvSpPr>
            <p:spPr>
              <a:xfrm>
                <a:off x="1315656" y="3366775"/>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9" name="Rectangle 28"/>
              <p:cNvSpPr/>
              <p:nvPr/>
            </p:nvSpPr>
            <p:spPr>
              <a:xfrm>
                <a:off x="1315656" y="371789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0" name="Rectangle 29"/>
              <p:cNvSpPr/>
              <p:nvPr/>
            </p:nvSpPr>
            <p:spPr>
              <a:xfrm>
                <a:off x="1315656" y="4072022"/>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31" name="Rectangle 30"/>
              <p:cNvSpPr/>
              <p:nvPr/>
            </p:nvSpPr>
            <p:spPr>
              <a:xfrm>
                <a:off x="1315957" y="4430000"/>
                <a:ext cx="395457" cy="3541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grpSp>
        <p:sp>
          <p:nvSpPr>
            <p:cNvPr id="33" name="TextBox 32"/>
            <p:cNvSpPr txBox="1"/>
            <p:nvPr/>
          </p:nvSpPr>
          <p:spPr>
            <a:xfrm>
              <a:off x="1567535" y="197774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smtClean="0">
                  <a:solidFill>
                    <a:prstClr val="black"/>
                  </a:solidFill>
                  <a:latin typeface="Calibri"/>
                  <a:ea typeface="+mn-ea"/>
                  <a:cs typeface="+mn-cs"/>
                </a:rPr>
                <a:t>1</a:t>
              </a:r>
              <a:endParaRPr lang="en-US" sz="1600" dirty="0">
                <a:solidFill>
                  <a:prstClr val="black"/>
                </a:solidFill>
                <a:latin typeface="Calibri"/>
                <a:ea typeface="+mn-ea"/>
                <a:cs typeface="+mn-cs"/>
              </a:endParaRPr>
            </a:p>
          </p:txBody>
        </p:sp>
        <p:sp>
          <p:nvSpPr>
            <p:cNvPr id="34" name="TextBox 33"/>
            <p:cNvSpPr txBox="1"/>
            <p:nvPr/>
          </p:nvSpPr>
          <p:spPr>
            <a:xfrm>
              <a:off x="1552626" y="236929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2</a:t>
              </a:r>
            </a:p>
          </p:txBody>
        </p:sp>
        <p:sp>
          <p:nvSpPr>
            <p:cNvPr id="35" name="TextBox 34"/>
            <p:cNvSpPr txBox="1"/>
            <p:nvPr/>
          </p:nvSpPr>
          <p:spPr>
            <a:xfrm>
              <a:off x="1560350" y="27366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3</a:t>
              </a:r>
            </a:p>
          </p:txBody>
        </p:sp>
        <p:sp>
          <p:nvSpPr>
            <p:cNvPr id="36" name="TextBox 35"/>
            <p:cNvSpPr txBox="1"/>
            <p:nvPr/>
          </p:nvSpPr>
          <p:spPr>
            <a:xfrm>
              <a:off x="1567535" y="3104093"/>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4</a:t>
              </a:r>
            </a:p>
          </p:txBody>
        </p:sp>
        <p:sp>
          <p:nvSpPr>
            <p:cNvPr id="37" name="TextBox 36"/>
            <p:cNvSpPr txBox="1"/>
            <p:nvPr/>
          </p:nvSpPr>
          <p:spPr>
            <a:xfrm>
              <a:off x="1545140" y="3468362"/>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5</a:t>
              </a:r>
            </a:p>
          </p:txBody>
        </p:sp>
        <p:sp>
          <p:nvSpPr>
            <p:cNvPr id="38" name="TextBox 37"/>
            <p:cNvSpPr txBox="1"/>
            <p:nvPr/>
          </p:nvSpPr>
          <p:spPr>
            <a:xfrm>
              <a:off x="1567535" y="3835761"/>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6</a:t>
              </a:r>
            </a:p>
          </p:txBody>
        </p:sp>
        <p:sp>
          <p:nvSpPr>
            <p:cNvPr id="39" name="TextBox 38"/>
            <p:cNvSpPr txBox="1"/>
            <p:nvPr/>
          </p:nvSpPr>
          <p:spPr>
            <a:xfrm>
              <a:off x="1552626" y="4197816"/>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7</a:t>
              </a:r>
            </a:p>
          </p:txBody>
        </p:sp>
        <p:sp>
          <p:nvSpPr>
            <p:cNvPr id="40" name="TextBox 39"/>
            <p:cNvSpPr txBox="1"/>
            <p:nvPr/>
          </p:nvSpPr>
          <p:spPr>
            <a:xfrm>
              <a:off x="1552626" y="4567495"/>
              <a:ext cx="334617" cy="338554"/>
            </a:xfrm>
            <a:prstGeom prst="rect">
              <a:avLst/>
            </a:prstGeom>
            <a:noFill/>
          </p:spPr>
          <p:txBody>
            <a:bodyPr wrap="square" rtlCol="0">
              <a:spAutoFit/>
            </a:bodyPr>
            <a:lstStyle/>
            <a:p>
              <a:pPr defTabSz="457200" eaLnBrk="1" fontAlgn="auto" hangingPunct="1">
                <a:spcBef>
                  <a:spcPts val="0"/>
                </a:spcBef>
                <a:spcAft>
                  <a:spcPts val="0"/>
                </a:spcAft>
              </a:pPr>
              <a:r>
                <a:rPr lang="en-US" sz="1600" dirty="0">
                  <a:solidFill>
                    <a:prstClr val="black"/>
                  </a:solidFill>
                  <a:latin typeface="Calibri"/>
                  <a:ea typeface="+mn-ea"/>
                  <a:cs typeface="+mn-cs"/>
                </a:rPr>
                <a:t>8</a:t>
              </a:r>
            </a:p>
          </p:txBody>
        </p:sp>
      </p:grpSp>
      <p:sp>
        <p:nvSpPr>
          <p:cNvPr id="41" name="TextBox 40"/>
          <p:cNvSpPr txBox="1"/>
          <p:nvPr/>
        </p:nvSpPr>
        <p:spPr>
          <a:xfrm>
            <a:off x="4586734" y="5004342"/>
            <a:ext cx="660679" cy="646331"/>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smtClean="0">
                <a:solidFill>
                  <a:prstClr val="black"/>
                </a:solidFill>
                <a:latin typeface="Calibri"/>
                <a:ea typeface="+mn-ea"/>
                <a:cs typeface="+mn-cs"/>
              </a:rPr>
              <a:t>close </a:t>
            </a:r>
            <a:r>
              <a:rPr lang="en-US" sz="1800" dirty="0" err="1" smtClean="0">
                <a:solidFill>
                  <a:prstClr val="black"/>
                </a:solidFill>
                <a:latin typeface="Calibri"/>
                <a:ea typeface="+mn-ea"/>
                <a:cs typeface="+mn-cs"/>
              </a:rPr>
              <a:t>dist</a:t>
            </a:r>
            <a:endParaRPr lang="en-US" sz="1800" dirty="0">
              <a:solidFill>
                <a:prstClr val="black"/>
              </a:solidFill>
              <a:latin typeface="Calibri"/>
              <a:ea typeface="+mn-ea"/>
              <a:cs typeface="+mn-cs"/>
            </a:endParaRPr>
          </a:p>
        </p:txBody>
      </p:sp>
      <p:sp>
        <p:nvSpPr>
          <p:cNvPr id="43" name="TextBox 42"/>
          <p:cNvSpPr txBox="1"/>
          <p:nvPr/>
        </p:nvSpPr>
        <p:spPr>
          <a:xfrm>
            <a:off x="4008758" y="5004342"/>
            <a:ext cx="577976" cy="646331"/>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diff</a:t>
            </a:r>
          </a:p>
          <a:p>
            <a:pPr defTabSz="457200" eaLnBrk="1" fontAlgn="auto" hangingPunct="1">
              <a:spcBef>
                <a:spcPts val="0"/>
              </a:spcBef>
              <a:spcAft>
                <a:spcPts val="0"/>
              </a:spcAft>
            </a:pPr>
            <a:r>
              <a:rPr lang="en-US" sz="1800" dirty="0" smtClean="0">
                <a:solidFill>
                  <a:prstClr val="black"/>
                </a:solidFill>
                <a:latin typeface="Calibri"/>
                <a:ea typeface="+mn-ea"/>
                <a:cs typeface="+mn-cs"/>
              </a:rPr>
              <a:t>sum</a:t>
            </a:r>
            <a:endParaRPr lang="en-US" sz="1800" dirty="0">
              <a:solidFill>
                <a:prstClr val="black"/>
              </a:solidFill>
              <a:latin typeface="Calibri"/>
              <a:ea typeface="+mn-ea"/>
              <a:cs typeface="+mn-cs"/>
            </a:endParaRPr>
          </a:p>
        </p:txBody>
      </p:sp>
      <p:pic>
        <p:nvPicPr>
          <p:cNvPr id="44" name="table"/>
          <p:cNvPicPr>
            <a:picLocks noChangeAspect="1"/>
          </p:cNvPicPr>
          <p:nvPr/>
        </p:nvPicPr>
        <p:blipFill>
          <a:blip r:embed="rId8"/>
          <a:stretch>
            <a:fillRect/>
          </a:stretch>
        </p:blipFill>
        <p:spPr>
          <a:xfrm>
            <a:off x="6523264" y="1990495"/>
            <a:ext cx="403883" cy="1492399"/>
          </a:xfrm>
          <a:prstGeom prst="rect">
            <a:avLst/>
          </a:prstGeom>
        </p:spPr>
      </p:pic>
      <p:pic>
        <p:nvPicPr>
          <p:cNvPr id="45" name="table"/>
          <p:cNvPicPr>
            <a:picLocks noChangeAspect="1"/>
          </p:cNvPicPr>
          <p:nvPr/>
        </p:nvPicPr>
        <p:blipFill>
          <a:blip r:embed="rId9"/>
          <a:stretch>
            <a:fillRect/>
          </a:stretch>
        </p:blipFill>
        <p:spPr>
          <a:xfrm>
            <a:off x="7786944" y="1993797"/>
            <a:ext cx="403886" cy="1492411"/>
          </a:xfrm>
          <a:prstGeom prst="rect">
            <a:avLst/>
          </a:prstGeom>
        </p:spPr>
      </p:pic>
      <p:sp>
        <p:nvSpPr>
          <p:cNvPr id="63" name="TextBox 62"/>
          <p:cNvSpPr txBox="1"/>
          <p:nvPr/>
        </p:nvSpPr>
        <p:spPr>
          <a:xfrm>
            <a:off x="7459437" y="3521193"/>
            <a:ext cx="1169063" cy="369332"/>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smtClean="0">
                <a:solidFill>
                  <a:prstClr val="black"/>
                </a:solidFill>
                <a:latin typeface="Calibri"/>
                <a:ea typeface="+mn-ea"/>
                <a:cs typeface="+mn-cs"/>
              </a:rPr>
              <a:t>distance</a:t>
            </a:r>
            <a:endParaRPr lang="en-US" sz="1800" dirty="0">
              <a:solidFill>
                <a:prstClr val="black"/>
              </a:solidFill>
              <a:latin typeface="Calibri"/>
              <a:ea typeface="+mn-ea"/>
              <a:cs typeface="+mn-cs"/>
            </a:endParaRPr>
          </a:p>
        </p:txBody>
      </p:sp>
      <p:sp>
        <p:nvSpPr>
          <p:cNvPr id="64" name="TextBox 63"/>
          <p:cNvSpPr txBox="1"/>
          <p:nvPr/>
        </p:nvSpPr>
        <p:spPr>
          <a:xfrm>
            <a:off x="5849456" y="3516606"/>
            <a:ext cx="1732678" cy="646331"/>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smtClean="0">
                <a:solidFill>
                  <a:prstClr val="black"/>
                </a:solidFill>
                <a:latin typeface="Calibri"/>
                <a:ea typeface="+mn-ea"/>
                <a:cs typeface="+mn-cs"/>
              </a:rPr>
              <a:t>observation</a:t>
            </a:r>
          </a:p>
          <a:p>
            <a:pPr algn="ctr" defTabSz="457200" eaLnBrk="1" fontAlgn="auto" hangingPunct="1">
              <a:spcBef>
                <a:spcPts val="0"/>
              </a:spcBef>
              <a:spcAft>
                <a:spcPts val="0"/>
              </a:spcAft>
            </a:pPr>
            <a:r>
              <a:rPr lang="en-US" sz="1800" dirty="0" smtClean="0">
                <a:solidFill>
                  <a:prstClr val="black"/>
                </a:solidFill>
                <a:latin typeface="Calibri"/>
                <a:ea typeface="+mn-ea"/>
                <a:cs typeface="+mn-cs"/>
              </a:rPr>
              <a:t>index</a:t>
            </a:r>
            <a:endParaRPr lang="en-US" sz="1800" dirty="0">
              <a:solidFill>
                <a:prstClr val="black"/>
              </a:solidFill>
              <a:latin typeface="Calibri"/>
              <a:ea typeface="+mn-ea"/>
              <a:cs typeface="+mn-cs"/>
            </a:endParaRPr>
          </a:p>
        </p:txBody>
      </p:sp>
      <p:cxnSp>
        <p:nvCxnSpPr>
          <p:cNvPr id="14" name="Curved Connector 13"/>
          <p:cNvCxnSpPr>
            <a:stCxn id="21" idx="0"/>
            <a:endCxn id="55" idx="0"/>
          </p:cNvCxnSpPr>
          <p:nvPr/>
        </p:nvCxnSpPr>
        <p:spPr>
          <a:xfrm rot="16200000" flipH="1">
            <a:off x="5458853" y="720764"/>
            <a:ext cx="49978" cy="2496088"/>
          </a:xfrm>
          <a:prstGeom prst="curvedConnector3">
            <a:avLst>
              <a:gd name="adj1" fmla="val -1373158"/>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6523264" y="1247169"/>
            <a:ext cx="1653954"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smtClean="0">
                <a:solidFill>
                  <a:prstClr val="black"/>
                </a:solidFill>
                <a:latin typeface="Calibri"/>
                <a:ea typeface="+mn-ea"/>
                <a:cs typeface="+mn-cs"/>
              </a:rPr>
              <a:t>output index</a:t>
            </a:r>
            <a:endParaRPr lang="en-US" sz="1800" dirty="0">
              <a:solidFill>
                <a:prstClr val="black"/>
              </a:solidFill>
              <a:latin typeface="Calibri"/>
              <a:ea typeface="+mn-ea"/>
              <a:cs typeface="+mn-cs"/>
            </a:endParaRPr>
          </a:p>
        </p:txBody>
      </p:sp>
      <p:sp>
        <p:nvSpPr>
          <p:cNvPr id="4" name="Footer Placeholder 3"/>
          <p:cNvSpPr>
            <a:spLocks noGrp="1"/>
          </p:cNvSpPr>
          <p:nvPr>
            <p:ph type="ftr" sz="quarter" idx="11"/>
          </p:nvPr>
        </p:nvSpPr>
        <p:spPr/>
        <p:txBody>
          <a:bodyPr/>
          <a:lstStyle/>
          <a:p>
            <a:r>
              <a:rPr lang="sk-SK" smtClean="0">
                <a:solidFill>
                  <a:prstClr val="black">
                    <a:tint val="75000"/>
                  </a:prstClr>
                </a:solidFill>
                <a:latin typeface="Calibri"/>
              </a:rPr>
              <a:t>Nanjing DA Tutorial, 29 Aug. 2017</a:t>
            </a:r>
            <a:endParaRPr lang="en-US">
              <a:solidFill>
                <a:prstClr val="black">
                  <a:tint val="75000"/>
                </a:prstClr>
              </a:solidFill>
              <a:latin typeface="Calibri"/>
            </a:endParaRPr>
          </a:p>
        </p:txBody>
      </p:sp>
      <p:sp>
        <p:nvSpPr>
          <p:cNvPr id="66" name="TextBox 65"/>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a:solidFill>
                  <a:prstClr val="white"/>
                </a:solidFill>
                <a:latin typeface="Calibri"/>
                <a:ea typeface="+mn-ea"/>
                <a:cs typeface="+mn-cs"/>
              </a:rPr>
              <a:t>Making Effective Use of Coprocessors</a:t>
            </a:r>
          </a:p>
        </p:txBody>
      </p:sp>
      <p:sp>
        <p:nvSpPr>
          <p:cNvPr id="67" name="TextBox 66"/>
          <p:cNvSpPr txBox="1"/>
          <p:nvPr/>
        </p:nvSpPr>
        <p:spPr>
          <a:xfrm>
            <a:off x="440474" y="5539712"/>
            <a:ext cx="7057392"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Key idea for GPU implementation </a:t>
            </a:r>
            <a:r>
              <a:rPr lang="en-US" dirty="0" smtClean="0">
                <a:solidFill>
                  <a:srgbClr val="FF0000"/>
                </a:solidFill>
                <a:latin typeface="Calibri"/>
                <a:ea typeface="+mn-ea"/>
                <a:cs typeface="+mn-cs"/>
              </a:rPr>
              <a:t>reduce branching</a:t>
            </a:r>
            <a:endParaRPr lang="en-US" dirty="0">
              <a:solidFill>
                <a:srgbClr val="FF0000"/>
              </a:solidFill>
              <a:latin typeface="Calibri"/>
              <a:ea typeface="+mn-ea"/>
              <a:cs typeface="+mn-cs"/>
            </a:endParaRPr>
          </a:p>
        </p:txBody>
      </p:sp>
      <p:sp>
        <p:nvSpPr>
          <p:cNvPr id="68" name="TextBox 67"/>
          <p:cNvSpPr txBox="1"/>
          <p:nvPr/>
        </p:nvSpPr>
        <p:spPr>
          <a:xfrm>
            <a:off x="440474" y="682864"/>
            <a:ext cx="7993027" cy="461665"/>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GPU Algorithm for </a:t>
            </a:r>
            <a:r>
              <a:rPr lang="en-US" dirty="0" err="1" smtClean="0">
                <a:solidFill>
                  <a:prstClr val="black"/>
                </a:solidFill>
                <a:latin typeface="Calibri"/>
                <a:ea typeface="+mn-ea"/>
                <a:cs typeface="+mn-cs"/>
              </a:rPr>
              <a:t>get_close</a:t>
            </a:r>
            <a:r>
              <a:rPr lang="en-US" dirty="0" smtClean="0">
                <a:solidFill>
                  <a:prstClr val="black"/>
                </a:solidFill>
                <a:latin typeface="Calibri"/>
                <a:ea typeface="+mn-ea"/>
                <a:cs typeface="+mn-cs"/>
              </a:rPr>
              <a:t>:</a:t>
            </a:r>
          </a:p>
        </p:txBody>
      </p:sp>
    </p:spTree>
    <p:extLst>
      <p:ext uri="{BB962C8B-B14F-4D97-AF65-F5344CB8AC3E}">
        <p14:creationId xmlns:p14="http://schemas.microsoft.com/office/powerpoint/2010/main" val="11914685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3462154"/>
              </p:ext>
            </p:extLst>
          </p:nvPr>
        </p:nvGraphicFramePr>
        <p:xfrm>
          <a:off x="296840" y="430010"/>
          <a:ext cx="8579771" cy="5836183"/>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sk-SK" smtClean="0">
                <a:solidFill>
                  <a:prstClr val="black">
                    <a:tint val="75000"/>
                  </a:prstClr>
                </a:solidFill>
                <a:latin typeface="Calibri"/>
              </a:rPr>
              <a:t>Nanjing DA Tutorial, 29 Aug. 2017</a:t>
            </a:r>
            <a:endParaRPr lang="en-US">
              <a:solidFill>
                <a:prstClr val="black">
                  <a:tint val="75000"/>
                </a:prstClr>
              </a:solidFill>
              <a:latin typeface="Calibri"/>
            </a:endParaRPr>
          </a:p>
        </p:txBody>
      </p:sp>
      <p:sp>
        <p:nvSpPr>
          <p:cNvPr id="5" name="TextBox 4"/>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a:solidFill>
                  <a:prstClr val="white"/>
                </a:solidFill>
                <a:latin typeface="Calibri"/>
                <a:ea typeface="+mn-ea"/>
                <a:cs typeface="+mn-cs"/>
              </a:rPr>
              <a:t>Making Effective Use of Coprocessors</a:t>
            </a:r>
          </a:p>
        </p:txBody>
      </p:sp>
    </p:spTree>
    <p:extLst>
      <p:ext uri="{BB962C8B-B14F-4D97-AF65-F5344CB8AC3E}">
        <p14:creationId xmlns:p14="http://schemas.microsoft.com/office/powerpoint/2010/main" val="6971393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971421"/>
            <a:ext cx="8229600" cy="3319067"/>
          </a:xfrm>
        </p:spPr>
        <p:txBody>
          <a:bodyPr>
            <a:normAutofit fontScale="55000" lnSpcReduction="20000"/>
          </a:bodyPr>
          <a:lstStyle/>
          <a:p>
            <a:r>
              <a:rPr lang="en-US" dirty="0" smtClean="0"/>
              <a:t>General purpose ensemble filters can scale well to many processes.</a:t>
            </a:r>
          </a:p>
          <a:p>
            <a:pPr>
              <a:buNone/>
            </a:pPr>
            <a:endParaRPr lang="en-US" dirty="0" smtClean="0"/>
          </a:p>
          <a:p>
            <a:r>
              <a:rPr lang="en-US" dirty="0" smtClean="0"/>
              <a:t>Large geophysical problems can scale easily to O(10000) processes.</a:t>
            </a:r>
          </a:p>
          <a:p>
            <a:endParaRPr lang="en-US" dirty="0" smtClean="0"/>
          </a:p>
          <a:p>
            <a:r>
              <a:rPr lang="en-US" dirty="0" smtClean="0"/>
              <a:t>General purpose facility must support flexible data distribution.</a:t>
            </a:r>
          </a:p>
          <a:p>
            <a:endParaRPr lang="en-US" dirty="0"/>
          </a:p>
          <a:p>
            <a:r>
              <a:rPr lang="en-US" dirty="0" smtClean="0"/>
              <a:t>IO is fast becoming the biggest bottleneck.</a:t>
            </a:r>
          </a:p>
          <a:p>
            <a:endParaRPr lang="en-US" dirty="0" smtClean="0"/>
          </a:p>
          <a:p>
            <a:r>
              <a:rPr lang="en-US" dirty="0" smtClean="0"/>
              <a:t>Efficient use of coprocessors may be possible.</a:t>
            </a:r>
          </a:p>
          <a:p>
            <a:endParaRPr lang="en-US" dirty="0" smtClean="0"/>
          </a:p>
          <a:p>
            <a:r>
              <a:rPr lang="en-US" dirty="0" smtClean="0"/>
              <a:t>A parallel implementation simulation facility is useful.</a:t>
            </a:r>
            <a:endParaRPr lang="en-US" dirty="0"/>
          </a:p>
        </p:txBody>
      </p:sp>
      <p:sp>
        <p:nvSpPr>
          <p:cNvPr id="2" name="Footer Placeholder 1"/>
          <p:cNvSpPr>
            <a:spLocks noGrp="1"/>
          </p:cNvSpPr>
          <p:nvPr>
            <p:ph type="ftr" sz="quarter" idx="11"/>
          </p:nvPr>
        </p:nvSpPr>
        <p:spPr/>
        <p:txBody>
          <a:bodyPr/>
          <a:lstStyle/>
          <a:p>
            <a:r>
              <a:rPr lang="sk-SK" smtClean="0">
                <a:solidFill>
                  <a:prstClr val="black">
                    <a:tint val="75000"/>
                  </a:prstClr>
                </a:solidFill>
                <a:latin typeface="Calibri"/>
              </a:rPr>
              <a:t>Nanjing DA Tutorial, 29 Aug. 2017</a:t>
            </a:r>
            <a:endParaRPr lang="en-US">
              <a:solidFill>
                <a:prstClr val="black">
                  <a:tint val="75000"/>
                </a:prstClr>
              </a:solidFill>
              <a:latin typeface="Calibri"/>
            </a:endParaRPr>
          </a:p>
        </p:txBody>
      </p:sp>
      <p:sp>
        <p:nvSpPr>
          <p:cNvPr id="7" name="TextBox 6"/>
          <p:cNvSpPr txBox="1"/>
          <p:nvPr/>
        </p:nvSpPr>
        <p:spPr>
          <a:xfrm>
            <a:off x="0" y="0"/>
            <a:ext cx="9144000" cy="584776"/>
          </a:xfrm>
          <a:prstGeom prst="rect">
            <a:avLst/>
          </a:prstGeom>
          <a:solidFill>
            <a:srgbClr val="3366FF"/>
          </a:solidFill>
        </p:spPr>
        <p:txBody>
          <a:bodyPr wrap="square" rtlCol="0">
            <a:spAutoFit/>
          </a:bodyPr>
          <a:lstStyle/>
          <a:p>
            <a:pPr algn="ctr" defTabSz="457200" eaLnBrk="1" fontAlgn="auto" hangingPunct="1">
              <a:spcBef>
                <a:spcPts val="0"/>
              </a:spcBef>
              <a:spcAft>
                <a:spcPts val="0"/>
              </a:spcAft>
            </a:pPr>
            <a:r>
              <a:rPr lang="en-US" sz="3200" dirty="0" smtClean="0">
                <a:solidFill>
                  <a:prstClr val="white"/>
                </a:solidFill>
                <a:latin typeface="Calibri"/>
                <a:ea typeface="+mn-ea"/>
                <a:cs typeface="+mn-cs"/>
              </a:rPr>
              <a:t>Conclusions</a:t>
            </a:r>
            <a:endParaRPr lang="en-US" sz="3200" dirty="0">
              <a:solidFill>
                <a:prstClr val="white"/>
              </a:solidFill>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txBox="1">
            <a:spLocks noChangeArrowheads="1"/>
          </p:cNvSpPr>
          <p:nvPr/>
        </p:nvSpPr>
        <p:spPr bwMode="auto">
          <a:xfrm>
            <a:off x="266700" y="3048000"/>
            <a:ext cx="8610600" cy="685800"/>
          </a:xfrm>
          <a:prstGeom prst="rect">
            <a:avLst/>
          </a:prstGeom>
          <a:noFill/>
          <a:ln w="9525">
            <a:noFill/>
            <a:miter lim="800000"/>
            <a:headEnd/>
            <a:tailEnd/>
          </a:ln>
        </p:spPr>
        <p:txBody>
          <a:bodyPr>
            <a:prstTxWarp prst="textNoShape">
              <a:avLst/>
            </a:prstTxWarp>
          </a:bodyPr>
          <a:lstStyle/>
          <a:p>
            <a:pPr eaLnBrk="1" hangingPunct="1">
              <a:spcBef>
                <a:spcPct val="20000"/>
              </a:spcBef>
            </a:pPr>
            <a:r>
              <a:rPr lang="en-US" sz="3200" dirty="0" smtClean="0">
                <a:hlinkClick r:id="rId2"/>
              </a:rPr>
              <a:t>www.image.ucar.edu</a:t>
            </a:r>
            <a:r>
              <a:rPr lang="en-US" sz="3200" dirty="0">
                <a:hlinkClick r:id="rId2"/>
              </a:rPr>
              <a:t>/DAReS/</a:t>
            </a:r>
            <a:r>
              <a:rPr lang="en-US" sz="3200" dirty="0" smtClean="0">
                <a:hlinkClick r:id="rId2"/>
              </a:rPr>
              <a:t>DART</a:t>
            </a:r>
            <a:endParaRPr lang="en-US" sz="3200" dirty="0" smtClean="0"/>
          </a:p>
          <a:p>
            <a:pPr eaLnBrk="1" hangingPunct="1">
              <a:spcBef>
                <a:spcPct val="20000"/>
              </a:spcBef>
            </a:pPr>
            <a:r>
              <a:rPr lang="en-US" sz="3200" dirty="0" err="1" smtClean="0"/>
              <a:t>dart@ucar.edu</a:t>
            </a:r>
            <a:endParaRPr lang="en-US" sz="3200" dirty="0"/>
          </a:p>
        </p:txBody>
      </p:sp>
      <p:pic>
        <p:nvPicPr>
          <p:cNvPr id="48132" name="Picture 4" descr="Dartboard7"/>
          <p:cNvPicPr>
            <a:picLocks noChangeAspect="1" noChangeArrowheads="1"/>
          </p:cNvPicPr>
          <p:nvPr/>
        </p:nvPicPr>
        <p:blipFill>
          <a:blip r:embed="rId3"/>
          <a:srcRect/>
          <a:stretch>
            <a:fillRect/>
          </a:stretch>
        </p:blipFill>
        <p:spPr bwMode="auto">
          <a:xfrm>
            <a:off x="304800" y="1066800"/>
            <a:ext cx="6019800" cy="1780209"/>
          </a:xfrm>
          <a:prstGeom prst="rect">
            <a:avLst/>
          </a:prstGeom>
          <a:noFill/>
          <a:ln w="9525">
            <a:noFill/>
            <a:miter lim="800000"/>
            <a:headEnd/>
            <a:tailEnd/>
          </a:ln>
        </p:spPr>
      </p:pic>
      <p:sp>
        <p:nvSpPr>
          <p:cNvPr id="9" name="TextBox 8"/>
          <p:cNvSpPr txBox="1"/>
          <p:nvPr/>
        </p:nvSpPr>
        <p:spPr>
          <a:xfrm>
            <a:off x="0" y="4555629"/>
            <a:ext cx="6553200" cy="1692771"/>
          </a:xfrm>
          <a:prstGeom prst="rect">
            <a:avLst/>
          </a:prstGeom>
          <a:noFill/>
        </p:spPr>
        <p:txBody>
          <a:bodyPr wrap="square" rtlCol="0">
            <a:spAutoFit/>
          </a:bodyPr>
          <a:lstStyle/>
          <a:p>
            <a:r>
              <a:rPr lang="en-US" sz="2000" dirty="0" smtClean="0"/>
              <a:t>Anderson, J., Hoar, T., Raeder, K., Liu, H., Collins, N., Torn, R., Arellano, A., 2009: </a:t>
            </a:r>
            <a:r>
              <a:rPr lang="en-US" sz="2000" i="1" dirty="0" smtClean="0"/>
              <a:t>The Data Assimilation Research </a:t>
            </a:r>
            <a:r>
              <a:rPr lang="en-US" sz="2000" i="1" dirty="0" err="1" smtClean="0"/>
              <a:t>Testbed</a:t>
            </a:r>
            <a:r>
              <a:rPr lang="en-US" sz="2000" i="1" dirty="0" smtClean="0"/>
              <a:t>: A community facility.</a:t>
            </a:r>
          </a:p>
          <a:p>
            <a:r>
              <a:rPr lang="en-US" sz="2000" dirty="0" smtClean="0"/>
              <a:t>BAMS, </a:t>
            </a:r>
            <a:r>
              <a:rPr lang="en-US" sz="2000" b="1" dirty="0" smtClean="0"/>
              <a:t>90</a:t>
            </a:r>
            <a:r>
              <a:rPr lang="en-US" sz="2000" dirty="0" smtClean="0"/>
              <a:t>, 1283—1296, </a:t>
            </a:r>
            <a:r>
              <a:rPr lang="en-US" sz="2000" dirty="0" err="1" smtClean="0"/>
              <a:t>doi</a:t>
            </a:r>
            <a:r>
              <a:rPr lang="en-US" sz="2000" dirty="0" smtClean="0"/>
              <a:t>: 10.1175/2009BAMS2618.1 </a:t>
            </a:r>
          </a:p>
          <a:p>
            <a:endParaRPr lang="en-US" dirty="0"/>
          </a:p>
        </p:txBody>
      </p:sp>
      <p:pic>
        <p:nvPicPr>
          <p:cNvPr id="2" name="Picture 1" descr="DART_barcod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685800"/>
            <a:ext cx="2540706" cy="2540706"/>
          </a:xfrm>
          <a:prstGeom prst="rect">
            <a:avLst/>
          </a:prstGeom>
        </p:spPr>
      </p:pic>
      <p:pic>
        <p:nvPicPr>
          <p:cNvPr id="4" name="Picture 3" descr="DART_BAMS_barcod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0" y="3707694"/>
            <a:ext cx="2540706" cy="2540706"/>
          </a:xfrm>
          <a:prstGeom prst="rect">
            <a:avLst/>
          </a:prstGeom>
        </p:spPr>
      </p:pic>
      <p:sp>
        <p:nvSpPr>
          <p:cNvPr id="10" name="TextBox 9"/>
          <p:cNvSpPr txBox="1"/>
          <p:nvPr/>
        </p:nvSpPr>
        <p:spPr>
          <a:xfrm>
            <a:off x="0" y="-1"/>
            <a:ext cx="9144000" cy="523220"/>
          </a:xfrm>
          <a:prstGeom prst="rect">
            <a:avLst/>
          </a:prstGeom>
          <a:solidFill>
            <a:srgbClr val="3366FF"/>
          </a:solidFill>
        </p:spPr>
        <p:txBody>
          <a:bodyPr wrap="square" rtlCol="0">
            <a:spAutoFit/>
          </a:bodyPr>
          <a:lstStyle/>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Learn more about DART at:</a:t>
            </a:r>
          </a:p>
        </p:txBody>
      </p:sp>
      <p:sp>
        <p:nvSpPr>
          <p:cNvPr id="3" name="Footer Placeholder 2"/>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46178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685800"/>
            <a:ext cx="8305800" cy="4339649"/>
          </a:xfrm>
          <a:prstGeom prst="rect">
            <a:avLst/>
          </a:prstGeom>
          <a:noFill/>
        </p:spPr>
        <p:txBody>
          <a:bodyPr wrap="square" rtlCol="0">
            <a:spAutoFit/>
          </a:bodyPr>
          <a:lstStyle/>
          <a:p>
            <a:pPr marL="342900" indent="-342900">
              <a:lnSpc>
                <a:spcPct val="150000"/>
              </a:lnSpc>
              <a:buFont typeface="Wingdings" charset="2"/>
              <a:buChar char="Ø"/>
            </a:pPr>
            <a:r>
              <a:rPr lang="en-US" dirty="0">
                <a:solidFill>
                  <a:srgbClr val="FF0000"/>
                </a:solidFill>
              </a:rPr>
              <a:t>Models </a:t>
            </a:r>
            <a:r>
              <a:rPr lang="en-US" dirty="0" smtClean="0">
                <a:solidFill>
                  <a:srgbClr val="FF0000"/>
                </a:solidFill>
              </a:rPr>
              <a:t>small to huge</a:t>
            </a:r>
            <a:r>
              <a:rPr lang="en-US" dirty="0" smtClean="0"/>
              <a:t>.</a:t>
            </a:r>
            <a:endParaRPr lang="en-US" dirty="0"/>
          </a:p>
          <a:p>
            <a:pPr marL="342900" indent="-342900">
              <a:lnSpc>
                <a:spcPct val="150000"/>
              </a:lnSpc>
              <a:buFont typeface="Wingdings" charset="2"/>
              <a:buChar char="Ø"/>
            </a:pPr>
            <a:r>
              <a:rPr lang="en-US" dirty="0" smtClean="0"/>
              <a:t>Few </a:t>
            </a:r>
            <a:r>
              <a:rPr lang="en-US" dirty="0"/>
              <a:t>or many </a:t>
            </a:r>
            <a:r>
              <a:rPr lang="en-US" dirty="0" smtClean="0"/>
              <a:t>observations.</a:t>
            </a:r>
            <a:endParaRPr lang="en-US" dirty="0"/>
          </a:p>
          <a:p>
            <a:pPr marL="342900" indent="-342900">
              <a:lnSpc>
                <a:spcPct val="150000"/>
              </a:lnSpc>
              <a:buFont typeface="Wingdings" charset="2"/>
              <a:buChar char="Ø"/>
            </a:pPr>
            <a:r>
              <a:rPr lang="en-US" dirty="0" smtClean="0"/>
              <a:t>Tiny </a:t>
            </a:r>
            <a:r>
              <a:rPr lang="en-US" dirty="0"/>
              <a:t>to </a:t>
            </a:r>
            <a:r>
              <a:rPr lang="en-US" dirty="0">
                <a:solidFill>
                  <a:srgbClr val="FF0000"/>
                </a:solidFill>
              </a:rPr>
              <a:t>huge computational </a:t>
            </a:r>
            <a:r>
              <a:rPr lang="en-US" dirty="0" smtClean="0">
                <a:solidFill>
                  <a:srgbClr val="FF0000"/>
                </a:solidFill>
              </a:rPr>
              <a:t>resources</a:t>
            </a:r>
            <a:r>
              <a:rPr lang="en-US" dirty="0" smtClean="0"/>
              <a:t>.</a:t>
            </a:r>
            <a:endParaRPr lang="en-US" dirty="0"/>
          </a:p>
          <a:p>
            <a:pPr marL="342900" indent="-342900">
              <a:lnSpc>
                <a:spcPct val="150000"/>
              </a:lnSpc>
              <a:buFont typeface="Wingdings" charset="2"/>
              <a:buChar char="Ø"/>
            </a:pPr>
            <a:r>
              <a:rPr lang="en-US" dirty="0" smtClean="0"/>
              <a:t>Entry </a:t>
            </a:r>
            <a:r>
              <a:rPr lang="en-US" dirty="0"/>
              <a:t>cost must be </a:t>
            </a:r>
            <a:r>
              <a:rPr lang="en-US" dirty="0" smtClean="0"/>
              <a:t>low.</a:t>
            </a:r>
          </a:p>
          <a:p>
            <a:pPr marL="342900" indent="-342900">
              <a:lnSpc>
                <a:spcPct val="150000"/>
              </a:lnSpc>
              <a:buFont typeface="Wingdings" charset="2"/>
              <a:buChar char="Ø"/>
            </a:pPr>
            <a:r>
              <a:rPr lang="en-US" dirty="0" smtClean="0"/>
              <a:t>Competitive with existing methods for weather prediction:</a:t>
            </a:r>
          </a:p>
          <a:p>
            <a:pPr lvl="2"/>
            <a:r>
              <a:rPr lang="en-US" dirty="0" smtClean="0"/>
              <a:t>Scientific quality of results,</a:t>
            </a:r>
          </a:p>
          <a:p>
            <a:pPr lvl="2"/>
            <a:r>
              <a:rPr lang="en-US" dirty="0" smtClean="0">
                <a:solidFill>
                  <a:srgbClr val="FF0000"/>
                </a:solidFill>
              </a:rPr>
              <a:t>Total computational effort must be competitive</a:t>
            </a:r>
            <a:r>
              <a:rPr lang="en-US" dirty="0" smtClean="0"/>
              <a:t>.</a:t>
            </a:r>
            <a:endParaRPr lang="en-US" dirty="0"/>
          </a:p>
          <a:p>
            <a:endParaRPr lang="en-US" dirty="0" smtClean="0"/>
          </a:p>
          <a:p>
            <a:endParaRPr lang="en-US" dirty="0"/>
          </a:p>
        </p:txBody>
      </p:sp>
      <p:sp>
        <p:nvSpPr>
          <p:cNvPr id="15" name="TextBox 14"/>
          <p:cNvSpPr txBox="1"/>
          <p:nvPr/>
        </p:nvSpPr>
        <p:spPr>
          <a:xfrm>
            <a:off x="0" y="0"/>
            <a:ext cx="9144000" cy="523220"/>
          </a:xfrm>
          <a:prstGeom prst="rect">
            <a:avLst/>
          </a:prstGeom>
          <a:solidFill>
            <a:srgbClr val="3366FF"/>
          </a:solidFill>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DART Design Constraints</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4379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a:effectLst/>
                <a:latin typeface="Arial"/>
                <a:cs typeface="Arial"/>
              </a:rPr>
              <a:t>How an Ensemble Filter Works for Geophysical Data </a:t>
            </a:r>
            <a:r>
              <a:rPr lang="en-US" sz="2400" dirty="0" smtClean="0">
                <a:effectLst/>
                <a:latin typeface="Arial"/>
                <a:cs typeface="Arial"/>
              </a:rPr>
              <a:t>Assimilation</a:t>
            </a:r>
            <a:endParaRPr lang="en-US" sz="2400" dirty="0">
              <a:latin typeface="Arial"/>
              <a:cs typeface="Arial"/>
            </a:endParaRPr>
          </a:p>
        </p:txBody>
      </p:sp>
      <p:pic>
        <p:nvPicPr>
          <p:cNvPr id="4" name="Picture 10" descr="DataAssimilationDiagram_fram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12"/>
          <p:cNvSpPr txBox="1">
            <a:spLocks noChangeArrowheads="1"/>
          </p:cNvSpPr>
          <p:nvPr/>
        </p:nvSpPr>
        <p:spPr bwMode="auto">
          <a:xfrm>
            <a:off x="112713" y="3429000"/>
            <a:ext cx="31369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pPr defTabSz="457200" eaLnBrk="1" fontAlgn="auto" hangingPunct="1">
              <a:spcBef>
                <a:spcPts val="0"/>
              </a:spcBef>
              <a:spcAft>
                <a:spcPts val="0"/>
              </a:spcAft>
            </a:pPr>
            <a:r>
              <a:rPr lang="en-US" dirty="0">
                <a:solidFill>
                  <a:prstClr val="black"/>
                </a:solidFill>
                <a:latin typeface="Calibri"/>
                <a:ea typeface="+mn-ea"/>
                <a:cs typeface="+mn-cs"/>
              </a:rPr>
              <a:t>Ensemble state estimate after using previous observation (</a:t>
            </a:r>
            <a:r>
              <a:rPr lang="en-US" dirty="0">
                <a:solidFill>
                  <a:srgbClr val="0000FF"/>
                </a:solidFill>
                <a:latin typeface="Calibri"/>
                <a:ea typeface="+mn-ea"/>
                <a:cs typeface="+mn-cs"/>
              </a:rPr>
              <a:t>analysis</a:t>
            </a:r>
            <a:r>
              <a:rPr lang="en-US" dirty="0">
                <a:solidFill>
                  <a:prstClr val="black"/>
                </a:solidFill>
                <a:latin typeface="Calibri"/>
                <a:ea typeface="+mn-ea"/>
                <a:cs typeface="+mn-cs"/>
              </a:rPr>
              <a:t>)</a:t>
            </a:r>
            <a:endParaRPr lang="en-US" dirty="0">
              <a:solidFill>
                <a:prstClr val="black"/>
              </a:solidFill>
              <a:latin typeface="Times New Roman" charset="0"/>
              <a:ea typeface="+mn-ea"/>
              <a:cs typeface="+mn-cs"/>
            </a:endParaRPr>
          </a:p>
        </p:txBody>
      </p:sp>
      <p:sp>
        <p:nvSpPr>
          <p:cNvPr id="6" name="Text Box 13"/>
          <p:cNvSpPr txBox="1">
            <a:spLocks noChangeArrowheads="1"/>
          </p:cNvSpPr>
          <p:nvPr/>
        </p:nvSpPr>
        <p:spPr bwMode="auto">
          <a:xfrm>
            <a:off x="4179888" y="3429000"/>
            <a:ext cx="2359025"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pPr defTabSz="457200" eaLnBrk="1" fontAlgn="auto" hangingPunct="1">
              <a:spcBef>
                <a:spcPts val="0"/>
              </a:spcBef>
              <a:spcAft>
                <a:spcPts val="0"/>
              </a:spcAft>
            </a:pPr>
            <a:r>
              <a:rPr lang="en-US" dirty="0">
                <a:solidFill>
                  <a:prstClr val="black"/>
                </a:solidFill>
                <a:latin typeface="Calibri"/>
                <a:ea typeface="+mn-ea"/>
                <a:cs typeface="+mn-cs"/>
              </a:rPr>
              <a:t>Ensemble state at time of next observation (</a:t>
            </a:r>
            <a:r>
              <a:rPr lang="en-US" dirty="0">
                <a:solidFill>
                  <a:srgbClr val="008000"/>
                </a:solidFill>
                <a:latin typeface="Calibri"/>
                <a:ea typeface="+mn-ea"/>
                <a:cs typeface="+mn-cs"/>
              </a:rPr>
              <a:t>prior</a:t>
            </a:r>
            <a:r>
              <a:rPr lang="en-US" dirty="0">
                <a:solidFill>
                  <a:prstClr val="black"/>
                </a:solidFill>
                <a:latin typeface="Calibri"/>
                <a:ea typeface="+mn-ea"/>
                <a:cs typeface="+mn-cs"/>
              </a:rPr>
              <a:t>)</a:t>
            </a:r>
            <a:endParaRPr lang="en-US" dirty="0">
              <a:solidFill>
                <a:prstClr val="black"/>
              </a:solidFill>
              <a:latin typeface="Times New Roman" charset="0"/>
              <a:ea typeface="+mn-ea"/>
              <a:cs typeface="+mn-cs"/>
            </a:endParaRPr>
          </a:p>
        </p:txBody>
      </p:sp>
      <p:sp>
        <p:nvSpPr>
          <p:cNvPr id="7" name="Rectangle 14"/>
          <p:cNvSpPr>
            <a:spLocks noChangeArrowheads="1"/>
          </p:cNvSpPr>
          <p:nvPr/>
        </p:nvSpPr>
        <p:spPr bwMode="auto">
          <a:xfrm>
            <a:off x="457200" y="1143000"/>
            <a:ext cx="822361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a:pPr>
            <a:r>
              <a:rPr lang="en-US" dirty="0" smtClean="0">
                <a:solidFill>
                  <a:prstClr val="black"/>
                </a:solidFill>
                <a:latin typeface="Calibri"/>
                <a:ea typeface="+mn-ea"/>
                <a:cs typeface="+mn-cs"/>
              </a:rPr>
              <a:t>Use </a:t>
            </a:r>
            <a:r>
              <a:rPr lang="en-US" dirty="0">
                <a:solidFill>
                  <a:prstClr val="black"/>
                </a:solidFill>
                <a:latin typeface="Calibri"/>
                <a:ea typeface="+mn-ea"/>
                <a:cs typeface="+mn-cs"/>
              </a:rPr>
              <a:t>model to advance </a:t>
            </a:r>
            <a:r>
              <a:rPr lang="en-US" dirty="0">
                <a:solidFill>
                  <a:srgbClr val="008000"/>
                </a:solidFill>
                <a:latin typeface="Calibri"/>
                <a:ea typeface="+mn-ea"/>
                <a:cs typeface="+mn-cs"/>
              </a:rPr>
              <a:t>ensemble</a:t>
            </a:r>
            <a:r>
              <a:rPr lang="en-US" dirty="0">
                <a:solidFill>
                  <a:prstClr val="black"/>
                </a:solidFill>
                <a:latin typeface="Calibri"/>
                <a:ea typeface="+mn-ea"/>
                <a:cs typeface="+mn-cs"/>
              </a:rPr>
              <a:t> (3 members here) to time at which next observation becomes available.</a:t>
            </a: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9146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a:effectLst/>
                <a:latin typeface="Arial"/>
                <a:cs typeface="Arial"/>
              </a:rPr>
              <a:t>How an Ensemble Filter Works for Geophysical Data Assimilation</a:t>
            </a:r>
            <a:endParaRPr lang="en-US" sz="2400" dirty="0">
              <a:latin typeface="Arial"/>
              <a:cs typeface="Arial"/>
            </a:endParaRPr>
          </a:p>
        </p:txBody>
      </p:sp>
      <p:pic>
        <p:nvPicPr>
          <p:cNvPr id="4" name="Picture 4" descr="DataAssimilationDiagram_fram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6"/>
          <p:cNvSpPr txBox="1">
            <a:spLocks noChangeArrowheads="1"/>
          </p:cNvSpPr>
          <p:nvPr/>
        </p:nvSpPr>
        <p:spPr bwMode="auto">
          <a:xfrm>
            <a:off x="457200" y="1143000"/>
            <a:ext cx="79248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pPr marL="457200" indent="-457200" defTabSz="457200" eaLnBrk="1" fontAlgn="auto" hangingPunct="1">
              <a:spcBef>
                <a:spcPts val="0"/>
              </a:spcBef>
              <a:spcAft>
                <a:spcPts val="0"/>
              </a:spcAft>
              <a:buFont typeface="+mj-lt"/>
              <a:buAutoNum type="arabicPeriod" startAt="2"/>
            </a:pPr>
            <a:r>
              <a:rPr lang="en-US" dirty="0" smtClean="0">
                <a:solidFill>
                  <a:prstClr val="black"/>
                </a:solidFill>
                <a:latin typeface="Calibri"/>
                <a:ea typeface="+mn-ea"/>
                <a:cs typeface="+mn-cs"/>
              </a:rPr>
              <a:t>Get </a:t>
            </a:r>
            <a:r>
              <a:rPr lang="en-US" dirty="0">
                <a:solidFill>
                  <a:prstClr val="black"/>
                </a:solidFill>
                <a:latin typeface="Calibri"/>
                <a:ea typeface="+mn-ea"/>
                <a:cs typeface="+mn-cs"/>
              </a:rPr>
              <a:t>prior ensemble sample of observation, </a:t>
            </a:r>
            <a:r>
              <a:rPr lang="en-US" i="1" dirty="0">
                <a:solidFill>
                  <a:prstClr val="black"/>
                </a:solidFill>
                <a:latin typeface="Times"/>
                <a:ea typeface="+mn-ea"/>
                <a:cs typeface="Times"/>
              </a:rPr>
              <a:t>y = h(x)</a:t>
            </a:r>
            <a:r>
              <a:rPr lang="en-US" dirty="0">
                <a:solidFill>
                  <a:prstClr val="black"/>
                </a:solidFill>
                <a:latin typeface="Calibri"/>
                <a:ea typeface="+mn-ea"/>
                <a:cs typeface="+mn-cs"/>
              </a:rPr>
              <a:t>, by applying forward operator </a:t>
            </a:r>
            <a:r>
              <a:rPr lang="en-US" b="1" dirty="0">
                <a:solidFill>
                  <a:prstClr val="black"/>
                </a:solidFill>
                <a:latin typeface="Calibri"/>
                <a:ea typeface="+mn-ea"/>
                <a:cs typeface="+mn-cs"/>
              </a:rPr>
              <a:t>h</a:t>
            </a:r>
            <a:r>
              <a:rPr lang="en-US" dirty="0">
                <a:solidFill>
                  <a:prstClr val="black"/>
                </a:solidFill>
                <a:latin typeface="Calibri"/>
                <a:ea typeface="+mn-ea"/>
                <a:cs typeface="+mn-cs"/>
              </a:rPr>
              <a:t> to each ensemble member.</a:t>
            </a:r>
            <a:endParaRPr lang="en-US" dirty="0">
              <a:solidFill>
                <a:prstClr val="black"/>
              </a:solidFill>
              <a:latin typeface="Times New Roman" charset="0"/>
              <a:ea typeface="+mn-ea"/>
              <a:cs typeface="+mn-cs"/>
            </a:endParaRPr>
          </a:p>
        </p:txBody>
      </p:sp>
      <p:sp>
        <p:nvSpPr>
          <p:cNvPr id="6" name="Text Box 7"/>
          <p:cNvSpPr txBox="1">
            <a:spLocks noChangeArrowheads="1"/>
          </p:cNvSpPr>
          <p:nvPr/>
        </p:nvSpPr>
        <p:spPr bwMode="auto">
          <a:xfrm>
            <a:off x="5138738" y="3429000"/>
            <a:ext cx="3417887"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pPr defTabSz="457200" eaLnBrk="1" fontAlgn="auto" hangingPunct="1">
              <a:spcBef>
                <a:spcPts val="0"/>
              </a:spcBef>
              <a:spcAft>
                <a:spcPts val="0"/>
              </a:spcAft>
            </a:pPr>
            <a:r>
              <a:rPr lang="en-US" dirty="0">
                <a:solidFill>
                  <a:prstClr val="black"/>
                </a:solidFill>
                <a:latin typeface="Calibri"/>
                <a:ea typeface="+mn-ea"/>
                <a:cs typeface="+mn-cs"/>
              </a:rPr>
              <a:t>Theory: observations from instruments with uncorrelated errors can be done sequentially.</a:t>
            </a: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19037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a:effectLst/>
                <a:latin typeface="Arial"/>
                <a:cs typeface="Arial"/>
              </a:rPr>
              <a:t>How an Ensemble Filter Works for Geophysical Data Assimilation</a:t>
            </a:r>
            <a:endParaRPr lang="en-US" sz="2400" dirty="0">
              <a:latin typeface="Arial"/>
              <a:cs typeface="Arial"/>
            </a:endParaRPr>
          </a:p>
        </p:txBody>
      </p:sp>
      <p:pic>
        <p:nvPicPr>
          <p:cNvPr id="4" name="Picture 3" descr="DataAssimilationDiagram_fram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5"/>
          <p:cNvSpPr txBox="1">
            <a:spLocks noChangeArrowheads="1"/>
          </p:cNvSpPr>
          <p:nvPr/>
        </p:nvSpPr>
        <p:spPr bwMode="auto">
          <a:xfrm>
            <a:off x="457200" y="1143000"/>
            <a:ext cx="7876572"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3"/>
            </a:pPr>
            <a:r>
              <a:rPr lang="en-US" dirty="0" smtClean="0">
                <a:solidFill>
                  <a:prstClr val="black"/>
                </a:solidFill>
                <a:latin typeface="Calibri"/>
                <a:ea typeface="+mn-ea"/>
                <a:cs typeface="+mn-cs"/>
              </a:rPr>
              <a:t>Get </a:t>
            </a:r>
            <a:r>
              <a:rPr lang="en-US" dirty="0">
                <a:solidFill>
                  <a:srgbClr val="FF0000"/>
                </a:solidFill>
                <a:latin typeface="Calibri"/>
                <a:ea typeface="+mn-ea"/>
                <a:cs typeface="+mn-cs"/>
              </a:rPr>
              <a:t>observed value</a:t>
            </a:r>
            <a:r>
              <a:rPr lang="en-US" dirty="0">
                <a:solidFill>
                  <a:prstClr val="black"/>
                </a:solidFill>
                <a:latin typeface="Calibri"/>
                <a:ea typeface="+mn-ea"/>
                <a:cs typeface="+mn-cs"/>
              </a:rPr>
              <a:t> and </a:t>
            </a:r>
            <a:r>
              <a:rPr lang="en-US" dirty="0">
                <a:solidFill>
                  <a:srgbClr val="FF0000"/>
                </a:solidFill>
                <a:latin typeface="Calibri"/>
                <a:ea typeface="+mn-ea"/>
                <a:cs typeface="+mn-cs"/>
              </a:rPr>
              <a:t>observational error distribution</a:t>
            </a:r>
            <a:r>
              <a:rPr lang="en-US" dirty="0">
                <a:solidFill>
                  <a:prstClr val="black"/>
                </a:solidFill>
                <a:latin typeface="Calibri"/>
                <a:ea typeface="+mn-ea"/>
                <a:cs typeface="+mn-cs"/>
              </a:rPr>
              <a:t> from observing system.</a:t>
            </a: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837833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685801"/>
          </a:xfrm>
        </p:spPr>
        <p:txBody>
          <a:bodyPr/>
          <a:lstStyle/>
          <a:p>
            <a:r>
              <a:rPr lang="en-US" sz="2400" dirty="0">
                <a:effectLst/>
                <a:latin typeface="Arial"/>
                <a:cs typeface="Arial"/>
              </a:rPr>
              <a:t>How an Ensemble Filter Works for Geophysical Data Assimilation</a:t>
            </a:r>
            <a:endParaRPr lang="en-US" sz="2400" dirty="0">
              <a:latin typeface="Arial"/>
              <a:cs typeface="Arial"/>
            </a:endParaRPr>
          </a:p>
        </p:txBody>
      </p:sp>
      <p:pic>
        <p:nvPicPr>
          <p:cNvPr id="4" name="Picture 4" descr="DataAssimilationDiagram_fram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 Box 6"/>
          <p:cNvSpPr txBox="1">
            <a:spLocks noChangeArrowheads="1"/>
          </p:cNvSpPr>
          <p:nvPr/>
        </p:nvSpPr>
        <p:spPr bwMode="auto">
          <a:xfrm>
            <a:off x="457200" y="1143000"/>
            <a:ext cx="834117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4"/>
            </a:pPr>
            <a:r>
              <a:rPr lang="en-US" dirty="0" smtClean="0">
                <a:solidFill>
                  <a:prstClr val="black"/>
                </a:solidFill>
                <a:latin typeface="Calibri"/>
                <a:ea typeface="+mn-ea"/>
                <a:cs typeface="+mn-cs"/>
              </a:rPr>
              <a:t>Find </a:t>
            </a:r>
            <a:r>
              <a:rPr lang="en-US" dirty="0">
                <a:solidFill>
                  <a:prstClr val="black"/>
                </a:solidFill>
                <a:latin typeface="Calibri"/>
                <a:ea typeface="+mn-ea"/>
                <a:cs typeface="+mn-cs"/>
              </a:rPr>
              <a:t>the </a:t>
            </a:r>
            <a:r>
              <a:rPr lang="en-US" dirty="0">
                <a:solidFill>
                  <a:srgbClr val="0000FF"/>
                </a:solidFill>
                <a:latin typeface="Calibri"/>
                <a:ea typeface="+mn-ea"/>
                <a:cs typeface="+mn-cs"/>
              </a:rPr>
              <a:t>increments</a:t>
            </a:r>
            <a:r>
              <a:rPr lang="en-US" dirty="0">
                <a:solidFill>
                  <a:prstClr val="black"/>
                </a:solidFill>
                <a:latin typeface="Calibri"/>
                <a:ea typeface="+mn-ea"/>
                <a:cs typeface="+mn-cs"/>
              </a:rPr>
              <a:t> for the prior observation ensemble                  (this is a scalar problem for uncorrelated observation errors).</a:t>
            </a:r>
            <a:endParaRPr lang="en-US" dirty="0">
              <a:solidFill>
                <a:prstClr val="black"/>
              </a:solidFill>
              <a:latin typeface="Times New Roman" charset="0"/>
              <a:ea typeface="+mn-ea"/>
              <a:cs typeface="+mn-cs"/>
            </a:endParaRPr>
          </a:p>
        </p:txBody>
      </p:sp>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solidFill>
                  <a:prstClr val="black">
                    <a:tint val="75000"/>
                  </a:prstClr>
                </a:solidFill>
                <a:latin typeface="Calibri"/>
                <a:ea typeface="+mn-ea"/>
                <a:cs typeface="+mn-cs"/>
              </a:rPr>
              <a:t>Nanjing DA Tutorial, 29 Aug. 2017</a:t>
            </a:r>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572064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jla_am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jla_ams_mars.thmx</Template>
  <TotalTime>16131</TotalTime>
  <Words>2255</Words>
  <Application>Microsoft Macintosh PowerPoint</Application>
  <PresentationFormat>On-screen Show (4:3)</PresentationFormat>
  <Paragraphs>455</Paragraphs>
  <Slides>48</Slides>
  <Notes>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48</vt:i4>
      </vt:variant>
    </vt:vector>
  </HeadingPairs>
  <TitlesOfParts>
    <vt:vector size="57" baseType="lpstr">
      <vt:lpstr>Calibri</vt:lpstr>
      <vt:lpstr>ＭＳ Ｐゴシック</vt:lpstr>
      <vt:lpstr>Times</vt:lpstr>
      <vt:lpstr>Times New Roman</vt:lpstr>
      <vt:lpstr>Wingdings</vt:lpstr>
      <vt:lpstr>Arial</vt:lpstr>
      <vt:lpstr>jla_ams</vt:lpstr>
      <vt:lpstr>Office Theme</vt:lpstr>
      <vt:lpstr>1_Office Theme</vt:lpstr>
      <vt:lpstr>Parallel Implementations of Ensemble Kalman Filters for Huge Geophysical Models Jeffrey Anderson, Helen Kershaw, Jonathan Hendricks, Nancy Collins, Ye Feng NCAR Data Assimilation Research Section</vt:lpstr>
      <vt:lpstr>PowerPoint Presentation</vt:lpstr>
      <vt:lpstr>PowerPoint Presentation</vt:lpstr>
      <vt:lpstr>PowerPoint Presentation</vt:lpstr>
      <vt:lpstr>PowerPoint Presentation</vt:lpstr>
      <vt:lpstr>How an Ensemble Filter Works for Geophysical Data Assimilation</vt:lpstr>
      <vt:lpstr>How an Ensemble Filter Works for Geophysical Data Assimilation</vt:lpstr>
      <vt:lpstr>How an Ensemble Filter Works for Geophysical Data Assimilation</vt:lpstr>
      <vt:lpstr>How an Ensemble Filter Works for Geophysical Data Assimilation</vt:lpstr>
      <vt:lpstr>How an Ensemble Filter Works for Geophysical Data Assimilation</vt:lpstr>
      <vt:lpstr>How an Ensemble Filter Works for Geophysical Data Assimilation</vt:lpstr>
      <vt:lpstr>How an Ensemble Filter Works for Geophysical Data Assimilation</vt:lpstr>
      <vt:lpstr>How an Ensemble Filter Works for Geophysical Data Assimilation</vt:lpstr>
      <vt:lpstr>Parallelizing Implementation of the Regression</vt:lpstr>
      <vt:lpstr>Parallelizing Implementation of the Regression</vt:lpstr>
      <vt:lpstr>Computing Forward Operators</vt:lpstr>
      <vt:lpstr>Load Balancing Issues for Regression with Localization</vt:lpstr>
      <vt:lpstr>Load Balancing Issues for Regression with Localization</vt:lpstr>
      <vt:lpstr>Load Balancing Issues for Regression with Localization</vt:lpstr>
      <vt:lpstr>Eliminating Communication for Forward Operators</vt:lpstr>
      <vt:lpstr>Eliminating Communication for Forward Operators</vt:lpstr>
      <vt:lpstr>Best of Both Worlds? Using a Data Transpose.</vt:lpstr>
      <vt:lpstr>Best of Both Worlds? Using a Data Transpose.</vt:lpstr>
      <vt:lpstr>Problems with Using a Data Transpose.</vt:lpstr>
      <vt:lpstr>Avoiding the Transpose: Forward Operators with Distributed State</vt:lpstr>
      <vt:lpstr>MPI2 One Sided Communication</vt:lpstr>
      <vt:lpstr>MPI2 One Sided Communication</vt:lpstr>
      <vt:lpstr>MPI2 One Sided Communication</vt:lpstr>
      <vt:lpstr>MPI2 One Sided Communication</vt:lpstr>
      <vt:lpstr>MPI2 One Sided Communication</vt:lpstr>
      <vt:lpstr>WRF (regional weather forecast model) Results</vt:lpstr>
      <vt:lpstr>WRF (regional weather forecast model) Results</vt:lpstr>
      <vt:lpstr>WRF Results: Memory Scaling</vt:lpstr>
      <vt:lpstr>WRF Results: Computational Scaling for Assimilation</vt:lpstr>
      <vt:lpstr>WRF Results: Bonus, I/O Scaling Improves</vt:lpstr>
      <vt:lpstr>PowerPoint Presentation</vt:lpstr>
      <vt:lpstr>Example: subroutine get_close</vt:lpstr>
      <vt:lpstr>Example: subroutine get_close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ncar</Company>
  <LinksUpToDate>false</LinksUpToDate>
  <SharedDoc>false</SharedDoc>
  <HyperlinkBase/>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Assimilation Research Testbed Tutorial</dc:title>
  <dc:subject/>
  <dc:creator>ncar</dc:creator>
  <cp:keywords/>
  <dc:description/>
  <cp:lastModifiedBy>Jeff Anderson</cp:lastModifiedBy>
  <cp:revision>394</cp:revision>
  <cp:lastPrinted>2011-01-20T20:34:55Z</cp:lastPrinted>
  <dcterms:created xsi:type="dcterms:W3CDTF">2011-05-23T16:45:05Z</dcterms:created>
  <dcterms:modified xsi:type="dcterms:W3CDTF">2017-07-26T16:49:15Z</dcterms:modified>
  <cp:category/>
</cp:coreProperties>
</file>