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tiff" ContentType="image/tiff"/>
  <Default Extension="vml" ContentType="application/vnd.openxmlformats-officedocument.vmlDrawing"/>
  <Default Extension="rels" ContentType="application/vnd.openxmlformats-package.relationships+xm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22" r:id="rId1"/>
    <p:sldMasterId id="2147483962" r:id="rId2"/>
    <p:sldMasterId id="2147483965" r:id="rId3"/>
    <p:sldMasterId id="2147483970" r:id="rId4"/>
    <p:sldMasterId id="2147483978" r:id="rId5"/>
    <p:sldMasterId id="2147483984" r:id="rId6"/>
  </p:sldMasterIdLst>
  <p:notesMasterIdLst>
    <p:notesMasterId r:id="rId121"/>
  </p:notesMasterIdLst>
  <p:handoutMasterIdLst>
    <p:handoutMasterId r:id="rId122"/>
  </p:handoutMasterIdLst>
  <p:sldIdLst>
    <p:sldId id="717" r:id="rId7"/>
    <p:sldId id="416" r:id="rId8"/>
    <p:sldId id="420" r:id="rId9"/>
    <p:sldId id="595" r:id="rId10"/>
    <p:sldId id="596" r:id="rId11"/>
    <p:sldId id="753" r:id="rId12"/>
    <p:sldId id="754" r:id="rId13"/>
    <p:sldId id="755" r:id="rId14"/>
    <p:sldId id="756" r:id="rId15"/>
    <p:sldId id="757" r:id="rId16"/>
    <p:sldId id="759"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760" r:id="rId31"/>
    <p:sldId id="627" r:id="rId32"/>
    <p:sldId id="628" r:id="rId33"/>
    <p:sldId id="629" r:id="rId34"/>
    <p:sldId id="630" r:id="rId35"/>
    <p:sldId id="631" r:id="rId36"/>
    <p:sldId id="632" r:id="rId37"/>
    <p:sldId id="633" r:id="rId38"/>
    <p:sldId id="634" r:id="rId39"/>
    <p:sldId id="635" r:id="rId40"/>
    <p:sldId id="636" r:id="rId41"/>
    <p:sldId id="637" r:id="rId42"/>
    <p:sldId id="638" r:id="rId43"/>
    <p:sldId id="639" r:id="rId44"/>
    <p:sldId id="640" r:id="rId45"/>
    <p:sldId id="641" r:id="rId46"/>
    <p:sldId id="642" r:id="rId47"/>
    <p:sldId id="643" r:id="rId48"/>
    <p:sldId id="644" r:id="rId49"/>
    <p:sldId id="645" r:id="rId50"/>
    <p:sldId id="646" r:id="rId51"/>
    <p:sldId id="647" r:id="rId52"/>
    <p:sldId id="648" r:id="rId53"/>
    <p:sldId id="649" r:id="rId54"/>
    <p:sldId id="650" r:id="rId55"/>
    <p:sldId id="651" r:id="rId56"/>
    <p:sldId id="652" r:id="rId57"/>
    <p:sldId id="761" r:id="rId58"/>
    <p:sldId id="655" r:id="rId59"/>
    <p:sldId id="656" r:id="rId60"/>
    <p:sldId id="657" r:id="rId61"/>
    <p:sldId id="658" r:id="rId62"/>
    <p:sldId id="721" r:id="rId63"/>
    <p:sldId id="659" r:id="rId64"/>
    <p:sldId id="720" r:id="rId65"/>
    <p:sldId id="724" r:id="rId66"/>
    <p:sldId id="660" r:id="rId67"/>
    <p:sldId id="762" r:id="rId68"/>
    <p:sldId id="766" r:id="rId69"/>
    <p:sldId id="763" r:id="rId70"/>
    <p:sldId id="661" r:id="rId71"/>
    <p:sldId id="665" r:id="rId72"/>
    <p:sldId id="666" r:id="rId73"/>
    <p:sldId id="670" r:id="rId74"/>
    <p:sldId id="764" r:id="rId75"/>
    <p:sldId id="671" r:id="rId76"/>
    <p:sldId id="672" r:id="rId77"/>
    <p:sldId id="673" r:id="rId78"/>
    <p:sldId id="765" r:id="rId79"/>
    <p:sldId id="728" r:id="rId80"/>
    <p:sldId id="729" r:id="rId81"/>
    <p:sldId id="730" r:id="rId82"/>
    <p:sldId id="731" r:id="rId83"/>
    <p:sldId id="732" r:id="rId84"/>
    <p:sldId id="767" r:id="rId85"/>
    <p:sldId id="775" r:id="rId86"/>
    <p:sldId id="776" r:id="rId87"/>
    <p:sldId id="777" r:id="rId88"/>
    <p:sldId id="771" r:id="rId89"/>
    <p:sldId id="778" r:id="rId90"/>
    <p:sldId id="779" r:id="rId91"/>
    <p:sldId id="774" r:id="rId92"/>
    <p:sldId id="697" r:id="rId93"/>
    <p:sldId id="698" r:id="rId94"/>
    <p:sldId id="703" r:id="rId95"/>
    <p:sldId id="704" r:id="rId96"/>
    <p:sldId id="705" r:id="rId97"/>
    <p:sldId id="706" r:id="rId98"/>
    <p:sldId id="707" r:id="rId99"/>
    <p:sldId id="708" r:id="rId100"/>
    <p:sldId id="709" r:id="rId101"/>
    <p:sldId id="710" r:id="rId102"/>
    <p:sldId id="711" r:id="rId103"/>
    <p:sldId id="712" r:id="rId104"/>
    <p:sldId id="713" r:id="rId105"/>
    <p:sldId id="714" r:id="rId106"/>
    <p:sldId id="715" r:id="rId107"/>
    <p:sldId id="716" r:id="rId108"/>
    <p:sldId id="734" r:id="rId109"/>
    <p:sldId id="735" r:id="rId110"/>
    <p:sldId id="736" r:id="rId111"/>
    <p:sldId id="743" r:id="rId112"/>
    <p:sldId id="744" r:id="rId113"/>
    <p:sldId id="745" r:id="rId114"/>
    <p:sldId id="746" r:id="rId115"/>
    <p:sldId id="747" r:id="rId116"/>
    <p:sldId id="748" r:id="rId117"/>
    <p:sldId id="750" r:id="rId118"/>
    <p:sldId id="751" r:id="rId119"/>
    <p:sldId id="490" r:id="rId1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B400"/>
    <a:srgbClr val="73FF1D"/>
    <a:srgbClr val="162CFF"/>
    <a:srgbClr val="FF22FF"/>
    <a:srgbClr val="FF0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2413" autoAdjust="0"/>
    <p:restoredTop sz="95916" autoAdjust="0"/>
  </p:normalViewPr>
  <p:slideViewPr>
    <p:cSldViewPr>
      <p:cViewPr varScale="1">
        <p:scale>
          <a:sx n="162" d="100"/>
          <a:sy n="162" d="100"/>
        </p:scale>
        <p:origin x="1376" y="184"/>
      </p:cViewPr>
      <p:guideLst>
        <p:guide orient="horz" pos="2160"/>
        <p:guide pos="2880"/>
      </p:guideLst>
    </p:cSldViewPr>
  </p:slideViewPr>
  <p:outlineViewPr>
    <p:cViewPr>
      <p:scale>
        <a:sx n="33" d="100"/>
        <a:sy n="33" d="100"/>
      </p:scale>
      <p:origin x="0" y="268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9" d="100"/>
          <a:sy n="119" d="100"/>
        </p:scale>
        <p:origin x="-21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20" Type="http://schemas.openxmlformats.org/officeDocument/2006/relationships/slide" Target="slides/slide114.xml"/><Relationship Id="rId121" Type="http://schemas.openxmlformats.org/officeDocument/2006/relationships/notesMaster" Target="notesMasters/notesMaster1.xml"/><Relationship Id="rId122" Type="http://schemas.openxmlformats.org/officeDocument/2006/relationships/handoutMaster" Target="handoutMasters/handoutMaster1.xml"/><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00" Type="http://schemas.openxmlformats.org/officeDocument/2006/relationships/slide" Target="slides/slide94.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 Id="rId3"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36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E8A6F800-CDDD-F64D-8345-3276EAE11F47}" type="slidenum">
              <a:rPr lang="en-US"/>
              <a:pPr>
                <a:defRPr/>
              </a:pPr>
              <a:t>‹#›</a:t>
            </a:fld>
            <a:endParaRPr lang="en-US"/>
          </a:p>
        </p:txBody>
      </p:sp>
    </p:spTree>
    <p:extLst>
      <p:ext uri="{BB962C8B-B14F-4D97-AF65-F5344CB8AC3E}">
        <p14:creationId xmlns:p14="http://schemas.microsoft.com/office/powerpoint/2010/main" val="1775200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3B4B0FE2-7B5A-884A-8D74-6477543280BC}" type="slidenum">
              <a:rPr lang="en-US"/>
              <a:pPr>
                <a:defRPr/>
              </a:pPr>
              <a:t>‹#›</a:t>
            </a:fld>
            <a:endParaRPr lang="en-US"/>
          </a:p>
        </p:txBody>
      </p:sp>
    </p:spTree>
    <p:extLst>
      <p:ext uri="{BB962C8B-B14F-4D97-AF65-F5344CB8AC3E}">
        <p14:creationId xmlns:p14="http://schemas.microsoft.com/office/powerpoint/2010/main" val="9278553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B702A5B-7B87-BC43-BC43-A1CA6AFBA4B0}" type="slidenum">
              <a:rPr lang="en-US" sz="1200">
                <a:solidFill>
                  <a:prstClr val="black"/>
                </a:solidFill>
              </a:rPr>
              <a:pPr/>
              <a:t>12</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36934A7-0343-664C-8D79-52B11FF1B948}" type="slidenum">
              <a:rPr lang="en-US" sz="1200">
                <a:solidFill>
                  <a:prstClr val="black"/>
                </a:solidFill>
              </a:rPr>
              <a:pPr/>
              <a:t>22</a:t>
            </a:fld>
            <a:endParaRPr lang="en-US" sz="1200">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54CC83A-638E-E543-910B-D052BDCC0948}" type="slidenum">
              <a:rPr lang="en-US" sz="1200">
                <a:solidFill>
                  <a:prstClr val="black"/>
                </a:solidFill>
              </a:rPr>
              <a:pPr/>
              <a:t>23</a:t>
            </a:fld>
            <a:endParaRPr lang="en-US" sz="120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772373-75BF-0B4D-90F2-58F238A369FB}" type="slidenum">
              <a:rPr lang="en-US" sz="1200">
                <a:solidFill>
                  <a:prstClr val="black"/>
                </a:solidFill>
              </a:rPr>
              <a:pPr/>
              <a:t>24</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37409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801057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s11f03.eps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79018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96794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s11f07.eps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s11f08.eps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F5B441-3F1B-044C-8456-4E68B106FACB}" type="slidenum">
              <a:rPr lang="en-US" sz="1200">
                <a:solidFill>
                  <a:prstClr val="black"/>
                </a:solidFill>
              </a:rPr>
              <a:pPr/>
              <a:t>13</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s11f09.eps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s11f010.eps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s11f13.eps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s11f15.eps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s11f17.eps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s11f18.eps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53DD11-7839-FD46-A708-6ECABD892955}" type="slidenum">
              <a:rPr lang="en-US" sz="1200">
                <a:solidFill>
                  <a:prstClr val="black"/>
                </a:solidFill>
              </a:rPr>
              <a:pPr/>
              <a:t>14</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s11f19.eps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s11f20.eps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s11f22.eps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s11f23.eps</a:t>
            </a:r>
          </a:p>
          <a:p>
            <a:r>
              <a:rPr lang="en-US" dirty="0" smtClean="0"/>
              <a:t>Prepare</a:t>
            </a:r>
            <a:r>
              <a:rPr lang="en-US" baseline="0" dirty="0" smtClean="0"/>
              <a:t> the audience for the next slide. We are going to expand the left marginal at the expense of the other two. The content is the same.</a:t>
            </a:r>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s11f24.eps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s11f25.eps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1014780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s11f26.eps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528648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63</a:t>
            </a:fld>
            <a:endParaRPr lang="en-US"/>
          </a:p>
        </p:txBody>
      </p:sp>
    </p:spTree>
    <p:extLst>
      <p:ext uri="{BB962C8B-B14F-4D97-AF65-F5344CB8AC3E}">
        <p14:creationId xmlns:p14="http://schemas.microsoft.com/office/powerpoint/2010/main" val="166395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683C666-CC78-C246-A077-FC681FCC33AC}" type="slidenum">
              <a:rPr lang="en-US" sz="1200">
                <a:solidFill>
                  <a:prstClr val="black"/>
                </a:solidFill>
              </a:rPr>
              <a:pPr/>
              <a:t>15</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76</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77</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78</a:t>
            </a:fld>
            <a:endParaRPr lang="en-US"/>
          </a:p>
        </p:txBody>
      </p:sp>
    </p:spTree>
    <p:extLst>
      <p:ext uri="{BB962C8B-B14F-4D97-AF65-F5344CB8AC3E}">
        <p14:creationId xmlns:p14="http://schemas.microsoft.com/office/powerpoint/2010/main" val="4243719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80</a:t>
            </a:fld>
            <a:endParaRPr lang="en-US">
              <a:solidFill>
                <a:prstClr val="black"/>
              </a:solidFill>
              <a:latin typeface="Calibri"/>
            </a:endParaRPr>
          </a:p>
        </p:txBody>
      </p:sp>
    </p:spTree>
    <p:extLst>
      <p:ext uri="{BB962C8B-B14F-4D97-AF65-F5344CB8AC3E}">
        <p14:creationId xmlns:p14="http://schemas.microsoft.com/office/powerpoint/2010/main" val="68484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81</a:t>
            </a:fld>
            <a:endParaRPr lang="en-US">
              <a:solidFill>
                <a:prstClr val="black"/>
              </a:solidFill>
              <a:latin typeface="Calibri"/>
            </a:endParaRPr>
          </a:p>
        </p:txBody>
      </p:sp>
    </p:spTree>
    <p:extLst>
      <p:ext uri="{BB962C8B-B14F-4D97-AF65-F5344CB8AC3E}">
        <p14:creationId xmlns:p14="http://schemas.microsoft.com/office/powerpoint/2010/main" val="7508189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p14="http://schemas.microsoft.com/office/powerpoint/2010/main" val="2043612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83</a:t>
            </a:fld>
            <a:endParaRPr lang="en-US">
              <a:solidFill>
                <a:prstClr val="black"/>
              </a:solidFill>
              <a:latin typeface="Calibri"/>
            </a:endParaRPr>
          </a:p>
        </p:txBody>
      </p:sp>
    </p:spTree>
    <p:extLst>
      <p:ext uri="{BB962C8B-B14F-4D97-AF65-F5344CB8AC3E}">
        <p14:creationId xmlns:p14="http://schemas.microsoft.com/office/powerpoint/2010/main" val="1355529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84</a:t>
            </a:fld>
            <a:endParaRPr lang="en-US">
              <a:solidFill>
                <a:prstClr val="black"/>
              </a:solidFill>
              <a:latin typeface="Calibri"/>
            </a:endParaRPr>
          </a:p>
        </p:txBody>
      </p:sp>
    </p:spTree>
    <p:extLst>
      <p:ext uri="{BB962C8B-B14F-4D97-AF65-F5344CB8AC3E}">
        <p14:creationId xmlns:p14="http://schemas.microsoft.com/office/powerpoint/2010/main" val="810727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s01f01.eps</a:t>
            </a:r>
            <a:endParaRPr lang="en-US" dirty="0"/>
          </a:p>
        </p:txBody>
      </p:sp>
      <p:sp>
        <p:nvSpPr>
          <p:cNvPr id="4" name="Slide Number Placeholder 3"/>
          <p:cNvSpPr>
            <a:spLocks noGrp="1"/>
          </p:cNvSpPr>
          <p:nvPr>
            <p:ph type="sldNum" sz="quarter" idx="10"/>
          </p:nvPr>
        </p:nvSpPr>
        <p:spPr/>
        <p:txBody>
          <a:bodyPr/>
          <a:lstStyle/>
          <a:p>
            <a:fld id="{A03DAA16-6D1C-3F42-9585-06915C45B65E}"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1699125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89</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88B23EE-7286-3840-9709-99993A641854}" type="slidenum">
              <a:rPr lang="en-US" sz="1200">
                <a:solidFill>
                  <a:prstClr val="black"/>
                </a:solidFill>
              </a:rPr>
              <a:pPr/>
              <a:t>16</a:t>
            </a:fld>
            <a:endParaRPr lang="en-US" sz="120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90</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91</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93</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94</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95</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96</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97</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98</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39E2E40-AB31-8C43-9558-28D8CF9E099A}" type="slidenum">
              <a:rPr lang="en-US"/>
              <a:pPr/>
              <a:t>99</a:t>
            </a:fld>
            <a:endParaRPr lang="en-US"/>
          </a:p>
        </p:txBody>
      </p:sp>
      <p:sp>
        <p:nvSpPr>
          <p:cNvPr id="24579" name="Rectangle 1026"/>
          <p:cNvSpPr>
            <a:spLocks noGrp="1" noRot="1" noChangeAspect="1" noChangeArrowheads="1"/>
          </p:cNvSpPr>
          <p:nvPr>
            <p:ph type="sldImg"/>
          </p:nvPr>
        </p:nvSpPr>
        <p:spPr>
          <a:xfrm>
            <a:off x="1130300" y="674688"/>
            <a:ext cx="4598988" cy="3448050"/>
          </a:xfrm>
          <a:solidFill>
            <a:srgbClr val="FFFFFF"/>
          </a:solidFill>
          <a:ln/>
        </p:spPr>
      </p:sp>
      <p:sp>
        <p:nvSpPr>
          <p:cNvPr id="24580" name="Rectangle 1027"/>
          <p:cNvSpPr>
            <a:spLocks noGrp="1" noChangeArrowheads="1"/>
          </p:cNvSpPr>
          <p:nvPr>
            <p:ph type="body" idx="1"/>
          </p:nvPr>
        </p:nvSpPr>
        <p:spPr>
          <a:xfrm>
            <a:off x="893764" y="4346681"/>
            <a:ext cx="5070475" cy="4122152"/>
          </a:xfrm>
          <a:solidFill>
            <a:srgbClr val="FFFFFF"/>
          </a:solidFill>
          <a:ln>
            <a:solidFill>
              <a:srgbClr val="000000"/>
            </a:solidFill>
          </a:ln>
        </p:spPr>
        <p:txBody>
          <a:bodyPr lIns="89931" tIns="44966" rIns="89931" bIns="44966"/>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want to evaluate the chemical data </a:t>
            </a:r>
            <a:r>
              <a:rPr lang="en-US" dirty="0" err="1" smtClean="0"/>
              <a:t>assimailtion</a:t>
            </a:r>
            <a:r>
              <a:rPr lang="en-US" dirty="0" smtClean="0"/>
              <a:t> system.</a:t>
            </a:r>
          </a:p>
          <a:p>
            <a:r>
              <a:rPr lang="en-US" dirty="0" smtClean="0"/>
              <a:t>As CO</a:t>
            </a:r>
            <a:r>
              <a:rPr lang="en-US" baseline="0" dirty="0" smtClean="0"/>
              <a:t> observation we have used MOPITT CO on terra that </a:t>
            </a:r>
            <a:r>
              <a:rPr lang="en-US" baseline="0" dirty="0" err="1" smtClean="0"/>
              <a:t>retrive</a:t>
            </a:r>
            <a:r>
              <a:rPr lang="en-US" baseline="0" dirty="0" smtClean="0"/>
              <a:t> a troposphere profile</a:t>
            </a:r>
          </a:p>
          <a:p>
            <a:r>
              <a:rPr lang="en-US" baseline="0" dirty="0" smtClean="0"/>
              <a:t>It covers the globe in 4 days</a:t>
            </a:r>
          </a:p>
          <a:p>
            <a:r>
              <a:rPr lang="en-US" baseline="0" dirty="0" smtClean="0"/>
              <a:t>On the other hand we have also assimilated </a:t>
            </a:r>
            <a:r>
              <a:rPr lang="en-US" baseline="0" dirty="0" err="1" smtClean="0"/>
              <a:t>iasi</a:t>
            </a:r>
            <a:r>
              <a:rPr lang="en-US" baseline="0" dirty="0" smtClean="0"/>
              <a:t> CO, on </a:t>
            </a:r>
            <a:r>
              <a:rPr lang="en-US" baseline="0" dirty="0" err="1" smtClean="0"/>
              <a:t>metopa</a:t>
            </a:r>
            <a:endParaRPr lang="en-US" baseline="0" dirty="0" smtClean="0"/>
          </a:p>
          <a:p>
            <a:r>
              <a:rPr lang="en-US" baseline="0" dirty="0" smtClean="0"/>
              <a:t>Iasi has a larger swath and covers the globe in 1 day</a:t>
            </a:r>
          </a:p>
          <a:p>
            <a:r>
              <a:rPr lang="en-US" baseline="0" dirty="0" smtClean="0"/>
              <a:t>This is not a multispectral instrument then it has less sensitivity in the lowermost troposphere over land</a:t>
            </a:r>
            <a:endParaRPr lang="en-US" dirty="0"/>
          </a:p>
        </p:txBody>
      </p:sp>
      <p:sp>
        <p:nvSpPr>
          <p:cNvPr id="4" name="Slide Number Placeholder 3"/>
          <p:cNvSpPr>
            <a:spLocks noGrp="1"/>
          </p:cNvSpPr>
          <p:nvPr>
            <p:ph type="sldNum" sz="quarter" idx="10"/>
          </p:nvPr>
        </p:nvSpPr>
        <p:spPr/>
        <p:txBody>
          <a:bodyPr/>
          <a:lstStyle/>
          <a:p>
            <a:fld id="{C326BC6D-FCF0-1C40-92E6-292629786AE1}"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369568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EECA00-6865-BC4A-B49E-61760477E631}" type="slidenum">
              <a:rPr lang="en-US" sz="1200">
                <a:solidFill>
                  <a:prstClr val="black"/>
                </a:solidFill>
              </a:rPr>
              <a:pPr/>
              <a:t>18</a:t>
            </a:fld>
            <a:endParaRPr lang="en-U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perform</a:t>
            </a:r>
            <a:r>
              <a:rPr lang="en-US" baseline="0" dirty="0" smtClean="0"/>
              <a:t> 4 experiments</a:t>
            </a:r>
          </a:p>
          <a:p>
            <a:r>
              <a:rPr lang="en-US" baseline="0" dirty="0" smtClean="0"/>
              <a:t>A control run with only meteorology assimilated</a:t>
            </a:r>
          </a:p>
          <a:p>
            <a:r>
              <a:rPr lang="en-US" baseline="0" dirty="0" smtClean="0"/>
              <a:t>A </a:t>
            </a:r>
            <a:r>
              <a:rPr lang="en-US" baseline="0" dirty="0" err="1" smtClean="0"/>
              <a:t>mopitt</a:t>
            </a:r>
            <a:r>
              <a:rPr lang="en-US" baseline="0" dirty="0" smtClean="0"/>
              <a:t> run where we add </a:t>
            </a:r>
            <a:r>
              <a:rPr lang="en-US" baseline="0" dirty="0" err="1" smtClean="0"/>
              <a:t>mopitt</a:t>
            </a:r>
            <a:r>
              <a:rPr lang="en-US" baseline="0" dirty="0" smtClean="0"/>
              <a:t> </a:t>
            </a:r>
            <a:r>
              <a:rPr lang="en-US" baseline="0" dirty="0" err="1" smtClean="0"/>
              <a:t>assimialtion</a:t>
            </a:r>
            <a:r>
              <a:rPr lang="en-US" baseline="0" dirty="0" smtClean="0"/>
              <a:t> </a:t>
            </a:r>
          </a:p>
          <a:p>
            <a:r>
              <a:rPr lang="en-US" baseline="0" dirty="0" smtClean="0"/>
              <a:t>A </a:t>
            </a:r>
            <a:r>
              <a:rPr lang="en-US" baseline="0" dirty="0" err="1" smtClean="0"/>
              <a:t>iasi</a:t>
            </a:r>
            <a:r>
              <a:rPr lang="en-US" baseline="0" dirty="0" smtClean="0"/>
              <a:t> run where we add </a:t>
            </a:r>
            <a:r>
              <a:rPr lang="en-US" baseline="0" dirty="0" err="1" smtClean="0"/>
              <a:t>iasi</a:t>
            </a:r>
            <a:r>
              <a:rPr lang="en-US" baseline="0" dirty="0" smtClean="0"/>
              <a:t> </a:t>
            </a:r>
            <a:r>
              <a:rPr lang="en-US" baseline="0" dirty="0" err="1" smtClean="0"/>
              <a:t>assimialtion</a:t>
            </a:r>
            <a:endParaRPr lang="en-US" baseline="0" dirty="0" smtClean="0"/>
          </a:p>
          <a:p>
            <a:r>
              <a:rPr lang="en-US" baseline="0" dirty="0" smtClean="0"/>
              <a:t>And also a combined run</a:t>
            </a:r>
          </a:p>
          <a:p>
            <a:endParaRPr lang="en-US" baseline="0" dirty="0" smtClean="0"/>
          </a:p>
          <a:p>
            <a:r>
              <a:rPr lang="en-US" baseline="0" dirty="0" smtClean="0"/>
              <a:t>CO assimilation globally increases CO. the effect of </a:t>
            </a:r>
            <a:r>
              <a:rPr lang="en-US" baseline="0" dirty="0" err="1" smtClean="0"/>
              <a:t>mopitt</a:t>
            </a:r>
            <a:r>
              <a:rPr lang="en-US" baseline="0" dirty="0" smtClean="0"/>
              <a:t> Is lower than the effect of </a:t>
            </a:r>
            <a:r>
              <a:rPr lang="en-US" baseline="0" dirty="0" err="1" smtClean="0"/>
              <a:t>iasi</a:t>
            </a:r>
            <a:r>
              <a:rPr lang="en-US" baseline="0" dirty="0" smtClean="0"/>
              <a:t> and that could easily be explained by the denser data coverage of </a:t>
            </a:r>
            <a:r>
              <a:rPr lang="en-US" baseline="0" dirty="0" err="1" smtClean="0"/>
              <a:t>iasi</a:t>
            </a:r>
            <a:r>
              <a:rPr lang="en-US" baseline="0" dirty="0" smtClean="0"/>
              <a:t>.</a:t>
            </a:r>
          </a:p>
          <a:p>
            <a:r>
              <a:rPr lang="en-US" baseline="0" dirty="0" smtClean="0"/>
              <a:t>When the two instruments are </a:t>
            </a:r>
            <a:r>
              <a:rPr lang="en-US" baseline="0" dirty="0" err="1" smtClean="0"/>
              <a:t>asimialted</a:t>
            </a:r>
            <a:r>
              <a:rPr lang="en-US" baseline="0" dirty="0" smtClean="0"/>
              <a:t>, the combined run look very similar to the </a:t>
            </a:r>
            <a:r>
              <a:rPr lang="en-US" baseline="0" dirty="0" err="1" smtClean="0"/>
              <a:t>iasi</a:t>
            </a:r>
            <a:r>
              <a:rPr lang="en-US" baseline="0" dirty="0" smtClean="0"/>
              <a:t> run.</a:t>
            </a:r>
            <a:endParaRPr lang="en-US" dirty="0"/>
          </a:p>
        </p:txBody>
      </p:sp>
      <p:sp>
        <p:nvSpPr>
          <p:cNvPr id="4" name="Slide Number Placeholder 3"/>
          <p:cNvSpPr>
            <a:spLocks noGrp="1"/>
          </p:cNvSpPr>
          <p:nvPr>
            <p:ph type="sldNum" sz="quarter" idx="10"/>
          </p:nvPr>
        </p:nvSpPr>
        <p:spPr/>
        <p:txBody>
          <a:bodyPr/>
          <a:lstStyle/>
          <a:p>
            <a:fld id="{C326BC6D-FCF0-1C40-92E6-292629786AE1}" type="slidenum">
              <a:rPr lang="en-US" smtClean="0">
                <a:solidFill>
                  <a:prstClr val="black"/>
                </a:solidFill>
                <a:latin typeface="Calibri"/>
              </a:rPr>
              <a:pPr/>
              <a:t>113</a:t>
            </a:fld>
            <a:endParaRPr lang="en-US">
              <a:solidFill>
                <a:prstClr val="black"/>
              </a:solidFill>
              <a:latin typeface="Calibri"/>
            </a:endParaRPr>
          </a:p>
        </p:txBody>
      </p:sp>
    </p:spTree>
    <p:extLst>
      <p:ext uri="{BB962C8B-B14F-4D97-AF65-F5344CB8AC3E}">
        <p14:creationId xmlns:p14="http://schemas.microsoft.com/office/powerpoint/2010/main" val="275533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0038003-AD85-B040-A8F1-9F6161A014B6}" type="slidenum">
              <a:rPr lang="en-US" sz="1200">
                <a:solidFill>
                  <a:prstClr val="black"/>
                </a:solidFill>
              </a:rPr>
              <a:pPr/>
              <a:t>19</a:t>
            </a:fld>
            <a:endParaRPr lang="en-US" sz="120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EF96ADA-4DEC-AC49-82AB-7F1A37EE5D55}" type="slidenum">
              <a:rPr lang="en-US" sz="1200">
                <a:solidFill>
                  <a:prstClr val="black"/>
                </a:solidFill>
              </a:rPr>
              <a:pPr/>
              <a:t>20</a:t>
            </a:fld>
            <a:endParaRPr lang="en-US" sz="1200">
              <a:solidFill>
                <a:prstClr val="black"/>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4CC8399-122A-BB4A-A6A4-9D28C54FB8F6}" type="slidenum">
              <a:rPr lang="en-US" sz="1200">
                <a:solidFill>
                  <a:prstClr val="black"/>
                </a:solidFill>
              </a:rPr>
              <a:pPr/>
              <a:t>21</a:t>
            </a:fld>
            <a:endParaRPr lang="en-US" sz="120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23566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85800"/>
          </a:xfrm>
        </p:spPr>
        <p:txBody>
          <a:bodyPr/>
          <a:lstStyle>
            <a:lvl1pPr>
              <a:defRPr>
                <a:latin typeface="Arial"/>
                <a:cs typeface="Arial"/>
              </a:defRPr>
            </a:lvl1pPr>
          </a:lstStyle>
          <a:p>
            <a:r>
              <a:rPr lang="en-US" dirty="0" smtClean="0"/>
              <a:t>Click to edit Master title style</a:t>
            </a:r>
            <a:endParaRPr lang="en-US" dirty="0"/>
          </a:p>
        </p:txBody>
      </p:sp>
      <p:sp>
        <p:nvSpPr>
          <p:cNvPr id="7"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3202909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1468652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0" name="Footer Placeholder 6"/>
          <p:cNvSpPr>
            <a:spLocks noGrp="1"/>
          </p:cNvSpPr>
          <p:nvPr>
            <p:ph type="ftr" sz="quarter" idx="10"/>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4179323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867156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atin typeface="Arial"/>
                <a:cs typeface="Arial"/>
              </a:defRPr>
            </a:lvl1pPr>
          </a:lstStyle>
          <a:p>
            <a:r>
              <a:rPr lang="en-US" dirty="0" smtClean="0"/>
              <a:t>Click to edit Master title style</a:t>
            </a:r>
            <a:endParaRPr lang="en-US" dirty="0"/>
          </a:p>
        </p:txBody>
      </p:sp>
      <p:sp>
        <p:nvSpPr>
          <p:cNvPr id="9"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0"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11"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248440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lvl1pPr>
              <a:defRPr sz="3600">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2627786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55282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atin typeface="Arial"/>
                <a:cs typeface="Arial"/>
              </a:defRPr>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9"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464060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Nanjing DA Tutorial, 29 Aug. 2017</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Nanjing DA Tutorial, 29 Aug. 2017</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0016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0016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Nanjing DA Tutorial, 29 Aug. 2017</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Nanjing DA Tutorial, 29 Aug. 2017</a:t>
            </a:r>
            <a:endParaRPr lang="en-US" dirty="0">
              <a:solidFill>
                <a:srgbClr val="000000"/>
              </a:solidFill>
              <a:latin typeface="Calibri"/>
              <a:ea typeface="ＭＳ Ｐゴシック"/>
              <a:cs typeface="ＭＳ Ｐゴシック"/>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Nanjing DA Tutorial, 29 Aug. 2017</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652697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3367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2698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3593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135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485891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229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8434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5669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1334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3233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9988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0753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1539411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118685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154334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149886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mn-ea"/>
                <a:cs typeface="+mn-cs"/>
              </a:rPr>
              <a:t>The </a:t>
            </a:r>
            <a:r>
              <a:rPr lang="en-US" sz="1000" dirty="0">
                <a:solidFill>
                  <a:prstClr val="black"/>
                </a:solidFill>
                <a:latin typeface="Calibri"/>
                <a:ea typeface="+mn-ea"/>
                <a:cs typeface="+mn-cs"/>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mn-ea"/>
                <a:cs typeface="+mn-cs"/>
              </a:rPr>
              <a:t> ©UCAR </a:t>
            </a:r>
            <a:r>
              <a:rPr lang="en-US" sz="1000" dirty="0" smtClean="0">
                <a:solidFill>
                  <a:prstClr val="black"/>
                </a:solidFill>
                <a:latin typeface="Calibri"/>
                <a:ea typeface="+mn-ea"/>
                <a:cs typeface="+mn-cs"/>
              </a:rPr>
              <a:t>2014</a:t>
            </a:r>
            <a:endParaRPr lang="en-US" sz="1000" dirty="0">
              <a:solidFill>
                <a:prstClr val="black"/>
              </a:solidFill>
              <a:latin typeface="Calibri"/>
              <a:ea typeface="+mn-ea"/>
              <a:cs typeface="+mn-cs"/>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4000" cy="685801"/>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8"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3926659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theme" Target="../theme/theme5.xml"/><Relationship Id="rId7" Type="http://schemas.openxmlformats.org/officeDocument/2006/relationships/image" Target="../media/image4.jpeg"/><Relationship Id="rId8" Type="http://schemas.openxmlformats.org/officeDocument/2006/relationships/image" Target="../media/image6.jpeg"/><Relationship Id="rId9" Type="http://schemas.openxmlformats.org/officeDocument/2006/relationships/image" Target="../media/image7.pn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6.xml"/><Relationship Id="rId13" Type="http://schemas.openxmlformats.org/officeDocument/2006/relationships/image" Target="../media/image8.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7"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cSld>
  <p:clrMap bg1="lt1" tx1="dk1" bg2="lt2" tx2="dk2" accent1="accent1" accent2="accent2" accent3="accent3" accent4="accent4" accent5="accent5" accent6="accent6" hlink="hlink" folHlink="folHlink"/>
  <p:sldLayoutIdLst>
    <p:sldLayoutId id="2147483926" r:id="rId1"/>
    <p:sldLayoutId id="2147483929" r:id="rId2"/>
    <p:sldLayoutId id="2147483997" r:id="rId3"/>
    <p:sldLayoutId id="2147483998" r:id="rId4"/>
    <p:sldLayoutId id="2147483999" r:id="rId5"/>
    <p:sldLayoutId id="2147484000" r:id="rId6"/>
    <p:sldLayoutId id="2147484001" r:id="rId7"/>
  </p:sldLayoutIdLst>
  <p:hf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Calibri"/>
          <a:ea typeface="+mn-ea"/>
          <a:cs typeface="Calibri"/>
        </a:defRPr>
      </a:lvl1pPr>
      <a:lvl2pPr marL="742950" indent="-285750" algn="l" rtl="0" eaLnBrk="1" fontAlgn="base" hangingPunct="1">
        <a:spcBef>
          <a:spcPct val="20000"/>
        </a:spcBef>
        <a:spcAft>
          <a:spcPct val="0"/>
        </a:spcAft>
        <a:buChar char="–"/>
        <a:defRPr sz="2200">
          <a:solidFill>
            <a:schemeClr val="tx1"/>
          </a:solidFill>
          <a:latin typeface="Calibri"/>
          <a:ea typeface="+mn-ea"/>
          <a:cs typeface="Calibri"/>
        </a:defRPr>
      </a:lvl2pPr>
      <a:lvl3pPr marL="1143000" indent="-228600" algn="l" rtl="0" eaLnBrk="1" fontAlgn="base" hangingPunct="1">
        <a:spcBef>
          <a:spcPct val="20000"/>
        </a:spcBef>
        <a:spcAft>
          <a:spcPct val="0"/>
        </a:spcAft>
        <a:buChar char="•"/>
        <a:defRPr sz="2000">
          <a:solidFill>
            <a:schemeClr val="tx1"/>
          </a:solidFill>
          <a:latin typeface="Calibri"/>
          <a:ea typeface="+mn-ea"/>
          <a:cs typeface="Calibri"/>
        </a:defRPr>
      </a:lvl3pPr>
      <a:lvl4pPr marL="1600200" indent="-228600" algn="l" rtl="0" eaLnBrk="1" fontAlgn="base" hangingPunct="1">
        <a:spcBef>
          <a:spcPct val="20000"/>
        </a:spcBef>
        <a:spcAft>
          <a:spcPct val="0"/>
        </a:spcAft>
        <a:buChar char="–"/>
        <a:defRPr sz="2000">
          <a:solidFill>
            <a:schemeClr val="tx1"/>
          </a:solidFill>
          <a:latin typeface="Calibri"/>
          <a:ea typeface="+mn-ea"/>
          <a:cs typeface="Calibri"/>
        </a:defRPr>
      </a:lvl4pPr>
      <a:lvl5pPr marL="2057400" indent="-228600" algn="l" rtl="0" eaLnBrk="1" fontAlgn="base" hangingPunct="1">
        <a:spcBef>
          <a:spcPct val="20000"/>
        </a:spcBef>
        <a:spcAft>
          <a:spcPct val="0"/>
        </a:spcAft>
        <a:buChar char="»"/>
        <a:defRPr sz="2000">
          <a:solidFill>
            <a:schemeClr val="tx1"/>
          </a:solidFill>
          <a:latin typeface="Calibri"/>
          <a:ea typeface="+mn-ea"/>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73" r:id="rId3"/>
    <p:sldLayoutId id="2147483974" r:id="rId4"/>
    <p:sldLayoutId id="2147483975" r:id="rId5"/>
    <p:sldLayoutId id="2147483976" r:id="rId6"/>
    <p:sldLayoutId id="2147484004" r:id="rId7"/>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4002" r:id="rId4"/>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1" y="0"/>
            <a:ext cx="9144000" cy="6858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4"/>
          </p:nvPr>
        </p:nvSpPr>
        <p:spPr>
          <a:xfrm>
            <a:off x="8229600" y="6492875"/>
            <a:ext cx="914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err="1" smtClean="0"/>
              <a:t>pg</a:t>
            </a:r>
            <a:r>
              <a:rPr lang="en-US" dirty="0" smtClean="0"/>
              <a:t> </a:t>
            </a:r>
            <a:fld id="{1DCE4C99-821D-0A43-B0D2-0BA6C4E4E578}" type="slidenum">
              <a:rPr lang="en-US" smtClean="0"/>
              <a:pPr/>
              <a:t>‹#›</a:t>
            </a:fld>
            <a:endParaRPr lang="en-US" dirty="0"/>
          </a:p>
        </p:txBody>
      </p:sp>
      <p:sp>
        <p:nvSpPr>
          <p:cNvPr id="6" name="Footer Placeholder 6"/>
          <p:cNvSpPr>
            <a:spLocks noGrp="1"/>
          </p:cNvSpPr>
          <p:nvPr>
            <p:ph type="ftr" sz="quarter" idx="3"/>
          </p:nvPr>
        </p:nvSpPr>
        <p:spPr>
          <a:xfrm>
            <a:off x="4419600" y="6492875"/>
            <a:ext cx="38100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Nanjing DA Tutorial, 29 Aug. 2017</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72" r:id="rId1"/>
    <p:sldLayoutId id="2147484003" r:id="rId2"/>
  </p:sldLayoutIdLst>
  <p:hf hdr="0" dt="0"/>
  <p:txStyles>
    <p:titleStyle>
      <a:lvl1pPr algn="ctr" defTabSz="457200" rtl="0" eaLnBrk="1" latinLnBrk="0" hangingPunct="1">
        <a:spcBef>
          <a:spcPct val="0"/>
        </a:spcBef>
        <a:buNone/>
        <a:defRPr sz="3600" kern="1200">
          <a:solidFill>
            <a:schemeClr val="bg1"/>
          </a:solidFill>
          <a:effectLst>
            <a:outerShdw blurRad="63500" dir="3600000" algn="tl" rotWithShape="0">
              <a:srgbClr val="000000">
                <a:alpha val="70000"/>
              </a:srgbClr>
            </a:outerShdw>
          </a:effectLst>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31" name="Picture 7" descr="nsf1"/>
          <p:cNvPicPr>
            <a:picLocks noChangeAspect="1" noChangeArrowheads="1"/>
          </p:cNvPicPr>
          <p:nvPr/>
        </p:nvPicPr>
        <p:blipFill>
          <a:blip r:embed="rId7"/>
          <a:srcRect/>
          <a:stretch>
            <a:fillRect/>
          </a:stretch>
        </p:blipFill>
        <p:spPr bwMode="auto">
          <a:xfrm>
            <a:off x="2057400" y="6248400"/>
            <a:ext cx="503238" cy="506413"/>
          </a:xfrm>
          <a:prstGeom prst="rect">
            <a:avLst/>
          </a:prstGeom>
          <a:noFill/>
          <a:ln w="9525">
            <a:noFill/>
            <a:miter lim="800000"/>
            <a:headEnd/>
            <a:tailEnd/>
          </a:ln>
        </p:spPr>
      </p:pic>
      <p:pic>
        <p:nvPicPr>
          <p:cNvPr id="1032" name="Picture 8" descr="ncar-logo-med"/>
          <p:cNvPicPr>
            <a:picLocks noChangeAspect="1" noChangeArrowheads="1"/>
          </p:cNvPicPr>
          <p:nvPr/>
        </p:nvPicPr>
        <p:blipFill>
          <a:blip r:embed="rId8"/>
          <a:srcRect/>
          <a:stretch>
            <a:fillRect/>
          </a:stretch>
        </p:blipFill>
        <p:spPr bwMode="auto">
          <a:xfrm>
            <a:off x="685800" y="6324600"/>
            <a:ext cx="1231900" cy="347663"/>
          </a:xfrm>
          <a:prstGeom prst="rect">
            <a:avLst/>
          </a:prstGeom>
          <a:noFill/>
          <a:ln w="9525">
            <a:noFill/>
            <a:miter lim="800000"/>
            <a:headEnd/>
            <a:tailEnd/>
          </a:ln>
        </p:spPr>
      </p:pic>
      <p:pic>
        <p:nvPicPr>
          <p:cNvPr id="1033" name="Picture 9" descr="Dartboard7"/>
          <p:cNvPicPr>
            <a:picLocks noChangeAspect="1" noChangeArrowheads="1"/>
          </p:cNvPicPr>
          <p:nvPr/>
        </p:nvPicPr>
        <p:blipFill>
          <a:blip r:embed="rId9"/>
          <a:srcRect/>
          <a:stretch>
            <a:fillRect/>
          </a:stretch>
        </p:blipFill>
        <p:spPr bwMode="auto">
          <a:xfrm>
            <a:off x="6629400" y="6248400"/>
            <a:ext cx="1752600" cy="519113"/>
          </a:xfrm>
          <a:prstGeom prst="rect">
            <a:avLst/>
          </a:prstGeom>
          <a:noFill/>
          <a:ln w="9525">
            <a:noFill/>
            <a:miter lim="800000"/>
            <a:headEnd/>
            <a:tailEnd/>
          </a:ln>
        </p:spPr>
      </p:pic>
      <p:sp>
        <p:nvSpPr>
          <p:cNvPr id="1034" name="Rectangle 10"/>
          <p:cNvSpPr>
            <a:spLocks noChangeArrowheads="1"/>
          </p:cNvSpPr>
          <p:nvPr/>
        </p:nvSpPr>
        <p:spPr bwMode="auto">
          <a:xfrm>
            <a:off x="8458200" y="6324600"/>
            <a:ext cx="609600" cy="304800"/>
          </a:xfrm>
          <a:prstGeom prst="rect">
            <a:avLst/>
          </a:prstGeom>
          <a:noFill/>
          <a:ln w="9525">
            <a:noFill/>
            <a:miter lim="800000"/>
            <a:headEnd/>
            <a:tailEnd/>
          </a:ln>
        </p:spPr>
        <p:txBody>
          <a:bodyPr>
            <a:prstTxWarp prst="textNoShape">
              <a:avLst/>
            </a:prstTxWarp>
          </a:bodyPr>
          <a:lstStyle/>
          <a:p>
            <a:pPr algn="ctr">
              <a:defRPr/>
            </a:pPr>
            <a:r>
              <a:rPr lang="en-US" sz="1200" dirty="0">
                <a:solidFill>
                  <a:srgbClr val="000000"/>
                </a:solidFill>
              </a:rPr>
              <a:t>pg </a:t>
            </a:r>
            <a:fld id="{36C93095-8263-124B-A941-6375B70BC881}" type="slidenum">
              <a:rPr lang="en-US" sz="1200">
                <a:solidFill>
                  <a:srgbClr val="000000"/>
                </a:solidFill>
              </a:rPr>
              <a:pPr algn="ctr">
                <a:defRPr/>
              </a:pPr>
              <a:t>‹#›</a:t>
            </a:fld>
            <a:endParaRPr lang="en-US" sz="1400" dirty="0">
              <a:solidFill>
                <a:srgbClr val="000000"/>
              </a:solidFill>
            </a:endParaRPr>
          </a:p>
        </p:txBody>
      </p:sp>
      <p:pic>
        <p:nvPicPr>
          <p:cNvPr id="11" name="Picture 7" descr="nsf1"/>
          <p:cNvPicPr>
            <a:picLocks noChangeAspect="1" noChangeArrowheads="1"/>
          </p:cNvPicPr>
          <p:nvPr userDrawn="1"/>
        </p:nvPicPr>
        <p:blipFill>
          <a:blip r:embed="rId7"/>
          <a:srcRect/>
          <a:stretch>
            <a:fillRect/>
          </a:stretch>
        </p:blipFill>
        <p:spPr bwMode="auto">
          <a:xfrm>
            <a:off x="2057400" y="6248400"/>
            <a:ext cx="503238" cy="506413"/>
          </a:xfrm>
          <a:prstGeom prst="rect">
            <a:avLst/>
          </a:prstGeom>
          <a:noFill/>
          <a:ln w="9525">
            <a:noFill/>
            <a:miter lim="800000"/>
            <a:headEnd/>
            <a:tailEnd/>
          </a:ln>
        </p:spPr>
      </p:pic>
      <p:pic>
        <p:nvPicPr>
          <p:cNvPr id="12" name="Picture 8" descr="ncar-logo-med"/>
          <p:cNvPicPr>
            <a:picLocks noChangeAspect="1" noChangeArrowheads="1"/>
          </p:cNvPicPr>
          <p:nvPr userDrawn="1"/>
        </p:nvPicPr>
        <p:blipFill>
          <a:blip r:embed="rId8"/>
          <a:srcRect/>
          <a:stretch>
            <a:fillRect/>
          </a:stretch>
        </p:blipFill>
        <p:spPr bwMode="auto">
          <a:xfrm>
            <a:off x="685800" y="6324600"/>
            <a:ext cx="1231900" cy="347663"/>
          </a:xfrm>
          <a:prstGeom prst="rect">
            <a:avLst/>
          </a:prstGeom>
          <a:noFill/>
          <a:ln w="9525">
            <a:noFill/>
            <a:miter lim="800000"/>
            <a:headEnd/>
            <a:tailEnd/>
          </a:ln>
        </p:spPr>
      </p:pic>
      <p:sp>
        <p:nvSpPr>
          <p:cNvPr id="14" name="Footer Placeholder 4"/>
          <p:cNvSpPr>
            <a:spLocks noGrp="1"/>
          </p:cNvSpPr>
          <p:nvPr>
            <p:ph type="ftr" sz="quarter" idx="3"/>
          </p:nvPr>
        </p:nvSpPr>
        <p:spPr>
          <a:xfrm>
            <a:off x="2895600" y="6356350"/>
            <a:ext cx="3276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Nanjing DA Tutorial, 29 Aug. 2017</a:t>
            </a:r>
            <a:endParaRPr lang="en-US" dirty="0">
              <a:solidFill>
                <a:srgbClr val="000000"/>
              </a:solidFill>
              <a:latin typeface="Calibri"/>
              <a:ea typeface="ＭＳ Ｐゴシック"/>
              <a:cs typeface="ＭＳ Ｐゴシック"/>
            </a:endParaRPr>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Lst>
  <p:hf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2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0" y="6527800"/>
            <a:ext cx="9144000" cy="342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7" name="Rectangle 6"/>
          <p:cNvSpPr/>
          <p:nvPr userDrawn="1"/>
        </p:nvSpPr>
        <p:spPr>
          <a:xfrm>
            <a:off x="0" y="-12700"/>
            <a:ext cx="9144000" cy="850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sp>
        <p:nvSpPr>
          <p:cNvPr id="2" name="Title Placeholder 1"/>
          <p:cNvSpPr>
            <a:spLocks noGrp="1"/>
          </p:cNvSpPr>
          <p:nvPr>
            <p:ph type="title"/>
          </p:nvPr>
        </p:nvSpPr>
        <p:spPr>
          <a:xfrm>
            <a:off x="457200" y="38100"/>
            <a:ext cx="8229600" cy="723900"/>
          </a:xfrm>
          <a:prstGeom prst="rect">
            <a:avLst/>
          </a:prstGeom>
        </p:spPr>
        <p:txBody>
          <a:bodyPr vert="horz" lIns="91440" tIns="45720" rIns="91440" bIns="45720" rtlCol="0" anchor="ctr">
            <a:normAutofit/>
          </a:bodyPr>
          <a:lstStyle/>
          <a:p>
            <a:r>
              <a:rPr lang="fr-FR" dirty="0" smtClean="0"/>
              <a:t>Click to </a:t>
            </a:r>
            <a:r>
              <a:rPr lang="fr-FR" dirty="0" err="1" smtClean="0"/>
              <a:t>edit</a:t>
            </a:r>
            <a:r>
              <a:rPr lang="fr-FR" dirty="0" smtClean="0"/>
              <a:t> Master </a:t>
            </a:r>
            <a:r>
              <a:rPr lang="fr-FR" dirty="0" err="1" smtClean="0"/>
              <a:t>title</a:t>
            </a:r>
            <a:r>
              <a:rPr lang="fr-FR" dirty="0" smtClean="0"/>
              <a:t>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Date Placeholder 3"/>
          <p:cNvSpPr>
            <a:spLocks noGrp="1"/>
          </p:cNvSpPr>
          <p:nvPr>
            <p:ph type="dt" sz="half" idx="2"/>
          </p:nvPr>
        </p:nvSpPr>
        <p:spPr>
          <a:xfrm>
            <a:off x="444500" y="64706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4960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r>
              <a:rPr lang="fr-FR" smtClean="0">
                <a:solidFill>
                  <a:prstClr val="black">
                    <a:tint val="75000"/>
                  </a:prstClr>
                </a:solidFill>
                <a:latin typeface="Calibri"/>
                <a:ea typeface="+mn-ea"/>
                <a:cs typeface="+mn-cs"/>
              </a:rPr>
              <a:t>Nanjing DA Tutorial, 29 Aug. 2017</a:t>
            </a: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5087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7BC013A6-E110-844F-BF04-51545AE39463}"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pic>
        <p:nvPicPr>
          <p:cNvPr id="9" name="Picture 8"/>
          <p:cNvPicPr>
            <a:picLocks noChangeAspect="1"/>
          </p:cNvPicPr>
          <p:nvPr userDrawn="1"/>
        </p:nvPicPr>
        <p:blipFill rotWithShape="1">
          <a:blip r:embed="rId13"/>
          <a:srcRect l="14855" t="12365" r="11594" b="12903"/>
          <a:stretch/>
        </p:blipFill>
        <p:spPr>
          <a:xfrm>
            <a:off x="8091636" y="63500"/>
            <a:ext cx="1001564" cy="685800"/>
          </a:xfrm>
          <a:prstGeom prst="rect">
            <a:avLst/>
          </a:prstGeom>
        </p:spPr>
      </p:pic>
    </p:spTree>
    <p:extLst>
      <p:ext uri="{BB962C8B-B14F-4D97-AF65-F5344CB8AC3E}">
        <p14:creationId xmlns:p14="http://schemas.microsoft.com/office/powerpoint/2010/main" val="352290160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0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9.jpeg"/><Relationship Id="rId3" Type="http://schemas.openxmlformats.org/officeDocument/2006/relationships/image" Target="../media/image8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2.png"/></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5.xml"/><Relationship Id="rId2" Type="http://schemas.openxmlformats.org/officeDocument/2006/relationships/image" Target="../media/image8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89.emf"/><Relationship Id="rId6" Type="http://schemas.openxmlformats.org/officeDocument/2006/relationships/image" Target="../media/image90.emf"/><Relationship Id="rId1" Type="http://schemas.openxmlformats.org/officeDocument/2006/relationships/slideLayout" Target="../slideLayouts/slideLayout10.xml"/><Relationship Id="rId2" Type="http://schemas.openxmlformats.org/officeDocument/2006/relationships/image" Target="../media/image86.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27.xml"/><Relationship Id="rId2" Type="http://schemas.openxmlformats.org/officeDocument/2006/relationships/notesSlide" Target="../notesSlides/notesSlide60.xml"/></Relationships>
</file>

<file path=ppt/slides/_rels/slide1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9.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hyperlink" Target="http://www.image.ucar.edu/DAReS/DAR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7.png"/><Relationship Id="rId5" Type="http://schemas.openxmlformats.org/officeDocument/2006/relationships/oleObject" Target="../embeddings/oleObject2.bin"/><Relationship Id="rId6" Type="http://schemas.openxmlformats.org/officeDocument/2006/relationships/image" Target="../media/image14.emf"/><Relationship Id="rId7" Type="http://schemas.openxmlformats.org/officeDocument/2006/relationships/oleObject" Target="../embeddings/oleObject3.bin"/><Relationship Id="rId8" Type="http://schemas.openxmlformats.org/officeDocument/2006/relationships/image" Target="../media/image15.emf"/><Relationship Id="rId9" Type="http://schemas.openxmlformats.org/officeDocument/2006/relationships/oleObject" Target="../embeddings/oleObject4.bin"/><Relationship Id="rId10"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2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3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3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3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3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3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3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3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4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4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4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4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4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4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46.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4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4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4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5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5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5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5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oleObject" Target="../embeddings/oleObject1.bin"/><Relationship Id="rId5" Type="http://schemas.openxmlformats.org/officeDocument/2006/relationships/image" Target="../media/image9.emf"/><Relationship Id="rId6" Type="http://schemas.openxmlformats.org/officeDocument/2006/relationships/image" Target="../media/image94.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60.png"/><Relationship Id="rId1" Type="http://schemas.microsoft.com/office/2007/relationships/media" Target="../media/media1.mp4"/><Relationship Id="rId2" Type="http://schemas.openxmlformats.org/officeDocument/2006/relationships/video" Target="../media/media1.mp4"/></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61.png"/><Relationship Id="rId1" Type="http://schemas.microsoft.com/office/2007/relationships/media" Target="../media/media2.mp4"/><Relationship Id="rId2" Type="http://schemas.openxmlformats.org/officeDocument/2006/relationships/video" Target="../media/media2.mp4"/></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62.png"/><Relationship Id="rId1" Type="http://schemas.microsoft.com/office/2007/relationships/media" Target="../media/media3.mp4"/><Relationship Id="rId2" Type="http://schemas.openxmlformats.org/officeDocument/2006/relationships/video" Target="../media/media3.mp4"/></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3.emf"/></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64.png"/><Relationship Id="rId1" Type="http://schemas.microsoft.com/office/2007/relationships/media" Target="../media/media4.mp4"/><Relationship Id="rId2" Type="http://schemas.openxmlformats.org/officeDocument/2006/relationships/video" Target="../media/media4.mp4"/></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5.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6.tiff"/></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0.xml"/><Relationship Id="rId5" Type="http://schemas.openxmlformats.org/officeDocument/2006/relationships/image" Target="../media/image67.png"/><Relationship Id="rId1" Type="http://schemas.microsoft.com/office/2007/relationships/media" Target="../media/media5.mp4"/><Relationship Id="rId2" Type="http://schemas.openxmlformats.org/officeDocument/2006/relationships/video" Target="../media/media5.mp4"/></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68.emf"/></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2.xml"/><Relationship Id="rId5" Type="http://schemas.openxmlformats.org/officeDocument/2006/relationships/image" Target="../media/image69.png"/><Relationship Id="rId1" Type="http://schemas.microsoft.com/office/2007/relationships/media" Target="../media/media6.mp4"/><Relationship Id="rId2" Type="http://schemas.openxmlformats.org/officeDocument/2006/relationships/video" Target="../media/media6.mp4"/></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10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7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7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0.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0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71.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7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7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7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Practical Implementations of the </a:t>
            </a:r>
            <a:br>
              <a:rPr lang="en-US" dirty="0" smtClean="0"/>
            </a:br>
            <a:r>
              <a:rPr lang="en-US" dirty="0" smtClean="0"/>
              <a:t>Ensemble </a:t>
            </a:r>
            <a:r>
              <a:rPr lang="en-US" dirty="0" err="1" smtClean="0"/>
              <a:t>Kalman</a:t>
            </a:r>
            <a:r>
              <a:rPr lang="en-US" dirty="0" smtClean="0"/>
              <a:t> Filter</a:t>
            </a:r>
            <a:r>
              <a:rPr lang="en-US" dirty="0"/>
              <a:t/>
            </a:r>
            <a:br>
              <a:rPr lang="en-US" dirty="0"/>
            </a:br>
            <a:r>
              <a:rPr lang="en-US" sz="2000" dirty="0"/>
              <a:t>Jeff Anderson representing the NCAR Data Assimilation Research Section</a:t>
            </a:r>
            <a:endParaRPr lang="en-US" dirty="0"/>
          </a:p>
        </p:txBody>
      </p:sp>
    </p:spTree>
    <p:extLst>
      <p:ext uri="{BB962C8B-B14F-4D97-AF65-F5344CB8AC3E}">
        <p14:creationId xmlns:p14="http://schemas.microsoft.com/office/powerpoint/2010/main" val="317010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524000"/>
            <a:ext cx="7104106" cy="5333999"/>
          </a:xfrm>
          <a:prstGeom prst="rect">
            <a:avLst/>
          </a:prstGeom>
        </p:spPr>
      </p:pic>
      <p:cxnSp>
        <p:nvCxnSpPr>
          <p:cNvPr id="5" name="Straight Arrow Connector 4"/>
          <p:cNvCxnSpPr/>
          <p:nvPr/>
        </p:nvCxnSpPr>
        <p:spPr>
          <a:xfrm>
            <a:off x="2057400" y="2057400"/>
            <a:ext cx="2286000" cy="1295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10</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2" name="TextBox 11"/>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13" name="TextBox 12"/>
          <p:cNvSpPr txBox="1"/>
          <p:nvPr/>
        </p:nvSpPr>
        <p:spPr>
          <a:xfrm>
            <a:off x="381000" y="895315"/>
            <a:ext cx="8305800" cy="462465"/>
          </a:xfrm>
          <a:prstGeom prst="rect">
            <a:avLst/>
          </a:prstGeom>
          <a:noFill/>
        </p:spPr>
        <p:txBody>
          <a:bodyPr wrap="square" rtlCol="0">
            <a:spAutoFit/>
          </a:bodyPr>
          <a:lstStyle/>
          <a:p>
            <a:r>
              <a:rPr lang="en-US" dirty="0" smtClean="0">
                <a:latin typeface="Calibri" charset="0"/>
                <a:ea typeface="Calibri" charset="0"/>
                <a:cs typeface="Calibri" charset="0"/>
              </a:rPr>
              <a:t>Posterior is </a:t>
            </a:r>
            <a:r>
              <a:rPr lang="en-US" dirty="0" err="1" smtClean="0">
                <a:latin typeface="Calibri" charset="0"/>
                <a:ea typeface="Calibri" charset="0"/>
                <a:cs typeface="Calibri" charset="0"/>
              </a:rPr>
              <a:t>gaussian</a:t>
            </a:r>
            <a:r>
              <a:rPr lang="en-US" dirty="0" smtClean="0">
                <a:latin typeface="Calibri" charset="0"/>
                <a:ea typeface="Calibri" charset="0"/>
                <a:cs typeface="Calibri" charset="0"/>
              </a:rPr>
              <a:t>, from (11).</a:t>
            </a:r>
            <a:endParaRPr lang="en-US" dirty="0">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328419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819400"/>
            <a:ext cx="7772400" cy="2590800"/>
          </a:xfrm>
        </p:spPr>
        <p:txBody>
          <a:bodyPr>
            <a:normAutofit/>
          </a:bodyPr>
          <a:lstStyle/>
          <a:p>
            <a:pPr>
              <a:buFont typeface="Arial"/>
              <a:buChar char="•"/>
            </a:pPr>
            <a:r>
              <a:rPr lang="en-US" sz="2000" dirty="0" smtClean="0"/>
              <a:t>Climate change over time scales of 1 to several decades has been identified as very important for mitigation and infrastructure planning.</a:t>
            </a:r>
          </a:p>
          <a:p>
            <a:pPr>
              <a:buFont typeface="Arial"/>
              <a:buChar char="•"/>
            </a:pPr>
            <a:r>
              <a:rPr lang="en-US" sz="2000" dirty="0" smtClean="0"/>
              <a:t>Need ocean initial conditions for the IPCC decadal prediction program (and maybe a crystal ball, too!).</a:t>
            </a:r>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Global Ocean data assimilation.</a:t>
            </a:r>
          </a:p>
          <a:p>
            <a:r>
              <a:rPr lang="en-US" dirty="0" smtClean="0"/>
              <a:t>Collaborators: Alicia </a:t>
            </a:r>
            <a:r>
              <a:rPr lang="en-US" dirty="0" err="1" smtClean="0"/>
              <a:t>Karspeck</a:t>
            </a:r>
            <a:r>
              <a:rPr lang="en-US" dirty="0" smtClean="0"/>
              <a:t>, Steve Yeager, CGD.</a:t>
            </a:r>
            <a:endParaRPr lang="en-US" dirty="0"/>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100</a:t>
            </a:fld>
            <a:endParaRPr lang="en-US" dirty="0"/>
          </a:p>
        </p:txBody>
      </p:sp>
    </p:spTree>
    <p:extLst>
      <p:ext uri="{BB962C8B-B14F-4D97-AF65-F5344CB8AC3E}">
        <p14:creationId xmlns:p14="http://schemas.microsoft.com/office/powerpoint/2010/main" val="256143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6"/>
          <p:cNvSpPr txBox="1">
            <a:spLocks noChangeArrowheads="1"/>
          </p:cNvSpPr>
          <p:nvPr/>
        </p:nvSpPr>
        <p:spPr bwMode="auto">
          <a:xfrm>
            <a:off x="381000" y="1905000"/>
            <a:ext cx="7315200" cy="5486400"/>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FLOAT_SALINITY</a:t>
            </a:r>
            <a:r>
              <a:rPr lang="en-US" sz="1600" dirty="0">
                <a:solidFill>
                  <a:srgbClr val="000000"/>
                </a:solidFill>
                <a:latin typeface="Arial" pitchFamily="-110" charset="0"/>
                <a:ea typeface="ＭＳ Ｐゴシック" pitchFamily="-110" charset="-128"/>
                <a:cs typeface="ＭＳ Ｐゴシック" pitchFamily="-110" charset="-128"/>
              </a:rPr>
              <a:t>   	</a:t>
            </a:r>
            <a:r>
              <a:rPr lang="en-US" sz="1600" dirty="0" smtClean="0">
                <a:solidFill>
                  <a:srgbClr val="000000"/>
                </a:solidFill>
                <a:latin typeface="Arial" pitchFamily="-110" charset="0"/>
                <a:ea typeface="ＭＳ Ｐゴシック" pitchFamily="-110" charset="-128"/>
                <a:cs typeface="ＭＳ Ｐゴシック" pitchFamily="-110" charset="-128"/>
              </a:rPr>
              <a:t>		68200</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FLOAT_TEMPERATURE		395032</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DRIFTER_TEMPERATURE		33963</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MOORING_SALINITY  </a:t>
            </a:r>
            <a:r>
              <a:rPr lang="en-US" sz="1600" dirty="0" smtClean="0">
                <a:solidFill>
                  <a:srgbClr val="000000"/>
                </a:solidFill>
                <a:latin typeface="Arial" pitchFamily="-110" charset="0"/>
                <a:ea typeface="ＭＳ Ｐゴシック" pitchFamily="-110" charset="-128"/>
                <a:cs typeface="ＭＳ Ｐゴシック" pitchFamily="-110" charset="-128"/>
              </a:rPr>
              <a:t> 		27476</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MOORING_TEMPERATURE </a:t>
            </a:r>
            <a:r>
              <a:rPr lang="en-US" sz="1600" dirty="0" smtClean="0">
                <a:solidFill>
                  <a:srgbClr val="000000"/>
                </a:solidFill>
                <a:latin typeface="Arial" pitchFamily="-110" charset="0"/>
                <a:ea typeface="ＭＳ Ｐゴシック" pitchFamily="-110" charset="-128"/>
                <a:cs typeface="ＭＳ Ｐゴシック" pitchFamily="-110" charset="-128"/>
              </a:rPr>
              <a:t> 		</a:t>
            </a:r>
            <a:r>
              <a:rPr lang="en-US" sz="1600" dirty="0">
                <a:solidFill>
                  <a:srgbClr val="000000"/>
                </a:solidFill>
                <a:latin typeface="Arial" pitchFamily="-110" charset="0"/>
                <a:ea typeface="ＭＳ Ｐゴシック" pitchFamily="-110" charset="-128"/>
                <a:cs typeface="ＭＳ Ｐゴシック" pitchFamily="-110" charset="-128"/>
              </a:rPr>
              <a:t>623967                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BOTTLE_SALINITY  </a:t>
            </a:r>
            <a:r>
              <a:rPr lang="en-US" sz="1600" dirty="0" smtClean="0">
                <a:solidFill>
                  <a:srgbClr val="000000"/>
                </a:solidFill>
                <a:latin typeface="Arial" pitchFamily="-110" charset="0"/>
                <a:ea typeface="ＭＳ Ｐゴシック" pitchFamily="-110" charset="-128"/>
                <a:cs typeface="ＭＳ Ｐゴシック" pitchFamily="-110" charset="-128"/>
              </a:rPr>
              <a:t> 		79855</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BOTTLE_TEMPERATURE   </a:t>
            </a:r>
            <a:r>
              <a:rPr lang="en-US" sz="1600" dirty="0" smtClean="0">
                <a:solidFill>
                  <a:srgbClr val="000000"/>
                </a:solidFill>
                <a:latin typeface="Arial" pitchFamily="-110" charset="0"/>
                <a:ea typeface="ＭＳ Ｐゴシック" pitchFamily="-110" charset="-128"/>
                <a:cs typeface="ＭＳ Ｐゴシック" pitchFamily="-110" charset="-128"/>
              </a:rPr>
              <a:t>		81488</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CTD_SALINITY  	</a:t>
            </a:r>
            <a:r>
              <a:rPr lang="en-US" sz="1600" dirty="0" smtClean="0">
                <a:solidFill>
                  <a:srgbClr val="000000"/>
                </a:solidFill>
                <a:latin typeface="Arial" pitchFamily="-110" charset="0"/>
                <a:ea typeface="ＭＳ Ｐゴシック" pitchFamily="-110" charset="-128"/>
                <a:cs typeface="ＭＳ Ｐゴシック" pitchFamily="-110" charset="-128"/>
              </a:rPr>
              <a:t>		328812</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CTD_TEMPERATURE  </a:t>
            </a:r>
            <a:r>
              <a:rPr lang="en-US" sz="1600" dirty="0" smtClean="0">
                <a:solidFill>
                  <a:srgbClr val="000000"/>
                </a:solidFill>
                <a:latin typeface="Arial" pitchFamily="-110" charset="0"/>
                <a:ea typeface="ＭＳ Ｐゴシック" pitchFamily="-110" charset="-128"/>
                <a:cs typeface="ＭＳ Ｐゴシック" pitchFamily="-110" charset="-128"/>
              </a:rPr>
              <a:t>		368715</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STD_SALINITY     	</a:t>
            </a:r>
            <a:r>
              <a:rPr lang="en-US" sz="1600" dirty="0" smtClean="0">
                <a:solidFill>
                  <a:srgbClr val="000000"/>
                </a:solidFill>
                <a:latin typeface="Arial" pitchFamily="-110" charset="0"/>
                <a:ea typeface="ＭＳ Ｐゴシック" pitchFamily="-110" charset="-128"/>
                <a:cs typeface="ＭＳ Ｐゴシック" pitchFamily="-110" charset="-128"/>
              </a:rPr>
              <a:t>		674</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STD_TEMPERATURE     		677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XCTD_SALINITY    	</a:t>
            </a:r>
            <a:r>
              <a:rPr lang="en-US" sz="1600" dirty="0" smtClean="0">
                <a:solidFill>
                  <a:srgbClr val="000000"/>
                </a:solidFill>
                <a:latin typeface="Arial" pitchFamily="-110" charset="0"/>
                <a:ea typeface="ＭＳ Ｐゴシック" pitchFamily="-110" charset="-128"/>
                <a:cs typeface="ＭＳ Ｐゴシック" pitchFamily="-110" charset="-128"/>
              </a:rPr>
              <a:t>		3328</a:t>
            </a:r>
            <a:r>
              <a:rPr lang="en-US" sz="1600" dirty="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XCTD_TEMPERATURE   	 	5790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MBT_TEMPERATURE   		58206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XBT_TEMPERATURE 		1093330                </a:t>
            </a:r>
          </a:p>
          <a:p>
            <a:pP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APB_TEMPERATURE  	</a:t>
            </a:r>
            <a:r>
              <a:rPr lang="en-US" sz="1600" dirty="0" smtClean="0">
                <a:solidFill>
                  <a:srgbClr val="000000"/>
                </a:solidFill>
                <a:latin typeface="Arial" pitchFamily="-110" charset="0"/>
                <a:ea typeface="ＭＳ Ｐゴシック" pitchFamily="-110" charset="-128"/>
                <a:cs typeface="ＭＳ Ｐゴシック" pitchFamily="-110" charset="-128"/>
              </a:rPr>
              <a:t>	580111</a:t>
            </a:r>
            <a:endParaRPr lang="en-US" sz="1600" dirty="0">
              <a:solidFill>
                <a:srgbClr val="000000"/>
              </a:solidFill>
              <a:latin typeface="Arial" pitchFamily="-110" charset="0"/>
              <a:ea typeface="ＭＳ Ｐゴシック" pitchFamily="-110" charset="-128"/>
              <a:cs typeface="ＭＳ Ｐゴシック" pitchFamily="-110" charset="-128"/>
            </a:endParaRPr>
          </a:p>
          <a:p>
            <a:pPr defTabSz="914400" eaLnBrk="0" fontAlgn="base" hangingPunct="0">
              <a:spcBef>
                <a:spcPct val="0"/>
              </a:spcBef>
              <a:spcAft>
                <a:spcPct val="0"/>
              </a:spcAft>
            </a:pPr>
            <a:endParaRPr lang="en-US" sz="2400" dirty="0">
              <a:solidFill>
                <a:srgbClr val="000000"/>
              </a:solidFill>
              <a:latin typeface="Arial" pitchFamily="-110" charset="0"/>
              <a:ea typeface="ＭＳ Ｐゴシック" pitchFamily="-110" charset="-128"/>
              <a:cs typeface="ＭＳ Ｐゴシック" pitchFamily="-110" charset="-128"/>
            </a:endParaRPr>
          </a:p>
          <a:p>
            <a:pPr defTabSz="914400" eaLnBrk="0" fontAlgn="base" hangingPunct="0">
              <a:spcBef>
                <a:spcPct val="0"/>
              </a:spcBef>
              <a:spcAft>
                <a:spcPct val="0"/>
              </a:spcAft>
            </a:pPr>
            <a:endParaRPr lang="en-US" sz="2400" dirty="0">
              <a:solidFill>
                <a:srgbClr val="000000"/>
              </a:solidFill>
              <a:latin typeface="Arial" pitchFamily="-110" charset="0"/>
              <a:ea typeface="ＭＳ Ｐゴシック" pitchFamily="-110" charset="-128"/>
              <a:cs typeface="ＭＳ Ｐゴシック" pitchFamily="-110" charset="-128"/>
            </a:endParaRPr>
          </a:p>
        </p:txBody>
      </p:sp>
      <p:pic>
        <p:nvPicPr>
          <p:cNvPr id="39941" name="Picture 7" descr="seal.jpg"/>
          <p:cNvPicPr>
            <a:picLocks noChangeAspect="1"/>
          </p:cNvPicPr>
          <p:nvPr/>
        </p:nvPicPr>
        <p:blipFill>
          <a:blip r:embed="rId2"/>
          <a:srcRect/>
          <a:stretch>
            <a:fillRect/>
          </a:stretch>
        </p:blipFill>
        <p:spPr bwMode="auto">
          <a:xfrm>
            <a:off x="5791200" y="4031834"/>
            <a:ext cx="2743200" cy="1835566"/>
          </a:xfrm>
          <a:prstGeom prst="rect">
            <a:avLst/>
          </a:prstGeom>
          <a:noFill/>
          <a:ln w="9525">
            <a:noFill/>
            <a:miter lim="800000"/>
            <a:headEnd/>
            <a:tailEnd/>
          </a:ln>
        </p:spPr>
      </p:pic>
      <p:pic>
        <p:nvPicPr>
          <p:cNvPr id="39942" name="Picture 8" descr="tao.jpg"/>
          <p:cNvPicPr>
            <a:picLocks noChangeAspect="1"/>
          </p:cNvPicPr>
          <p:nvPr/>
        </p:nvPicPr>
        <p:blipFill>
          <a:blip r:embed="rId3"/>
          <a:srcRect/>
          <a:stretch>
            <a:fillRect/>
          </a:stretch>
        </p:blipFill>
        <p:spPr bwMode="auto">
          <a:xfrm>
            <a:off x="5791200" y="1890346"/>
            <a:ext cx="2743200" cy="2072054"/>
          </a:xfrm>
          <a:prstGeom prst="rect">
            <a:avLst/>
          </a:prstGeom>
          <a:noFill/>
          <a:ln w="9525">
            <a:noFill/>
            <a:miter lim="800000"/>
            <a:headEnd/>
            <a:tailEnd/>
          </a:ln>
        </p:spPr>
      </p:pic>
      <p:sp>
        <p:nvSpPr>
          <p:cNvPr id="9" name="TextBox 8"/>
          <p:cNvSpPr txBox="1"/>
          <p:nvPr/>
        </p:nvSpPr>
        <p:spPr>
          <a:xfrm>
            <a:off x="533400" y="1367135"/>
            <a:ext cx="8153400" cy="461665"/>
          </a:xfrm>
          <a:prstGeom prst="rect">
            <a:avLst/>
          </a:prstGeom>
          <a:noFill/>
        </p:spPr>
        <p:txBody>
          <a:bodyPr wrap="square" rtlCol="0">
            <a:spAutoFit/>
          </a:bodyPr>
          <a:lstStyle/>
          <a:p>
            <a:pPr algn="ctr" defTabSz="914400" eaLnBrk="0" fontAlgn="base" hangingPunct="0">
              <a:spcBef>
                <a:spcPct val="0"/>
              </a:spcBef>
              <a:spcAft>
                <a:spcPct val="0"/>
              </a:spcAft>
            </a:pPr>
            <a:r>
              <a:rPr lang="en-US" dirty="0" smtClean="0">
                <a:solidFill>
                  <a:srgbClr val="000000"/>
                </a:solidFill>
                <a:latin typeface="Arial" pitchFamily="-110" charset="0"/>
                <a:ea typeface="ＭＳ Ｐゴシック" pitchFamily="-110" charset="-128"/>
                <a:cs typeface="ＭＳ Ｐゴシック" pitchFamily="-110" charset="-128"/>
              </a:rPr>
              <a:t>These counts are for 1998 &amp; 1999 and are representative.</a:t>
            </a:r>
            <a:endParaRPr lang="en-US" dirty="0">
              <a:solidFill>
                <a:srgbClr val="000000"/>
              </a:solidFill>
              <a:latin typeface="Arial" pitchFamily="-110" charset="0"/>
              <a:ea typeface="ＭＳ Ｐゴシック" pitchFamily="-110" charset="-128"/>
              <a:cs typeface="ＭＳ Ｐゴシック" pitchFamily="-110" charset="-128"/>
            </a:endParaRP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Box 3"/>
          <p:cNvSpPr txBox="1"/>
          <p:nvPr/>
        </p:nvSpPr>
        <p:spPr>
          <a:xfrm>
            <a:off x="609600" y="838200"/>
            <a:ext cx="8305800" cy="461665"/>
          </a:xfrm>
          <a:prstGeom prst="rect">
            <a:avLst/>
          </a:prstGeom>
          <a:noFill/>
        </p:spPr>
        <p:txBody>
          <a:bodyPr wrap="square" rtlCol="0">
            <a:spAutoFit/>
          </a:bodyPr>
          <a:lstStyle/>
          <a:p>
            <a:r>
              <a:rPr lang="en-US" dirty="0" smtClean="0"/>
              <a:t>World Ocean Database T, S observation counts.</a:t>
            </a:r>
            <a:endParaRPr lang="en-US" dirty="0"/>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101</a:t>
            </a:fld>
            <a:endParaRPr lang="en-US" dirty="0"/>
          </a:p>
        </p:txBody>
      </p:sp>
    </p:spTree>
    <p:extLst>
      <p:ext uri="{BB962C8B-B14F-4D97-AF65-F5344CB8AC3E}">
        <p14:creationId xmlns:p14="http://schemas.microsoft.com/office/powerpoint/2010/main" val="2075469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TextBox 10"/>
          <p:cNvSpPr txBox="1">
            <a:spLocks noChangeArrowheads="1"/>
          </p:cNvSpPr>
          <p:nvPr/>
        </p:nvSpPr>
        <p:spPr bwMode="auto">
          <a:xfrm rot="-5400000">
            <a:off x="-638145" y="4448145"/>
            <a:ext cx="2133600" cy="400110"/>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2000" b="1" dirty="0" smtClean="0">
                <a:solidFill>
                  <a:srgbClr val="000000"/>
                </a:solidFill>
                <a:latin typeface="Arial" pitchFamily="-110" charset="0"/>
                <a:ea typeface="ＭＳ Ｐゴシック" pitchFamily="-110" charset="-128"/>
                <a:cs typeface="ＭＳ Ｐゴシック" pitchFamily="-110" charset="-128"/>
              </a:rPr>
              <a:t>23 POP 1 DATM</a:t>
            </a:r>
            <a:endParaRPr lang="en-US" sz="2000" b="1" dirty="0">
              <a:solidFill>
                <a:srgbClr val="000000"/>
              </a:solidFill>
              <a:latin typeface="Arial" pitchFamily="-110" charset="0"/>
              <a:ea typeface="ＭＳ Ｐゴシック" pitchFamily="-110" charset="-128"/>
              <a:cs typeface="ＭＳ Ｐゴシック" pitchFamily="-110" charset="-128"/>
            </a:endParaRPr>
          </a:p>
        </p:txBody>
      </p:sp>
      <p:sp>
        <p:nvSpPr>
          <p:cNvPr id="10" name="TextBox 9"/>
          <p:cNvSpPr txBox="1"/>
          <p:nvPr/>
        </p:nvSpPr>
        <p:spPr>
          <a:xfrm>
            <a:off x="152400" y="773771"/>
            <a:ext cx="492443" cy="2188134"/>
          </a:xfrm>
          <a:prstGeom prst="rect">
            <a:avLst/>
          </a:prstGeom>
          <a:noFill/>
        </p:spPr>
        <p:txBody>
          <a:bodyPr vert="vert270" wrap="none" rtlCol="0">
            <a:spAutoFit/>
          </a:bodyPr>
          <a:lstStyle/>
          <a:p>
            <a:pPr algn="ctr" defTabSz="914400" eaLnBrk="0" fontAlgn="base" hangingPunct="0">
              <a:spcBef>
                <a:spcPct val="0"/>
              </a:spcBef>
              <a:spcAft>
                <a:spcPct val="0"/>
              </a:spcAft>
            </a:pPr>
            <a:r>
              <a:rPr lang="en-US" sz="2000" dirty="0" smtClean="0">
                <a:solidFill>
                  <a:srgbClr val="000000"/>
                </a:solidFill>
                <a:latin typeface="Arial" pitchFamily="-110" charset="0"/>
                <a:ea typeface="ＭＳ Ｐゴシック" pitchFamily="-110" charset="-128"/>
                <a:cs typeface="ＭＳ Ｐゴシック" pitchFamily="-110" charset="-128"/>
              </a:rPr>
              <a:t>Coupled Free Run</a:t>
            </a:r>
            <a:endParaRPr lang="en-US" sz="2000" dirty="0">
              <a:solidFill>
                <a:srgbClr val="000000"/>
              </a:solidFill>
              <a:latin typeface="Arial" pitchFamily="-110" charset="0"/>
              <a:ea typeface="ＭＳ Ｐゴシック" pitchFamily="-110" charset="-128"/>
              <a:cs typeface="ＭＳ Ｐゴシック" pitchFamily="-110" charset="-128"/>
            </a:endParaRPr>
          </a:p>
        </p:txBody>
      </p:sp>
      <p:grpSp>
        <p:nvGrpSpPr>
          <p:cNvPr id="3" name="Group 2"/>
          <p:cNvGrpSpPr/>
          <p:nvPr/>
        </p:nvGrpSpPr>
        <p:grpSpPr>
          <a:xfrm>
            <a:off x="685800" y="685800"/>
            <a:ext cx="8382000" cy="5810787"/>
            <a:chOff x="685800" y="381000"/>
            <a:chExt cx="8382000" cy="5810787"/>
          </a:xfrm>
        </p:grpSpPr>
        <p:pic>
          <p:nvPicPr>
            <p:cNvPr id="9" name="Picture 8" descr="SSTA.1998.png"/>
            <p:cNvPicPr>
              <a:picLocks noChangeAspect="1"/>
            </p:cNvPicPr>
            <p:nvPr/>
          </p:nvPicPr>
          <p:blipFill>
            <a:blip r:embed="rId2"/>
            <a:srcRect t="4979"/>
            <a:stretch>
              <a:fillRect/>
            </a:stretch>
          </p:blipFill>
          <p:spPr>
            <a:xfrm>
              <a:off x="685800" y="457200"/>
              <a:ext cx="7696200" cy="5734587"/>
            </a:xfrm>
            <a:prstGeom prst="rect">
              <a:avLst/>
            </a:prstGeom>
          </p:spPr>
        </p:pic>
        <p:sp>
          <p:nvSpPr>
            <p:cNvPr id="12" name="Rectangle 11"/>
            <p:cNvSpPr/>
            <p:nvPr/>
          </p:nvSpPr>
          <p:spPr>
            <a:xfrm>
              <a:off x="8267581" y="381000"/>
              <a:ext cx="800219" cy="3124200"/>
            </a:xfrm>
            <a:prstGeom prst="rect">
              <a:avLst/>
            </a:prstGeom>
          </p:spPr>
          <p:txBody>
            <a:bodyPr vert="vert270" wrap="square">
              <a:spAutoFit/>
            </a:bodyPr>
            <a:lstStyle/>
            <a:p>
              <a:pPr algn="ctr" defTabSz="914400" eaLnBrk="0" fontAlgn="base" hangingPunct="0">
                <a:spcBef>
                  <a:spcPct val="0"/>
                </a:spcBef>
                <a:spcAft>
                  <a:spcPct val="0"/>
                </a:spcAft>
              </a:pPr>
              <a:r>
                <a:rPr lang="en-US" sz="2000" dirty="0" smtClean="0">
                  <a:solidFill>
                    <a:srgbClr val="000000"/>
                  </a:solidFill>
                  <a:latin typeface="Arial" pitchFamily="-110" charset="0"/>
                  <a:ea typeface="ＭＳ Ｐゴシック" pitchFamily="-110" charset="-128"/>
                  <a:cs typeface="ＭＳ Ｐゴシック" pitchFamily="-110" charset="-128"/>
                </a:rPr>
                <a:t>POP forced by observed atmosphere (</a:t>
              </a:r>
              <a:r>
                <a:rPr lang="en-US" sz="2000" dirty="0" err="1" smtClean="0">
                  <a:solidFill>
                    <a:srgbClr val="000000"/>
                  </a:solidFill>
                  <a:latin typeface="Arial" pitchFamily="-110" charset="0"/>
                  <a:ea typeface="ＭＳ Ｐゴシック" pitchFamily="-110" charset="-128"/>
                  <a:cs typeface="ＭＳ Ｐゴシック" pitchFamily="-110" charset="-128"/>
                </a:rPr>
                <a:t>hindcast</a:t>
              </a:r>
              <a:r>
                <a:rPr lang="en-US" sz="2000" dirty="0" smtClean="0">
                  <a:solidFill>
                    <a:srgbClr val="000000"/>
                  </a:solidFill>
                  <a:latin typeface="Arial" pitchFamily="-110" charset="0"/>
                  <a:ea typeface="ＭＳ Ｐゴシック" pitchFamily="-110" charset="-128"/>
                  <a:cs typeface="ＭＳ Ｐゴシック" pitchFamily="-110" charset="-128"/>
                </a:rPr>
                <a:t>)</a:t>
              </a:r>
              <a:endParaRPr lang="en-US" sz="2000" dirty="0">
                <a:solidFill>
                  <a:srgbClr val="000000"/>
                </a:solidFill>
                <a:latin typeface="Arial" pitchFamily="-110" charset="0"/>
                <a:ea typeface="ＭＳ Ｐゴシック" pitchFamily="-110" charset="-128"/>
                <a:cs typeface="ＭＳ Ｐゴシック" pitchFamily="-110" charset="-128"/>
              </a:endParaRPr>
            </a:p>
          </p:txBody>
        </p:sp>
        <p:sp>
          <p:nvSpPr>
            <p:cNvPr id="13" name="TextBox 12"/>
            <p:cNvSpPr txBox="1"/>
            <p:nvPr/>
          </p:nvSpPr>
          <p:spPr>
            <a:xfrm>
              <a:off x="8382000" y="3649312"/>
              <a:ext cx="492443" cy="1997777"/>
            </a:xfrm>
            <a:prstGeom prst="rect">
              <a:avLst/>
            </a:prstGeom>
            <a:noFill/>
          </p:spPr>
          <p:txBody>
            <a:bodyPr vert="vert270" wrap="none" rtlCol="0">
              <a:spAutoFit/>
            </a:bodyPr>
            <a:lstStyle/>
            <a:p>
              <a:pPr algn="ctr" defTabSz="914400" eaLnBrk="0" fontAlgn="base" hangingPunct="0">
                <a:spcBef>
                  <a:spcPct val="0"/>
                </a:spcBef>
                <a:spcAft>
                  <a:spcPct val="0"/>
                </a:spcAft>
              </a:pPr>
              <a:r>
                <a:rPr lang="en-US" sz="2000" b="1" dirty="0" smtClean="0">
                  <a:solidFill>
                    <a:srgbClr val="FF0000"/>
                  </a:solidFill>
                  <a:latin typeface="Arial" pitchFamily="-110" charset="0"/>
                  <a:ea typeface="ＭＳ Ｐゴシック" pitchFamily="-110" charset="-128"/>
                  <a:cs typeface="ＭＳ Ｐゴシック" pitchFamily="-110" charset="-128"/>
                </a:rPr>
                <a:t>48 POP 48 CAM</a:t>
              </a:r>
              <a:endParaRPr lang="en-US" sz="2000" b="1" dirty="0">
                <a:solidFill>
                  <a:srgbClr val="FF0000"/>
                </a:solidFill>
                <a:latin typeface="Arial" pitchFamily="-110" charset="0"/>
                <a:ea typeface="ＭＳ Ｐゴシック" pitchFamily="-110" charset="-128"/>
                <a:cs typeface="ＭＳ Ｐゴシック" pitchFamily="-110" charset="-128"/>
              </a:endParaRPr>
            </a:p>
          </p:txBody>
        </p:sp>
      </p:grpSp>
      <p:sp>
        <p:nvSpPr>
          <p:cNvPr id="14" name="Title 13"/>
          <p:cNvSpPr>
            <a:spLocks noGrp="1"/>
          </p:cNvSpPr>
          <p:nvPr>
            <p:ph type="title"/>
          </p:nvPr>
        </p:nvSpPr>
        <p:spPr>
          <a:xfrm>
            <a:off x="0" y="0"/>
            <a:ext cx="9144000" cy="533400"/>
          </a:xfrm>
        </p:spPr>
        <p:txBody>
          <a:bodyPr>
            <a:normAutofit/>
          </a:bodyPr>
          <a:lstStyle/>
          <a:p>
            <a:r>
              <a:rPr lang="en-US" sz="2400" dirty="0" smtClean="0">
                <a:latin typeface="Arial"/>
                <a:cs typeface="Arial"/>
              </a:rPr>
              <a:t>Physical Space: 1998/1999 SST Anomaly from </a:t>
            </a:r>
            <a:r>
              <a:rPr lang="en-US" sz="2400" dirty="0" err="1" smtClean="0">
                <a:latin typeface="Arial"/>
                <a:cs typeface="Arial"/>
              </a:rPr>
              <a:t>HadOI</a:t>
            </a:r>
            <a:r>
              <a:rPr lang="en-US" sz="2400" dirty="0" smtClean="0">
                <a:latin typeface="Arial"/>
                <a:cs typeface="Arial"/>
              </a:rPr>
              <a:t>-SST</a:t>
            </a:r>
            <a:endParaRPr lang="en-US" sz="2400" dirty="0">
              <a:latin typeface="Arial"/>
              <a:cs typeface="Arial"/>
            </a:endParaRP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102</a:t>
            </a:fld>
            <a:endParaRPr lang="en-US" dirty="0"/>
          </a:p>
        </p:txBody>
      </p:sp>
    </p:spTree>
    <p:extLst>
      <p:ext uri="{BB962C8B-B14F-4D97-AF65-F5344CB8AC3E}">
        <p14:creationId xmlns:p14="http://schemas.microsoft.com/office/powerpoint/2010/main" val="602919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Land surface analysis with DART/CLM.</a:t>
            </a:r>
          </a:p>
          <a:p>
            <a:r>
              <a:rPr lang="en-US" dirty="0" smtClean="0"/>
              <a:t>Collaborator: </a:t>
            </a:r>
            <a:r>
              <a:rPr lang="en-US" dirty="0" err="1" smtClean="0"/>
              <a:t>Yongfei</a:t>
            </a:r>
            <a:r>
              <a:rPr lang="en-US" dirty="0" smtClean="0"/>
              <a:t> Zhang, UT Austin.</a:t>
            </a:r>
            <a:endParaRPr lang="en-US" dirty="0"/>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103</a:t>
            </a:fld>
            <a:endParaRPr lang="en-US" dirty="0"/>
          </a:p>
        </p:txBody>
      </p:sp>
      <p:sp>
        <p:nvSpPr>
          <p:cNvPr id="2" name="TextBox 1"/>
          <p:cNvSpPr txBox="1"/>
          <p:nvPr/>
        </p:nvSpPr>
        <p:spPr>
          <a:xfrm>
            <a:off x="457200" y="2133600"/>
            <a:ext cx="8153400" cy="1569660"/>
          </a:xfrm>
          <a:prstGeom prst="rect">
            <a:avLst/>
          </a:prstGeom>
          <a:noFill/>
        </p:spPr>
        <p:txBody>
          <a:bodyPr wrap="square" rtlCol="0">
            <a:spAutoFit/>
          </a:bodyPr>
          <a:lstStyle/>
          <a:p>
            <a:r>
              <a:rPr lang="en-US" dirty="0"/>
              <a:t>Land surface analysis with DART/CLM:</a:t>
            </a:r>
          </a:p>
          <a:p>
            <a:r>
              <a:rPr lang="en-US" dirty="0"/>
              <a:t>	Estimate snow water equivalent with observations</a:t>
            </a:r>
          </a:p>
          <a:p>
            <a:r>
              <a:rPr lang="en-US" dirty="0"/>
              <a:t>	of snow cover fraction from satellites (MODIS).</a:t>
            </a:r>
          </a:p>
          <a:p>
            <a:endParaRPr lang="en-US" dirty="0"/>
          </a:p>
        </p:txBody>
      </p:sp>
    </p:spTree>
    <p:extLst>
      <p:ext uri="{BB962C8B-B14F-4D97-AF65-F5344CB8AC3E}">
        <p14:creationId xmlns:p14="http://schemas.microsoft.com/office/powerpoint/2010/main" val="576507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648027"/>
            <a:ext cx="8382000" cy="2000548"/>
          </a:xfrm>
          <a:prstGeom prst="rect">
            <a:avLst/>
          </a:prstGeom>
          <a:noFill/>
        </p:spPr>
        <p:txBody>
          <a:bodyPr wrap="square" rtlCol="0">
            <a:spAutoFit/>
          </a:bodyPr>
          <a:lstStyle/>
          <a:p>
            <a:pPr marL="342900" indent="-342900">
              <a:buFont typeface="Arial"/>
              <a:buChar char="•"/>
            </a:pPr>
            <a:r>
              <a:rPr lang="en-US" sz="2000" dirty="0" smtClean="0">
                <a:solidFill>
                  <a:srgbClr val="000000"/>
                </a:solidFill>
              </a:rPr>
              <a:t>80 member ensemble for onset of NH winter</a:t>
            </a:r>
          </a:p>
          <a:p>
            <a:pPr marL="342900" indent="-342900">
              <a:buFont typeface="Arial"/>
              <a:buChar char="•"/>
            </a:pPr>
            <a:r>
              <a:rPr lang="en-US" sz="2000" dirty="0" smtClean="0">
                <a:solidFill>
                  <a:srgbClr val="000000"/>
                </a:solidFill>
              </a:rPr>
              <a:t>Assimilate once per day</a:t>
            </a:r>
          </a:p>
          <a:p>
            <a:pPr marL="342900" indent="-342900">
              <a:buFont typeface="Arial"/>
              <a:buChar char="•"/>
            </a:pPr>
            <a:r>
              <a:rPr lang="en-US" sz="2000" dirty="0" smtClean="0">
                <a:solidFill>
                  <a:srgbClr val="000000"/>
                </a:solidFill>
              </a:rPr>
              <a:t>Level 3 MODIS product – </a:t>
            </a:r>
            <a:r>
              <a:rPr lang="en-US" sz="2000" dirty="0" err="1" smtClean="0">
                <a:solidFill>
                  <a:srgbClr val="000000"/>
                </a:solidFill>
              </a:rPr>
              <a:t>regridded</a:t>
            </a:r>
            <a:r>
              <a:rPr lang="en-US" sz="2000" dirty="0" smtClean="0">
                <a:solidFill>
                  <a:srgbClr val="000000"/>
                </a:solidFill>
              </a:rPr>
              <a:t> to a daily 1 degree grid</a:t>
            </a:r>
          </a:p>
          <a:p>
            <a:pPr marL="342900" indent="-342900">
              <a:buFont typeface="Arial"/>
              <a:buChar char="•"/>
            </a:pPr>
            <a:r>
              <a:rPr lang="en-US" sz="2000" dirty="0" smtClean="0">
                <a:solidFill>
                  <a:srgbClr val="000000"/>
                </a:solidFill>
              </a:rPr>
              <a:t>Observation error variance is 0.1 (for lack of a better value)</a:t>
            </a:r>
          </a:p>
          <a:p>
            <a:pPr marL="342900" indent="-342900">
              <a:buFont typeface="Arial"/>
              <a:buChar char="•"/>
            </a:pPr>
            <a:r>
              <a:rPr lang="en-US" sz="2000" dirty="0" smtClean="0">
                <a:solidFill>
                  <a:srgbClr val="000000"/>
                </a:solidFill>
              </a:rPr>
              <a:t>Observations can impact state variables within 200km</a:t>
            </a:r>
          </a:p>
          <a:p>
            <a:pPr marL="342900" indent="-342900">
              <a:buFont typeface="Arial"/>
              <a:buChar char="•"/>
            </a:pPr>
            <a:r>
              <a:rPr lang="en-US" sz="2000" dirty="0" smtClean="0">
                <a:solidFill>
                  <a:srgbClr val="000000"/>
                </a:solidFill>
              </a:rPr>
              <a:t>CLM variable to be updated is the snow water equivalent “</a:t>
            </a:r>
            <a:r>
              <a:rPr lang="en-US" sz="2000" b="1" dirty="0" smtClean="0">
                <a:solidFill>
                  <a:srgbClr val="2D2D8A"/>
                </a:solidFill>
                <a:latin typeface="Andale Mono"/>
                <a:cs typeface="Andale Mono"/>
              </a:rPr>
              <a:t>H2OSNO</a:t>
            </a:r>
            <a:r>
              <a:rPr lang="en-US" dirty="0" smtClean="0">
                <a:solidFill>
                  <a:srgbClr val="000000"/>
                </a:solidFill>
              </a:rPr>
              <a:t>”</a:t>
            </a:r>
            <a:endParaRPr lang="en-US" dirty="0">
              <a:solidFill>
                <a:srgbClr val="000000"/>
              </a:solidFill>
            </a:endParaRPr>
          </a:p>
        </p:txBody>
      </p:sp>
      <p:sp>
        <p:nvSpPr>
          <p:cNvPr id="7" name="TextBox 6"/>
          <p:cNvSpPr txBox="1"/>
          <p:nvPr/>
        </p:nvSpPr>
        <p:spPr>
          <a:xfrm>
            <a:off x="1" y="2976477"/>
            <a:ext cx="2262125" cy="2308324"/>
          </a:xfrm>
          <a:prstGeom prst="rect">
            <a:avLst/>
          </a:prstGeom>
          <a:noFill/>
        </p:spPr>
        <p:txBody>
          <a:bodyPr wrap="square" rtlCol="0">
            <a:spAutoFit/>
          </a:bodyPr>
          <a:lstStyle/>
          <a:p>
            <a:pPr algn="ctr"/>
            <a:r>
              <a:rPr lang="en-US" altLang="zh-CN" dirty="0" smtClean="0">
                <a:solidFill>
                  <a:srgbClr val="000000"/>
                </a:solidFill>
              </a:rPr>
              <a:t>Standard deviation of the snow cover fraction</a:t>
            </a:r>
            <a:r>
              <a:rPr lang="en-US" altLang="zh-CN" dirty="0" smtClean="0">
                <a:solidFill>
                  <a:srgbClr val="FF0000"/>
                </a:solidFill>
              </a:rPr>
              <a:t> </a:t>
            </a:r>
            <a:r>
              <a:rPr lang="en-US" altLang="zh-CN" dirty="0" smtClean="0">
                <a:solidFill>
                  <a:srgbClr val="000000"/>
                </a:solidFill>
              </a:rPr>
              <a:t>initial conditions for Oct. 2002</a:t>
            </a:r>
            <a:endParaRPr lang="zh-CN" altLang="en-US" dirty="0">
              <a:solidFill>
                <a:srgbClr val="000000"/>
              </a:solidFill>
            </a:endParaRPr>
          </a:p>
        </p:txBody>
      </p:sp>
      <p:pic>
        <p:nvPicPr>
          <p:cNvPr id="8" name="Picture 8"/>
          <p:cNvPicPr>
            <a:picLocks noChangeAspect="1" noChangeArrowheads="1"/>
          </p:cNvPicPr>
          <p:nvPr/>
        </p:nvPicPr>
        <p:blipFill>
          <a:blip r:embed="rId2"/>
          <a:stretch>
            <a:fillRect/>
          </a:stretch>
        </p:blipFill>
        <p:spPr bwMode="auto">
          <a:xfrm>
            <a:off x="2262126" y="2541614"/>
            <a:ext cx="6512624" cy="3460089"/>
          </a:xfrm>
          <a:prstGeom prst="rect">
            <a:avLst/>
          </a:prstGeom>
          <a:noFill/>
          <a:ln w="9525">
            <a:noFill/>
            <a:miter lim="800000"/>
            <a:headEnd/>
            <a:tailEnd/>
          </a:ln>
          <a:effectLst/>
        </p:spPr>
      </p:pic>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Assimilation of MODIS snow cover fraction</a:t>
            </a:r>
          </a:p>
        </p:txBody>
      </p:sp>
      <p:sp>
        <p:nvSpPr>
          <p:cNvPr id="10" name="Footer Placeholder 5"/>
          <p:cNvSpPr>
            <a:spLocks noGrp="1"/>
          </p:cNvSpPr>
          <p:nvPr>
            <p:ph type="ftr" sz="quarter" idx="10"/>
          </p:nvPr>
        </p:nvSpPr>
        <p:spPr>
          <a:xfrm>
            <a:off x="2895600" y="6356350"/>
            <a:ext cx="3276600" cy="365125"/>
          </a:xfrm>
          <a:prstGeom prst="rect">
            <a:avLst/>
          </a:prstGeom>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Nanjing DA Tutorial, 29 Aug. 2017</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11809255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728657" y="436839"/>
            <a:ext cx="7560264" cy="83653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00"/>
                </a:solidFill>
                <a:latin typeface="Arial"/>
                <a:ea typeface="ＭＳ Ｐゴシック"/>
                <a:cs typeface="ＭＳ Ｐゴシック"/>
              </a:rPr>
              <a:t>An early result: assimilation of MODIS </a:t>
            </a:r>
            <a:r>
              <a:rPr lang="en-US" sz="2400" i="1" dirty="0" err="1" smtClean="0">
                <a:solidFill>
                  <a:srgbClr val="000000"/>
                </a:solidFill>
                <a:latin typeface="Arial"/>
                <a:ea typeface="ＭＳ Ｐゴシック"/>
                <a:cs typeface="ＭＳ Ｐゴシック"/>
              </a:rPr>
              <a:t>snowcover</a:t>
            </a:r>
            <a:r>
              <a:rPr lang="en-US" sz="2400" i="1" dirty="0" smtClean="0">
                <a:solidFill>
                  <a:srgbClr val="000000"/>
                </a:solidFill>
                <a:latin typeface="Arial"/>
                <a:ea typeface="ＭＳ Ｐゴシック"/>
                <a:cs typeface="ＭＳ Ｐゴシック"/>
              </a:rPr>
              <a:t> fraction </a:t>
            </a:r>
            <a:r>
              <a:rPr lang="en-US" sz="2400" dirty="0" smtClean="0">
                <a:solidFill>
                  <a:srgbClr val="000000"/>
                </a:solidFill>
                <a:latin typeface="Arial"/>
                <a:ea typeface="ＭＳ Ｐゴシック"/>
                <a:cs typeface="ＭＳ Ｐゴシック"/>
              </a:rPr>
              <a:t>on total</a:t>
            </a:r>
            <a:r>
              <a:rPr lang="en-US" sz="2400" i="1" dirty="0" smtClean="0">
                <a:solidFill>
                  <a:srgbClr val="000000"/>
                </a:solidFill>
                <a:latin typeface="Arial"/>
                <a:ea typeface="ＭＳ Ｐゴシック"/>
                <a:cs typeface="ＭＳ Ｐゴシック"/>
              </a:rPr>
              <a:t> </a:t>
            </a:r>
            <a:r>
              <a:rPr lang="en-US" sz="2400" i="1" dirty="0" smtClean="0">
                <a:solidFill>
                  <a:srgbClr val="FF0000"/>
                </a:solidFill>
                <a:latin typeface="Arial"/>
                <a:ea typeface="ＭＳ Ｐゴシック"/>
                <a:cs typeface="ＭＳ Ｐゴシック"/>
              </a:rPr>
              <a:t>snow water equivalent</a:t>
            </a:r>
            <a:r>
              <a:rPr lang="en-US" sz="2400" dirty="0" smtClean="0">
                <a:solidFill>
                  <a:srgbClr val="000000"/>
                </a:solidFill>
                <a:latin typeface="Arial"/>
                <a:ea typeface="ＭＳ Ｐゴシック"/>
                <a:cs typeface="ＭＳ Ｐゴシック"/>
              </a:rPr>
              <a:t> in CLM.</a:t>
            </a:r>
            <a:endParaRPr lang="en-US" sz="2400" dirty="0">
              <a:solidFill>
                <a:srgbClr val="000000"/>
              </a:solidFill>
              <a:latin typeface="Arial"/>
              <a:ea typeface="ＭＳ Ｐゴシック"/>
              <a:cs typeface="ＭＳ Ｐゴシック"/>
            </a:endParaRPr>
          </a:p>
        </p:txBody>
      </p:sp>
      <p:pic>
        <p:nvPicPr>
          <p:cNvPr id="6" name="Picture 5" descr="prior_H2OSNO_30-Nov-2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89" y="1712590"/>
            <a:ext cx="4406747" cy="2286000"/>
          </a:xfrm>
          <a:prstGeom prst="rect">
            <a:avLst/>
          </a:prstGeom>
        </p:spPr>
      </p:pic>
      <p:pic>
        <p:nvPicPr>
          <p:cNvPr id="7" name="Picture 6" descr="innov_H2OSNO_30-Nov-2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280" y="2763061"/>
            <a:ext cx="4399342" cy="2286000"/>
          </a:xfrm>
          <a:prstGeom prst="rect">
            <a:avLst/>
          </a:prstGeom>
        </p:spPr>
      </p:pic>
      <p:pic>
        <p:nvPicPr>
          <p:cNvPr id="8" name="Picture 7" descr="innov_H2OSNO_30-Nov-2002_blankzer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31" y="4032830"/>
            <a:ext cx="4405997" cy="2286000"/>
          </a:xfrm>
          <a:prstGeom prst="rect">
            <a:avLst/>
          </a:prstGeom>
        </p:spPr>
      </p:pic>
      <p:sp>
        <p:nvSpPr>
          <p:cNvPr id="9" name="TextBox 8"/>
          <p:cNvSpPr txBox="1"/>
          <p:nvPr/>
        </p:nvSpPr>
        <p:spPr>
          <a:xfrm>
            <a:off x="1362281" y="2604857"/>
            <a:ext cx="2255508"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Prior for Nov 30, 2002</a:t>
            </a:r>
            <a:endParaRPr lang="en-US" dirty="0">
              <a:solidFill>
                <a:srgbClr val="000000"/>
              </a:solidFill>
              <a:latin typeface="Arial"/>
              <a:ea typeface="ＭＳ Ｐゴシック"/>
              <a:cs typeface="ＭＳ Ｐゴシック"/>
            </a:endParaRPr>
          </a:p>
        </p:txBody>
      </p:sp>
      <p:sp>
        <p:nvSpPr>
          <p:cNvPr id="10" name="TextBox 9"/>
          <p:cNvSpPr txBox="1"/>
          <p:nvPr/>
        </p:nvSpPr>
        <p:spPr>
          <a:xfrm>
            <a:off x="5004659" y="4049913"/>
            <a:ext cx="2970660"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Increments (Prior – Posterior)</a:t>
            </a:r>
            <a:endParaRPr lang="en-US" dirty="0">
              <a:solidFill>
                <a:srgbClr val="000000"/>
              </a:solidFill>
              <a:latin typeface="Arial"/>
              <a:ea typeface="ＭＳ Ｐゴシック"/>
              <a:cs typeface="ＭＳ Ｐゴシック"/>
            </a:endParaRPr>
          </a:p>
        </p:txBody>
      </p:sp>
      <p:sp>
        <p:nvSpPr>
          <p:cNvPr id="11" name="TextBox 10"/>
          <p:cNvSpPr txBox="1"/>
          <p:nvPr/>
        </p:nvSpPr>
        <p:spPr>
          <a:xfrm>
            <a:off x="893239" y="5196981"/>
            <a:ext cx="3390672" cy="369332"/>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00"/>
                </a:solidFill>
                <a:latin typeface="Arial"/>
                <a:ea typeface="ＭＳ Ｐゴシック"/>
                <a:cs typeface="ＭＳ Ｐゴシック"/>
              </a:rPr>
              <a:t>Focus on the non-zero increments</a:t>
            </a:r>
            <a:endParaRPr lang="en-US" dirty="0">
              <a:solidFill>
                <a:srgbClr val="000000"/>
              </a:solidFill>
              <a:latin typeface="Arial"/>
              <a:ea typeface="ＭＳ Ｐゴシック"/>
              <a:cs typeface="ＭＳ Ｐゴシック"/>
            </a:endParaRPr>
          </a:p>
        </p:txBody>
      </p:sp>
      <p:sp>
        <p:nvSpPr>
          <p:cNvPr id="12" name="TextBox 11"/>
          <p:cNvSpPr txBox="1"/>
          <p:nvPr/>
        </p:nvSpPr>
        <p:spPr>
          <a:xfrm>
            <a:off x="5029200" y="5029200"/>
            <a:ext cx="3910741"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srgbClr val="000000"/>
                </a:solidFill>
                <a:latin typeface="Arial"/>
                <a:ea typeface="ＭＳ Ｐゴシック"/>
                <a:cs typeface="ＭＳ Ｐゴシック"/>
              </a:rPr>
              <a:t>The model state is changing in reasonable places, by reasonable amounts. At this point, that’s all we’re looking for.</a:t>
            </a:r>
            <a:endParaRPr lang="en-US" sz="2000" dirty="0">
              <a:solidFill>
                <a:srgbClr val="000000"/>
              </a:solidFill>
              <a:latin typeface="Arial"/>
              <a:ea typeface="ＭＳ Ｐゴシック"/>
              <a:cs typeface="ＭＳ Ｐゴシック"/>
            </a:endParaRPr>
          </a:p>
        </p:txBody>
      </p:sp>
      <p:sp>
        <p:nvSpPr>
          <p:cNvPr id="13" name="TextBox 12"/>
          <p:cNvSpPr txBox="1"/>
          <p:nvPr/>
        </p:nvSpPr>
        <p:spPr>
          <a:xfrm rot="5400000">
            <a:off x="4390641" y="2055341"/>
            <a:ext cx="820189" cy="58477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000000"/>
                </a:solidFill>
                <a:latin typeface="Arial"/>
                <a:ea typeface="ＭＳ Ｐゴシック"/>
                <a:cs typeface="ＭＳ Ｐゴシック"/>
              </a:rPr>
              <a:t>kg/m2</a:t>
            </a:r>
          </a:p>
          <a:p>
            <a:endParaRPr lang="en-US" dirty="0">
              <a:solidFill>
                <a:srgbClr val="000000"/>
              </a:solidFill>
              <a:latin typeface="Arial"/>
              <a:ea typeface="ＭＳ Ｐゴシック"/>
              <a:cs typeface="ＭＳ Ｐゴシック"/>
            </a:endParaRPr>
          </a:p>
        </p:txBody>
      </p:sp>
      <p:sp>
        <p:nvSpPr>
          <p:cNvPr id="14" name="TextBox 13"/>
          <p:cNvSpPr txBox="1"/>
          <p:nvPr/>
        </p:nvSpPr>
        <p:spPr>
          <a:xfrm rot="5400000">
            <a:off x="8047528" y="3706202"/>
            <a:ext cx="820189" cy="58477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rgbClr val="000000"/>
                </a:solidFill>
                <a:latin typeface="Arial"/>
                <a:ea typeface="ＭＳ Ｐゴシック"/>
                <a:cs typeface="ＭＳ Ｐゴシック"/>
              </a:rPr>
              <a:t>kg/m2</a:t>
            </a:r>
          </a:p>
          <a:p>
            <a:endParaRPr lang="en-US" dirty="0">
              <a:solidFill>
                <a:srgbClr val="000000"/>
              </a:solidFill>
              <a:latin typeface="Arial"/>
              <a:ea typeface="ＭＳ Ｐゴシック"/>
              <a:cs typeface="ＭＳ Ｐゴシック"/>
            </a:endParaRPr>
          </a:p>
        </p:txBody>
      </p:sp>
      <p:sp>
        <p:nvSpPr>
          <p:cNvPr id="15" name="TextBox 14"/>
          <p:cNvSpPr txBox="1"/>
          <p:nvPr/>
        </p:nvSpPr>
        <p:spPr>
          <a:xfrm>
            <a:off x="6304490" y="1865640"/>
            <a:ext cx="173378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1" dirty="0" smtClean="0">
                <a:solidFill>
                  <a:srgbClr val="000000"/>
                </a:solidFill>
                <a:latin typeface="Arial"/>
                <a:ea typeface="ＭＳ Ｐゴシック"/>
                <a:cs typeface="ＭＳ Ｐゴシック"/>
              </a:rPr>
              <a:t>Thanks </a:t>
            </a:r>
            <a:r>
              <a:rPr lang="en-US" i="1" dirty="0" err="1" smtClean="0">
                <a:solidFill>
                  <a:srgbClr val="000000"/>
                </a:solidFill>
                <a:latin typeface="Arial"/>
                <a:ea typeface="ＭＳ Ｐゴシック"/>
                <a:cs typeface="ＭＳ Ｐゴシック"/>
              </a:rPr>
              <a:t>Yongfei</a:t>
            </a:r>
            <a:r>
              <a:rPr lang="en-US" i="1" dirty="0" smtClean="0">
                <a:solidFill>
                  <a:srgbClr val="000000"/>
                </a:solidFill>
                <a:latin typeface="Arial"/>
                <a:ea typeface="ＭＳ Ｐゴシック"/>
                <a:cs typeface="ＭＳ Ｐゴシック"/>
              </a:rPr>
              <a:t>!</a:t>
            </a:r>
            <a:endParaRPr lang="en-US" i="1" dirty="0">
              <a:solidFill>
                <a:srgbClr val="000000"/>
              </a:solidFill>
              <a:latin typeface="Arial"/>
              <a:ea typeface="ＭＳ Ｐゴシック"/>
              <a:cs typeface="ＭＳ Ｐゴシック"/>
            </a:endParaRPr>
          </a:p>
        </p:txBody>
      </p:sp>
      <p:sp>
        <p:nvSpPr>
          <p:cNvPr id="3" name="Footer Placeholder 2"/>
          <p:cNvSpPr>
            <a:spLocks noGrp="1"/>
          </p:cNvSpPr>
          <p:nvPr>
            <p:ph type="ftr" sz="quarter" idx="10"/>
          </p:nvPr>
        </p:nvSpPr>
        <p:spPr/>
        <p:txBody>
          <a:bodyPr/>
          <a:lstStyle/>
          <a:p>
            <a:pPr defTabSz="457200" eaLnBrk="1" fontAlgn="auto" hangingPunct="1">
              <a:spcBef>
                <a:spcPts val="0"/>
              </a:spcBef>
              <a:spcAft>
                <a:spcPts val="0"/>
              </a:spcAft>
            </a:pPr>
            <a:r>
              <a:rPr lang="en-US" smtClean="0">
                <a:solidFill>
                  <a:srgbClr val="000000"/>
                </a:solidFill>
                <a:latin typeface="Calibri"/>
                <a:ea typeface="ＭＳ Ｐゴシック"/>
                <a:cs typeface="ＭＳ Ｐゴシック"/>
              </a:rPr>
              <a:t>Nanjing DA Tutorial, 29 Aug. 2017</a:t>
            </a:r>
            <a:endParaRPr lang="en-US" dirty="0">
              <a:solidFill>
                <a:srgbClr val="000000"/>
              </a:solidFill>
              <a:latin typeface="Calibri"/>
              <a:ea typeface="ＭＳ Ｐゴシック"/>
              <a:cs typeface="ＭＳ Ｐゴシック"/>
            </a:endParaRPr>
          </a:p>
        </p:txBody>
      </p:sp>
    </p:spTree>
    <p:extLst>
      <p:ext uri="{BB962C8B-B14F-4D97-AF65-F5344CB8AC3E}">
        <p14:creationId xmlns:p14="http://schemas.microsoft.com/office/powerpoint/2010/main" val="32678645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830997"/>
          </a:xfrm>
          <a:prstGeom prst="rect">
            <a:avLst/>
          </a:prstGeom>
          <a:noFill/>
        </p:spPr>
        <p:txBody>
          <a:bodyPr wrap="square" rtlCol="0">
            <a:spAutoFit/>
          </a:bodyPr>
          <a:lstStyle/>
          <a:p>
            <a:r>
              <a:rPr lang="en-US" dirty="0" smtClean="0"/>
              <a:t>Science: Regional Atmospheric Chemistry.</a:t>
            </a:r>
          </a:p>
          <a:p>
            <a:r>
              <a:rPr lang="en-US" dirty="0" smtClean="0"/>
              <a:t>Collaborator: Arthur </a:t>
            </a:r>
            <a:r>
              <a:rPr lang="en-US" dirty="0" err="1" smtClean="0"/>
              <a:t>Mizzi</a:t>
            </a:r>
            <a:r>
              <a:rPr lang="en-US" dirty="0" smtClean="0"/>
              <a:t>, NCAR/ACD.</a:t>
            </a:r>
            <a:endParaRPr lang="en-US" dirty="0"/>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106</a:t>
            </a:fld>
            <a:endParaRPr lang="en-US" dirty="0"/>
          </a:p>
        </p:txBody>
      </p:sp>
    </p:spTree>
    <p:extLst>
      <p:ext uri="{BB962C8B-B14F-4D97-AF65-F5344CB8AC3E}">
        <p14:creationId xmlns:p14="http://schemas.microsoft.com/office/powerpoint/2010/main" val="20729294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107</a:t>
            </a:fld>
            <a:endParaRPr lang="en-US" dirty="0"/>
          </a:p>
        </p:txBody>
      </p:sp>
      <p:sp>
        <p:nvSpPr>
          <p:cNvPr id="8" name="Rectangle 3"/>
          <p:cNvSpPr txBox="1">
            <a:spLocks noChangeArrowheads="1"/>
          </p:cNvSpPr>
          <p:nvPr/>
        </p:nvSpPr>
        <p:spPr>
          <a:xfrm>
            <a:off x="322263" y="1125544"/>
            <a:ext cx="8432800" cy="47371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Char char="Ø"/>
            </a:pPr>
            <a:r>
              <a:rPr lang="en-US" sz="2800" b="1" dirty="0" smtClean="0">
                <a:latin typeface="Times New Roman" charset="0"/>
                <a:ea typeface="ＭＳ Ｐゴシック" charset="0"/>
                <a:cs typeface="ＭＳ Ｐゴシック" charset="0"/>
              </a:rPr>
              <a:t>WRF-</a:t>
            </a:r>
            <a:r>
              <a:rPr lang="en-US" sz="2800" b="1" dirty="0" err="1" smtClean="0">
                <a:latin typeface="Times New Roman" charset="0"/>
                <a:ea typeface="ＭＳ Ｐゴシック" charset="0"/>
                <a:cs typeface="ＭＳ Ｐゴシック" charset="0"/>
              </a:rPr>
              <a:t>Chem</a:t>
            </a:r>
            <a:r>
              <a:rPr lang="en-US" sz="2800" b="1" dirty="0" smtClean="0">
                <a:latin typeface="Times New Roman" charset="0"/>
                <a:ea typeface="ＭＳ Ｐゴシック" charset="0"/>
                <a:cs typeface="ＭＳ Ｐゴシック" charset="0"/>
              </a:rPr>
              <a:t> </a:t>
            </a:r>
            <a:r>
              <a:rPr lang="en-US" sz="2800" dirty="0" smtClean="0">
                <a:latin typeface="Times New Roman" charset="0"/>
                <a:ea typeface="ＭＳ Ｐゴシック" charset="0"/>
                <a:cs typeface="ＭＳ Ｐゴシック" charset="0"/>
              </a:rPr>
              <a:t>– Weather Research and Forecasting Model (WRF) with online chemistry.</a:t>
            </a:r>
          </a:p>
          <a:p>
            <a:pPr>
              <a:buFont typeface="Wingdings" charset="0"/>
              <a:buChar char="Ø"/>
            </a:pPr>
            <a:r>
              <a:rPr lang="en-US" sz="2800" b="1" dirty="0" smtClean="0">
                <a:latin typeface="Times New Roman" charset="0"/>
                <a:ea typeface="ＭＳ Ｐゴシック" charset="0"/>
                <a:cs typeface="ＭＳ Ｐゴシック" charset="0"/>
              </a:rPr>
              <a:t>Meteorological Observations </a:t>
            </a:r>
            <a:r>
              <a:rPr lang="en-US" sz="2800" dirty="0" smtClean="0">
                <a:latin typeface="Times New Roman" charset="0"/>
                <a:ea typeface="ＭＳ Ｐゴシック" charset="0"/>
                <a:cs typeface="ＭＳ Ｐゴシック" charset="0"/>
              </a:rPr>
              <a:t>– NOAA PREPBUFR conventional observations.</a:t>
            </a:r>
          </a:p>
          <a:p>
            <a:pPr>
              <a:buFont typeface="Wingdings" charset="0"/>
              <a:buChar char="Ø"/>
            </a:pPr>
            <a:r>
              <a:rPr lang="en-US" sz="2800" b="1" dirty="0" smtClean="0">
                <a:latin typeface="Times New Roman" charset="0"/>
                <a:ea typeface="ＭＳ Ｐゴシック" charset="0"/>
                <a:cs typeface="ＭＳ Ｐゴシック" charset="0"/>
              </a:rPr>
              <a:t>Chemistry Observations </a:t>
            </a:r>
            <a:r>
              <a:rPr lang="en-US" sz="2800" dirty="0" smtClean="0">
                <a:latin typeface="Times New Roman" charset="0"/>
                <a:ea typeface="ＭＳ Ｐゴシック" charset="0"/>
                <a:cs typeface="ＭＳ Ｐゴシック" charset="0"/>
              </a:rPr>
              <a:t>– MOPITT CO retrieval profiles (also IASI CO retrievals – results not shown).</a:t>
            </a:r>
          </a:p>
        </p:txBody>
      </p:sp>
    </p:spTree>
    <p:extLst>
      <p:ext uri="{BB962C8B-B14F-4D97-AF65-F5344CB8AC3E}">
        <p14:creationId xmlns:p14="http://schemas.microsoft.com/office/powerpoint/2010/main" val="3140581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108</a:t>
            </a:fld>
            <a:endParaRPr lang="en-US" dirty="0"/>
          </a:p>
        </p:txBody>
      </p:sp>
      <p:sp>
        <p:nvSpPr>
          <p:cNvPr id="6" name="Rectangle 3"/>
          <p:cNvSpPr txBox="1">
            <a:spLocks noChangeArrowheads="1"/>
          </p:cNvSpPr>
          <p:nvPr/>
        </p:nvSpPr>
        <p:spPr>
          <a:xfrm>
            <a:off x="322263" y="871537"/>
            <a:ext cx="8432800" cy="498739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763"/>
              </a:spcBef>
              <a:spcAft>
                <a:spcPts val="200"/>
              </a:spcAft>
              <a:buFont typeface="Wingdings" charset="0"/>
              <a:buChar char="Ø"/>
              <a:defRPr/>
            </a:pPr>
            <a:r>
              <a:rPr lang="en-US" sz="2400" b="1" dirty="0" smtClean="0">
                <a:latin typeface="Times New Roman" charset="0"/>
                <a:ea typeface="ＭＳ Ｐゴシック" charset="0"/>
                <a:cs typeface="ＭＳ Ｐゴシック" charset="0"/>
              </a:rPr>
              <a:t>WRF/</a:t>
            </a:r>
            <a:r>
              <a:rPr lang="en-US" sz="2400" b="1" dirty="0" err="1" smtClean="0">
                <a:latin typeface="Times New Roman" charset="0"/>
                <a:ea typeface="ＭＳ Ｐゴシック" charset="0"/>
                <a:cs typeface="ＭＳ Ｐゴシック" charset="0"/>
              </a:rPr>
              <a:t>Chem</a:t>
            </a:r>
            <a:r>
              <a:rPr lang="en-US" sz="2400" b="1" dirty="0" smtClean="0">
                <a:latin typeface="Times New Roman" charset="0"/>
                <a:ea typeface="ＭＳ Ｐゴシック" charset="0"/>
                <a:cs typeface="ＭＳ Ｐゴシック" charset="0"/>
              </a:rPr>
              <a:t>-DART </a:t>
            </a:r>
            <a:r>
              <a:rPr lang="en-US" sz="2400" dirty="0" smtClean="0">
                <a:latin typeface="Times New Roman" charset="0"/>
                <a:ea typeface="ＭＳ Ｐゴシック" charset="0"/>
                <a:cs typeface="ＭＳ Ｐゴシック" charset="0"/>
              </a:rPr>
              <a:t>cycling with conventional meteorological observations and MOPITT CO V5 retrieval profiles.</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Continuous six-</a:t>
            </a:r>
            <a:r>
              <a:rPr lang="en-US" sz="2400" dirty="0" err="1" smtClean="0">
                <a:latin typeface="Times New Roman" charset="0"/>
                <a:ea typeface="ＭＳ Ｐゴシック" charset="0"/>
                <a:cs typeface="ＭＳ Ｐゴシック" charset="0"/>
              </a:rPr>
              <a:t>hr</a:t>
            </a:r>
            <a:r>
              <a:rPr lang="en-US" sz="2400" dirty="0" smtClean="0">
                <a:latin typeface="Times New Roman" charset="0"/>
                <a:ea typeface="ＭＳ Ｐゴシック" charset="0"/>
                <a:cs typeface="ＭＳ Ｐゴシック" charset="0"/>
              </a:rPr>
              <a:t> cycling (00Z, 06Z, 12Z, and 18Z).</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CONUS grid with 101x41x34 grid points and 100 km resolution.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20-member ensemble.</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June 1 - 30, 2008 (112 cycles) study period.</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Full state variable/</a:t>
            </a:r>
            <a:r>
              <a:rPr lang="en-US" sz="2400" dirty="0" err="1" smtClean="0">
                <a:latin typeface="Times New Roman" charset="0"/>
                <a:ea typeface="ＭＳ Ｐゴシック" charset="0"/>
                <a:cs typeface="ＭＳ Ｐゴシック" charset="0"/>
              </a:rPr>
              <a:t>obs</a:t>
            </a:r>
            <a:r>
              <a:rPr lang="en-US" sz="2400" dirty="0" smtClean="0">
                <a:latin typeface="Times New Roman" charset="0"/>
                <a:ea typeface="ＭＳ Ｐゴシック" charset="0"/>
                <a:cs typeface="ＭＳ Ｐゴシック" charset="0"/>
              </a:rPr>
              <a:t> interaction.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Initial and lateral chemical boundary conditions from MOZART-4 simulation.</a:t>
            </a:r>
          </a:p>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Emissions: Biogenic – MEGAN, Anthropogenic – global inventories, and Fire – Fire Inventory from NCAR (FINN).</a:t>
            </a:r>
          </a:p>
        </p:txBody>
      </p:sp>
    </p:spTree>
    <p:extLst>
      <p:ext uri="{BB962C8B-B14F-4D97-AF65-F5344CB8AC3E}">
        <p14:creationId xmlns:p14="http://schemas.microsoft.com/office/powerpoint/2010/main" val="25917500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109</a:t>
            </a:fld>
            <a:endParaRPr lang="en-US" dirty="0"/>
          </a:p>
        </p:txBody>
      </p:sp>
      <p:sp>
        <p:nvSpPr>
          <p:cNvPr id="8" name="Rectangle 3"/>
          <p:cNvSpPr txBox="1">
            <a:spLocks noChangeArrowheads="1"/>
          </p:cNvSpPr>
          <p:nvPr/>
        </p:nvSpPr>
        <p:spPr>
          <a:xfrm>
            <a:off x="322263" y="871537"/>
            <a:ext cx="8432800" cy="49873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763"/>
              </a:spcBef>
              <a:spcAft>
                <a:spcPts val="200"/>
              </a:spcAft>
              <a:buFont typeface="Wingdings" charset="0"/>
              <a:buChar char="Ø"/>
              <a:defRPr/>
            </a:pPr>
            <a:r>
              <a:rPr lang="en-US" sz="2400" dirty="0" smtClean="0">
                <a:latin typeface="Times New Roman" charset="0"/>
                <a:ea typeface="ＭＳ Ｐゴシック" charset="0"/>
                <a:cs typeface="ＭＳ Ｐゴシック" charset="0"/>
              </a:rPr>
              <a:t>Two experiments: </a:t>
            </a:r>
            <a:endParaRPr lang="en-US" sz="2000" dirty="0" smtClean="0">
              <a:latin typeface="Times New Roman" charset="0"/>
              <a:ea typeface="ＭＳ Ｐゴシック" charset="0"/>
              <a:cs typeface="ＭＳ Ｐゴシック" charset="0"/>
            </a:endParaRPr>
          </a:p>
          <a:p>
            <a:pPr lvl="1" indent="-342900">
              <a:spcBef>
                <a:spcPts val="763"/>
              </a:spcBef>
              <a:spcAft>
                <a:spcPts val="200"/>
              </a:spcAft>
              <a:buFont typeface="Wingdings" charset="2"/>
              <a:buChar char="²"/>
              <a:defRPr/>
            </a:pPr>
            <a:r>
              <a:rPr lang="en-US" sz="2000" dirty="0" err="1" smtClean="0">
                <a:latin typeface="Times New Roman" charset="0"/>
                <a:ea typeface="ＭＳ Ｐゴシック" charset="0"/>
                <a:cs typeface="ＭＳ Ｐゴシック" charset="0"/>
              </a:rPr>
              <a:t>Exp</a:t>
            </a:r>
            <a:r>
              <a:rPr lang="en-US" sz="2000" dirty="0" smtClean="0">
                <a:latin typeface="Times New Roman" charset="0"/>
                <a:ea typeface="ＭＳ Ｐゴシック" charset="0"/>
                <a:cs typeface="ＭＳ Ｐゴシック" charset="0"/>
              </a:rPr>
              <a:t> 1: PREPBUFR conventional </a:t>
            </a:r>
            <a:r>
              <a:rPr lang="en-US" sz="2000" dirty="0" err="1" smtClean="0">
                <a:latin typeface="Times New Roman" charset="0"/>
                <a:ea typeface="ＭＳ Ｐゴシック" charset="0"/>
                <a:cs typeface="ＭＳ Ｐゴシック" charset="0"/>
              </a:rPr>
              <a:t>obs</a:t>
            </a:r>
            <a:r>
              <a:rPr lang="en-US" sz="2000" dirty="0" smtClean="0">
                <a:latin typeface="Times New Roman" charset="0"/>
                <a:ea typeface="ＭＳ Ｐゴシック" charset="0"/>
                <a:cs typeface="ＭＳ Ｐゴシック" charset="0"/>
              </a:rPr>
              <a:t> (</a:t>
            </a:r>
            <a:r>
              <a:rPr lang="en-US" sz="2000" b="1" dirty="0" smtClean="0">
                <a:latin typeface="Times New Roman" charset="0"/>
                <a:ea typeface="ＭＳ Ｐゴシック" charset="0"/>
                <a:cs typeface="ＭＳ Ｐゴシック" charset="0"/>
              </a:rPr>
              <a:t>CNTL DA</a:t>
            </a:r>
            <a:r>
              <a:rPr lang="en-US" sz="2000" dirty="0" smtClean="0">
                <a:latin typeface="Times New Roman" charset="0"/>
                <a:ea typeface="ＭＳ Ｐゴシック" charset="0"/>
                <a:cs typeface="ＭＳ Ｐゴシック" charset="0"/>
              </a:rPr>
              <a:t>).</a:t>
            </a:r>
          </a:p>
          <a:p>
            <a:pPr lvl="1" indent="-342900">
              <a:spcBef>
                <a:spcPts val="763"/>
              </a:spcBef>
              <a:spcAft>
                <a:spcPts val="200"/>
              </a:spcAft>
              <a:buFont typeface="Wingdings" charset="2"/>
              <a:buChar char="²"/>
              <a:defRPr/>
            </a:pPr>
            <a:r>
              <a:rPr lang="en-US" sz="2000" dirty="0" err="1" smtClean="0">
                <a:latin typeface="Times New Roman" charset="0"/>
                <a:ea typeface="ＭＳ Ｐゴシック" charset="0"/>
                <a:cs typeface="ＭＳ Ｐゴシック" charset="0"/>
              </a:rPr>
              <a:t>Exp</a:t>
            </a:r>
            <a:r>
              <a:rPr lang="en-US" sz="2000" dirty="0" smtClean="0">
                <a:latin typeface="Times New Roman" charset="0"/>
                <a:ea typeface="ＭＳ Ｐゴシック" charset="0"/>
                <a:cs typeface="ＭＳ Ｐゴシック" charset="0"/>
              </a:rPr>
              <a:t> 2: MOPITT CO retrieval profiles and PREPBUFR conventional </a:t>
            </a:r>
            <a:r>
              <a:rPr lang="en-US" sz="2000" dirty="0" err="1" smtClean="0">
                <a:latin typeface="Times New Roman" charset="0"/>
                <a:ea typeface="ＭＳ Ｐゴシック" charset="0"/>
                <a:cs typeface="ＭＳ Ｐゴシック" charset="0"/>
              </a:rPr>
              <a:t>obs</a:t>
            </a:r>
            <a:r>
              <a:rPr lang="en-US" sz="2000" dirty="0" smtClean="0">
                <a:latin typeface="Times New Roman" charset="0"/>
                <a:ea typeface="ＭＳ Ｐゴシック" charset="0"/>
                <a:cs typeface="ＭＳ Ｐゴシック" charset="0"/>
              </a:rPr>
              <a:t> (</a:t>
            </a:r>
            <a:r>
              <a:rPr lang="en-US" sz="2000" b="1" dirty="0" smtClean="0">
                <a:latin typeface="Times New Roman" charset="0"/>
                <a:ea typeface="ＭＳ Ｐゴシック" charset="0"/>
                <a:cs typeface="ＭＳ Ｐゴシック" charset="0"/>
              </a:rPr>
              <a:t>CHEM DA</a:t>
            </a:r>
            <a:r>
              <a:rPr lang="en-US" sz="2000" dirty="0" smtClean="0">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5792282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11</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smtClean="0">
                <a:solidFill>
                  <a:schemeClr val="bg1">
                    <a:lumMod val="65000"/>
                  </a:schemeClr>
                </a:solidFill>
                <a:latin typeface="Calibri" charset="0"/>
                <a:ea typeface="Calibri" charset="0"/>
                <a:cs typeface="Calibri" charset="0"/>
              </a:rPr>
              <a:t>One observed, one unobserved variable.</a:t>
            </a:r>
          </a:p>
          <a:p>
            <a:pPr marL="457200" indent="-457200">
              <a:buAutoNum type="arabicPeriod"/>
            </a:pPr>
            <a:r>
              <a:rPr lang="en-US" dirty="0" smtClean="0">
                <a:solidFill>
                  <a:schemeClr val="bg1">
                    <a:lumMod val="65000"/>
                  </a:schemeClr>
                </a:solidFill>
                <a:latin typeface="Calibri" charset="0"/>
                <a:ea typeface="Calibri" charset="0"/>
                <a:cs typeface="Calibri" charset="0"/>
              </a:rPr>
              <a:t>Ensemble </a:t>
            </a:r>
            <a:r>
              <a:rPr lang="en-US" dirty="0" err="1" smtClean="0">
                <a:solidFill>
                  <a:schemeClr val="bg1">
                    <a:lumMod val="65000"/>
                  </a:schemeClr>
                </a:solidFill>
                <a:latin typeface="Calibri" charset="0"/>
                <a:ea typeface="Calibri" charset="0"/>
                <a:cs typeface="Calibri" charset="0"/>
              </a:rPr>
              <a:t>Kalman</a:t>
            </a:r>
            <a:r>
              <a:rPr lang="en-US" dirty="0" smtClean="0">
                <a:solidFill>
                  <a:schemeClr val="bg1">
                    <a:lumMod val="65000"/>
                  </a:schemeClr>
                </a:solidFill>
                <a:latin typeface="Calibri" charset="0"/>
                <a:ea typeface="Calibri" charset="0"/>
                <a:cs typeface="Calibri" charset="0"/>
              </a:rPr>
              <a:t> Filter: A full implementation.</a:t>
            </a:r>
          </a:p>
          <a:p>
            <a:pPr marL="457200" indent="-457200">
              <a:buAutoNum type="arabicPeriod"/>
            </a:pPr>
            <a:r>
              <a:rPr lang="en-US" dirty="0" smtClean="0">
                <a:solidFill>
                  <a:schemeClr val="bg1">
                    <a:lumMod val="65000"/>
                  </a:schemeClr>
                </a:solidFill>
                <a:latin typeface="Calibri" charset="0"/>
                <a:ea typeface="Calibri" charset="0"/>
                <a:cs typeface="Calibri" charset="0"/>
              </a:rPr>
              <a:t>Making it work:	</a:t>
            </a: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Localization</a:t>
            </a:r>
            <a:endParaRPr lang="en-US" dirty="0">
              <a:solidFill>
                <a:schemeClr val="bg1">
                  <a:lumMod val="65000"/>
                </a:schemeClr>
              </a:solidFill>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889987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WRF/</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Chem</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Chemical Weather Forecast System</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110</a:t>
            </a:fld>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27000" y="1367790"/>
            <a:ext cx="3289300" cy="1908810"/>
          </a:xfrm>
          <a:prstGeom prst="rect">
            <a:avLst/>
          </a:prstGeom>
          <a:noFill/>
          <a:ln>
            <a:no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27000" y="3435033"/>
            <a:ext cx="3353753" cy="1987867"/>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318000" y="873443"/>
            <a:ext cx="4013200" cy="1768158"/>
          </a:xfrm>
          <a:prstGeom prst="rect">
            <a:avLst/>
          </a:prstGeom>
          <a:noFill/>
          <a:ln>
            <a:noFill/>
          </a:ln>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4356100" y="2710497"/>
            <a:ext cx="3949700" cy="1759903"/>
          </a:xfrm>
          <a:prstGeom prst="rect">
            <a:avLst/>
          </a:prstGeom>
          <a:noFill/>
          <a:ln>
            <a:noFill/>
          </a:ln>
        </p:spPr>
      </p:pic>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4582477"/>
            <a:ext cx="3911600" cy="1843723"/>
          </a:xfrm>
          <a:prstGeom prst="rect">
            <a:avLst/>
          </a:prstGeom>
          <a:noFill/>
          <a:ln>
            <a:noFill/>
          </a:ln>
        </p:spPr>
      </p:pic>
    </p:spTree>
    <p:extLst>
      <p:ext uri="{BB962C8B-B14F-4D97-AF65-F5344CB8AC3E}">
        <p14:creationId xmlns:p14="http://schemas.microsoft.com/office/powerpoint/2010/main" val="2278446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62000" y="685800"/>
            <a:ext cx="7620000" cy="1200328"/>
          </a:xfrm>
          <a:prstGeom prst="rect">
            <a:avLst/>
          </a:prstGeom>
          <a:noFill/>
        </p:spPr>
        <p:txBody>
          <a:bodyPr wrap="square" rtlCol="0">
            <a:spAutoFit/>
          </a:bodyPr>
          <a:lstStyle/>
          <a:p>
            <a:r>
              <a:rPr lang="en-US" dirty="0" smtClean="0"/>
              <a:t>Science: Global Atmospheric Chemistry.</a:t>
            </a:r>
          </a:p>
          <a:p>
            <a:r>
              <a:rPr lang="en-US" dirty="0" smtClean="0"/>
              <a:t>Collaborators: Jerome </a:t>
            </a:r>
            <a:r>
              <a:rPr lang="en-US" dirty="0" err="1" smtClean="0"/>
              <a:t>Barre</a:t>
            </a:r>
            <a:r>
              <a:rPr lang="en-US" dirty="0" smtClean="0"/>
              <a:t>,</a:t>
            </a:r>
          </a:p>
          <a:p>
            <a:r>
              <a:rPr lang="en-US" dirty="0"/>
              <a:t>	</a:t>
            </a:r>
            <a:r>
              <a:rPr lang="en-US" dirty="0" smtClean="0"/>
              <a:t>	  Benjamin </a:t>
            </a:r>
            <a:r>
              <a:rPr lang="en-US" dirty="0" err="1" smtClean="0"/>
              <a:t>Gaubert</a:t>
            </a:r>
            <a:r>
              <a:rPr lang="en-US" dirty="0" smtClean="0"/>
              <a:t>, NCAR/ACD.</a:t>
            </a:r>
            <a:endParaRPr lang="en-US" dirty="0"/>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111</a:t>
            </a:fld>
            <a:endParaRPr lang="en-US" dirty="0"/>
          </a:p>
        </p:txBody>
      </p:sp>
      <p:sp>
        <p:nvSpPr>
          <p:cNvPr id="2" name="TextBox 1"/>
          <p:cNvSpPr txBox="1"/>
          <p:nvPr/>
        </p:nvSpPr>
        <p:spPr>
          <a:xfrm>
            <a:off x="533400" y="2819400"/>
            <a:ext cx="8001000" cy="1200328"/>
          </a:xfrm>
          <a:prstGeom prst="rect">
            <a:avLst/>
          </a:prstGeom>
          <a:noFill/>
        </p:spPr>
        <p:txBody>
          <a:bodyPr wrap="square" rtlCol="0">
            <a:spAutoFit/>
          </a:bodyPr>
          <a:lstStyle/>
          <a:p>
            <a:r>
              <a:rPr lang="en-US" dirty="0" smtClean="0"/>
              <a:t>Uses global CAM/</a:t>
            </a:r>
            <a:r>
              <a:rPr lang="en-US" dirty="0" err="1" smtClean="0"/>
              <a:t>Chem</a:t>
            </a:r>
            <a:r>
              <a:rPr lang="en-US" dirty="0" smtClean="0"/>
              <a:t> model, 1 degree.</a:t>
            </a:r>
          </a:p>
          <a:p>
            <a:endParaRPr lang="en-US" dirty="0"/>
          </a:p>
          <a:p>
            <a:r>
              <a:rPr lang="en-US" dirty="0" smtClean="0"/>
              <a:t>Have full meteorological assimilation capability already.</a:t>
            </a:r>
            <a:endParaRPr lang="en-US" dirty="0"/>
          </a:p>
        </p:txBody>
      </p:sp>
    </p:spTree>
    <p:extLst>
      <p:ext uri="{BB962C8B-B14F-4D97-AF65-F5344CB8AC3E}">
        <p14:creationId xmlns:p14="http://schemas.microsoft.com/office/powerpoint/2010/main" val="3063833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otcols.png"/>
          <p:cNvPicPr>
            <a:picLocks noChangeAspect="1"/>
          </p:cNvPicPr>
          <p:nvPr/>
        </p:nvPicPr>
        <p:blipFill rotWithShape="1">
          <a:blip r:embed="rId3">
            <a:extLst>
              <a:ext uri="{28A0092B-C50C-407E-A947-70E740481C1C}">
                <a14:useLocalDpi xmlns:a14="http://schemas.microsoft.com/office/drawing/2010/main" val="0"/>
              </a:ext>
            </a:extLst>
          </a:blip>
          <a:srcRect b="53243"/>
          <a:stretch/>
        </p:blipFill>
        <p:spPr>
          <a:xfrm>
            <a:off x="8320" y="898471"/>
            <a:ext cx="4665280" cy="2777878"/>
          </a:xfrm>
          <a:prstGeom prst="rect">
            <a:avLst/>
          </a:prstGeom>
        </p:spPr>
      </p:pic>
      <p:sp>
        <p:nvSpPr>
          <p:cNvPr id="2" name="TextBox 1"/>
          <p:cNvSpPr txBox="1"/>
          <p:nvPr/>
        </p:nvSpPr>
        <p:spPr>
          <a:xfrm>
            <a:off x="4826000" y="1185846"/>
            <a:ext cx="3874273" cy="2031325"/>
          </a:xfrm>
          <a:prstGeom prst="rect">
            <a:avLst/>
          </a:prstGeom>
          <a:noFill/>
        </p:spPr>
        <p:txBody>
          <a:bodyPr wrap="square" rtlCol="0">
            <a:spAutoFit/>
          </a:bodyPr>
          <a:lstStyle/>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algn="ctr" defTabSz="457200" eaLnBrk="1" fontAlgn="auto" hangingPunct="1">
              <a:spcBef>
                <a:spcPts val="0"/>
              </a:spcBef>
              <a:spcAft>
                <a:spcPts val="0"/>
              </a:spcAft>
            </a:pPr>
            <a:r>
              <a:rPr lang="en-US" sz="1800" u="sng" dirty="0" smtClean="0">
                <a:solidFill>
                  <a:srgbClr val="FFFF00"/>
                </a:solidFill>
                <a:latin typeface="Calibri"/>
                <a:ea typeface="+mn-ea"/>
                <a:cs typeface="+mn-cs"/>
              </a:rPr>
              <a:t>MOPITT CO: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 TERRA satellite</a:t>
            </a:r>
            <a:endParaRPr lang="en-US" sz="1800" dirty="0">
              <a:solidFill>
                <a:srgbClr val="FFFF00"/>
              </a:solidFill>
              <a:latin typeface="Calibri"/>
              <a:ea typeface="+mn-ea"/>
              <a:cs typeface="+mn-cs"/>
            </a:endParaRP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tropospheric profiles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Global coverage in 4 days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Multispectral retrievals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 high sensitivity on surface land/day</a:t>
            </a:r>
            <a:endParaRPr lang="en-US" sz="1800" dirty="0">
              <a:solidFill>
                <a:srgbClr val="FFFF00"/>
              </a:solidFill>
              <a:latin typeface="Calibri"/>
              <a:ea typeface="+mn-ea"/>
              <a:cs typeface="+mn-cs"/>
            </a:endParaRPr>
          </a:p>
        </p:txBody>
      </p:sp>
      <p:sp>
        <p:nvSpPr>
          <p:cNvPr id="5" name="TextBox 4"/>
          <p:cNvSpPr txBox="1"/>
          <p:nvPr/>
        </p:nvSpPr>
        <p:spPr>
          <a:xfrm>
            <a:off x="830106" y="3684380"/>
            <a:ext cx="3132294" cy="2308324"/>
          </a:xfrm>
          <a:prstGeom prst="rect">
            <a:avLst/>
          </a:prstGeom>
          <a:noFill/>
        </p:spPr>
        <p:txBody>
          <a:bodyPr wrap="square" rtlCol="0">
            <a:spAutoFit/>
          </a:bodyPr>
          <a:lstStyle/>
          <a:p>
            <a:pPr defTabSz="457200" eaLnBrk="1" fontAlgn="auto" hangingPunct="1">
              <a:spcBef>
                <a:spcPts val="0"/>
              </a:spcBef>
              <a:spcAft>
                <a:spcPts val="0"/>
              </a:spcAft>
            </a:pPr>
            <a:endParaRPr lang="en-US" sz="1800" dirty="0" smtClean="0">
              <a:solidFill>
                <a:srgbClr val="FFFF00"/>
              </a:solidFill>
              <a:latin typeface="Calibri"/>
              <a:ea typeface="+mn-ea"/>
              <a:cs typeface="+mn-cs"/>
            </a:endParaRPr>
          </a:p>
          <a:p>
            <a:pPr algn="ctr" defTabSz="457200" eaLnBrk="1" fontAlgn="auto" hangingPunct="1">
              <a:spcBef>
                <a:spcPts val="0"/>
              </a:spcBef>
              <a:spcAft>
                <a:spcPts val="0"/>
              </a:spcAft>
            </a:pPr>
            <a:r>
              <a:rPr lang="en-US" sz="1800" u="sng" dirty="0" smtClean="0">
                <a:solidFill>
                  <a:srgbClr val="FFFF00"/>
                </a:solidFill>
                <a:latin typeface="Calibri"/>
                <a:ea typeface="+mn-ea"/>
                <a:cs typeface="+mn-cs"/>
              </a:rPr>
              <a:t>IASI CO: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 </a:t>
            </a:r>
            <a:r>
              <a:rPr lang="en-US" sz="1800" dirty="0" err="1" smtClean="0">
                <a:solidFill>
                  <a:srgbClr val="FFFF00"/>
                </a:solidFill>
                <a:latin typeface="Calibri"/>
                <a:ea typeface="+mn-ea"/>
                <a:cs typeface="+mn-cs"/>
              </a:rPr>
              <a:t>MetOpA</a:t>
            </a:r>
            <a:r>
              <a:rPr lang="en-US" sz="1800" dirty="0" smtClean="0">
                <a:solidFill>
                  <a:srgbClr val="FFFF00"/>
                </a:solidFill>
                <a:latin typeface="Calibri"/>
                <a:ea typeface="+mn-ea"/>
                <a:cs typeface="+mn-cs"/>
              </a:rPr>
              <a:t>  satellite</a:t>
            </a:r>
            <a:endParaRPr lang="en-US" sz="1800" dirty="0">
              <a:solidFill>
                <a:srgbClr val="FFFF00"/>
              </a:solidFill>
              <a:latin typeface="Calibri"/>
              <a:ea typeface="+mn-ea"/>
              <a:cs typeface="+mn-cs"/>
            </a:endParaRP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tropospheric profiles</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Global coverage in 1 day</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Only thermal infrared</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Sensitivity on upper PBL &amp; </a:t>
            </a:r>
          </a:p>
          <a:p>
            <a:pPr algn="ctr" defTabSz="457200" eaLnBrk="1" fontAlgn="auto" hangingPunct="1">
              <a:spcBef>
                <a:spcPts val="0"/>
              </a:spcBef>
              <a:spcAft>
                <a:spcPts val="0"/>
              </a:spcAft>
            </a:pPr>
            <a:r>
              <a:rPr lang="en-US" sz="1800" dirty="0" smtClean="0">
                <a:solidFill>
                  <a:srgbClr val="FFFF00"/>
                </a:solidFill>
                <a:latin typeface="Calibri"/>
                <a:ea typeface="+mn-ea"/>
                <a:cs typeface="+mn-cs"/>
              </a:rPr>
              <a:t>mid troposphere</a:t>
            </a:r>
            <a:endParaRPr lang="en-US" sz="1800" dirty="0">
              <a:solidFill>
                <a:srgbClr val="FFFF00"/>
              </a:solidFill>
              <a:latin typeface="Calibri"/>
              <a:ea typeface="+mn-ea"/>
              <a:cs typeface="+mn-cs"/>
            </a:endParaRPr>
          </a:p>
        </p:txBody>
      </p:sp>
      <p:pic>
        <p:nvPicPr>
          <p:cNvPr id="6" name="Picture 5" descr="totcols.png"/>
          <p:cNvPicPr>
            <a:picLocks noChangeAspect="1"/>
          </p:cNvPicPr>
          <p:nvPr/>
        </p:nvPicPr>
        <p:blipFill rotWithShape="1">
          <a:blip r:embed="rId3">
            <a:extLst>
              <a:ext uri="{28A0092B-C50C-407E-A947-70E740481C1C}">
                <a14:useLocalDpi xmlns:a14="http://schemas.microsoft.com/office/drawing/2010/main" val="0"/>
              </a:ext>
            </a:extLst>
          </a:blip>
          <a:srcRect t="46758"/>
          <a:stretch/>
        </p:blipFill>
        <p:spPr>
          <a:xfrm>
            <a:off x="4432300" y="3467101"/>
            <a:ext cx="4711700" cy="2997792"/>
          </a:xfrm>
          <a:prstGeom prst="rect">
            <a:avLst/>
          </a:prstGeom>
        </p:spPr>
      </p:pic>
      <p:sp>
        <p:nvSpPr>
          <p:cNvPr id="8" name="Title 1"/>
          <p:cNvSpPr txBox="1">
            <a:spLocks/>
          </p:cNvSpPr>
          <p:nvPr/>
        </p:nvSpPr>
        <p:spPr>
          <a:xfrm>
            <a:off x="457200" y="38100"/>
            <a:ext cx="8229600" cy="7239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fontAlgn="auto">
              <a:spcAft>
                <a:spcPts val="0"/>
              </a:spcAft>
            </a:pPr>
            <a:endParaRPr lang="en-US" dirty="0">
              <a:solidFill>
                <a:prstClr val="white"/>
              </a:solidFill>
              <a:latin typeface="Calibri"/>
            </a:endParaRPr>
          </a:p>
        </p:txBody>
      </p:sp>
      <p:sp>
        <p:nvSpPr>
          <p:cNvPr id="9" name="Title 1"/>
          <p:cNvSpPr txBox="1">
            <a:spLocks/>
          </p:cNvSpPr>
          <p:nvPr/>
        </p:nvSpPr>
        <p:spPr>
          <a:xfrm>
            <a:off x="609600" y="55036"/>
            <a:ext cx="8229600" cy="7239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fontAlgn="auto">
              <a:spcAft>
                <a:spcPts val="0"/>
              </a:spcAft>
            </a:pPr>
            <a:r>
              <a:rPr lang="en-US" dirty="0" smtClean="0">
                <a:solidFill>
                  <a:prstClr val="white"/>
                </a:solidFill>
                <a:latin typeface="Calibri"/>
              </a:rPr>
              <a:t>CAM/</a:t>
            </a:r>
            <a:r>
              <a:rPr lang="en-US" dirty="0" err="1" smtClean="0">
                <a:solidFill>
                  <a:prstClr val="white"/>
                </a:solidFill>
                <a:latin typeface="Calibri"/>
              </a:rPr>
              <a:t>Chem</a:t>
            </a:r>
            <a:r>
              <a:rPr lang="en-US" dirty="0" smtClean="0">
                <a:solidFill>
                  <a:prstClr val="white"/>
                </a:solidFill>
                <a:latin typeface="Calibri"/>
              </a:rPr>
              <a:t> Chemical DA System</a:t>
            </a:r>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112</a:t>
            </a:fld>
            <a:endParaRPr lang="en-US">
              <a:solidFill>
                <a:prstClr val="black">
                  <a:tint val="75000"/>
                </a:prstClr>
              </a:solidFill>
              <a:latin typeface="Calibri"/>
            </a:endParaRPr>
          </a:p>
        </p:txBody>
      </p:sp>
    </p:spTree>
    <p:extLst>
      <p:ext uri="{BB962C8B-B14F-4D97-AF65-F5344CB8AC3E}">
        <p14:creationId xmlns:p14="http://schemas.microsoft.com/office/powerpoint/2010/main" val="6880280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439930" y="995674"/>
            <a:ext cx="3356357"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Control run:</a:t>
            </a:r>
            <a:r>
              <a:rPr lang="en-US" sz="1800" dirty="0" smtClean="0">
                <a:solidFill>
                  <a:srgbClr val="FFFF00"/>
                </a:solidFill>
                <a:latin typeface="Calibri"/>
                <a:ea typeface="+mn-ea"/>
                <a:cs typeface="+mn-cs"/>
              </a:rPr>
              <a:t> Met Only assimilated</a:t>
            </a:r>
            <a:endParaRPr lang="en-US" sz="1800" dirty="0">
              <a:solidFill>
                <a:srgbClr val="FFFF00"/>
              </a:solidFill>
              <a:latin typeface="Calibri"/>
              <a:ea typeface="+mn-ea"/>
              <a:cs typeface="+mn-cs"/>
            </a:endParaRPr>
          </a:p>
        </p:txBody>
      </p:sp>
      <p:sp>
        <p:nvSpPr>
          <p:cNvPr id="6" name="TextBox 5"/>
          <p:cNvSpPr txBox="1"/>
          <p:nvPr/>
        </p:nvSpPr>
        <p:spPr>
          <a:xfrm>
            <a:off x="4846351" y="996964"/>
            <a:ext cx="3898498"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MOPITT run:</a:t>
            </a:r>
            <a:r>
              <a:rPr lang="en-US" sz="1800" dirty="0" smtClean="0">
                <a:solidFill>
                  <a:srgbClr val="FFFF00"/>
                </a:solidFill>
                <a:latin typeface="Calibri"/>
                <a:ea typeface="+mn-ea"/>
                <a:cs typeface="+mn-cs"/>
              </a:rPr>
              <a:t> Met + MOPITT assimilated</a:t>
            </a:r>
            <a:endParaRPr lang="en-US" sz="1800" dirty="0">
              <a:solidFill>
                <a:srgbClr val="FFFF00"/>
              </a:solidFill>
              <a:latin typeface="Calibri"/>
              <a:ea typeface="+mn-ea"/>
              <a:cs typeface="+mn-cs"/>
            </a:endParaRPr>
          </a:p>
        </p:txBody>
      </p:sp>
      <p:sp>
        <p:nvSpPr>
          <p:cNvPr id="7" name="TextBox 6"/>
          <p:cNvSpPr txBox="1"/>
          <p:nvPr/>
        </p:nvSpPr>
        <p:spPr>
          <a:xfrm>
            <a:off x="568786" y="3696735"/>
            <a:ext cx="3105237"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IASI run:</a:t>
            </a:r>
            <a:r>
              <a:rPr lang="en-US" sz="1800" dirty="0" smtClean="0">
                <a:solidFill>
                  <a:srgbClr val="FFFF00"/>
                </a:solidFill>
                <a:latin typeface="Calibri"/>
                <a:ea typeface="+mn-ea"/>
                <a:cs typeface="+mn-cs"/>
              </a:rPr>
              <a:t> Met + IASI assimilated</a:t>
            </a:r>
            <a:endParaRPr lang="en-US" sz="1800" dirty="0">
              <a:solidFill>
                <a:srgbClr val="FFFF00"/>
              </a:solidFill>
              <a:latin typeface="Calibri"/>
              <a:ea typeface="+mn-ea"/>
              <a:cs typeface="+mn-cs"/>
            </a:endParaRPr>
          </a:p>
        </p:txBody>
      </p:sp>
      <p:sp>
        <p:nvSpPr>
          <p:cNvPr id="8" name="TextBox 7"/>
          <p:cNvSpPr txBox="1"/>
          <p:nvPr/>
        </p:nvSpPr>
        <p:spPr>
          <a:xfrm>
            <a:off x="4648507" y="3696735"/>
            <a:ext cx="4513901" cy="369332"/>
          </a:xfrm>
          <a:prstGeom prst="rect">
            <a:avLst/>
          </a:prstGeom>
          <a:noFill/>
        </p:spPr>
        <p:txBody>
          <a:bodyPr wrap="none" rtlCol="0">
            <a:spAutoFit/>
          </a:bodyPr>
          <a:lstStyle/>
          <a:p>
            <a:pPr defTabSz="457200" eaLnBrk="1" fontAlgn="auto" hangingPunct="1">
              <a:spcBef>
                <a:spcPts val="0"/>
              </a:spcBef>
              <a:spcAft>
                <a:spcPts val="0"/>
              </a:spcAft>
            </a:pPr>
            <a:r>
              <a:rPr lang="en-US" sz="1800" u="sng" dirty="0" smtClean="0">
                <a:solidFill>
                  <a:srgbClr val="FFFF00"/>
                </a:solidFill>
                <a:latin typeface="Calibri"/>
                <a:ea typeface="+mn-ea"/>
                <a:cs typeface="+mn-cs"/>
              </a:rPr>
              <a:t>Combined run:</a:t>
            </a:r>
            <a:r>
              <a:rPr lang="en-US" sz="1800" dirty="0" smtClean="0">
                <a:solidFill>
                  <a:srgbClr val="FFFF00"/>
                </a:solidFill>
                <a:latin typeface="Calibri"/>
                <a:ea typeface="+mn-ea"/>
                <a:cs typeface="+mn-cs"/>
              </a:rPr>
              <a:t> Met + MOP+ IASI assimilated</a:t>
            </a:r>
            <a:endParaRPr lang="en-US" sz="1800" dirty="0">
              <a:solidFill>
                <a:srgbClr val="FFFF00"/>
              </a:solidFill>
              <a:latin typeface="Calibri"/>
              <a:ea typeface="+mn-ea"/>
              <a:cs typeface="+mn-cs"/>
            </a:endParaRPr>
          </a:p>
        </p:txBody>
      </p:sp>
      <p:pic>
        <p:nvPicPr>
          <p:cNvPr id="9" name="Picture 8" descr="0731_ME_NC.png"/>
          <p:cNvPicPr>
            <a:picLocks noChangeAspect="1"/>
          </p:cNvPicPr>
          <p:nvPr/>
        </p:nvPicPr>
        <p:blipFill rotWithShape="1">
          <a:blip r:embed="rId3">
            <a:extLst>
              <a:ext uri="{28A0092B-C50C-407E-A947-70E740481C1C}">
                <a14:useLocalDpi xmlns:a14="http://schemas.microsoft.com/office/drawing/2010/main" val="0"/>
              </a:ext>
            </a:extLst>
          </a:blip>
          <a:srcRect l="50634" t="7898" r="11224" b="49054"/>
          <a:stretch/>
        </p:blipFill>
        <p:spPr>
          <a:xfrm>
            <a:off x="373967" y="1365006"/>
            <a:ext cx="3487676" cy="2176459"/>
          </a:xfrm>
          <a:prstGeom prst="rect">
            <a:avLst/>
          </a:prstGeom>
        </p:spPr>
      </p:pic>
      <p:pic>
        <p:nvPicPr>
          <p:cNvPr id="10" name="Picture 9" descr="0731_MEMO_NC.png"/>
          <p:cNvPicPr>
            <a:picLocks noChangeAspect="1"/>
          </p:cNvPicPr>
          <p:nvPr/>
        </p:nvPicPr>
        <p:blipFill rotWithShape="1">
          <a:blip r:embed="rId4">
            <a:extLst>
              <a:ext uri="{28A0092B-C50C-407E-A947-70E740481C1C}">
                <a14:useLocalDpi xmlns:a14="http://schemas.microsoft.com/office/drawing/2010/main" val="0"/>
              </a:ext>
            </a:extLst>
          </a:blip>
          <a:srcRect l="50636" t="7377" r="11021" b="49147"/>
          <a:stretch/>
        </p:blipFill>
        <p:spPr>
          <a:xfrm>
            <a:off x="5008391" y="1366296"/>
            <a:ext cx="3506082" cy="2198144"/>
          </a:xfrm>
          <a:prstGeom prst="rect">
            <a:avLst/>
          </a:prstGeom>
        </p:spPr>
      </p:pic>
      <p:pic>
        <p:nvPicPr>
          <p:cNvPr id="11" name="Picture 10" descr="0731_MEIA_NC.png"/>
          <p:cNvPicPr>
            <a:picLocks noChangeAspect="1"/>
          </p:cNvPicPr>
          <p:nvPr/>
        </p:nvPicPr>
        <p:blipFill rotWithShape="1">
          <a:blip r:embed="rId5">
            <a:extLst>
              <a:ext uri="{28A0092B-C50C-407E-A947-70E740481C1C}">
                <a14:useLocalDpi xmlns:a14="http://schemas.microsoft.com/office/drawing/2010/main" val="0"/>
              </a:ext>
            </a:extLst>
          </a:blip>
          <a:srcRect l="50837" t="7170" r="11021" b="49147"/>
          <a:stretch/>
        </p:blipFill>
        <p:spPr>
          <a:xfrm>
            <a:off x="347285" y="4066067"/>
            <a:ext cx="3487674" cy="2208548"/>
          </a:xfrm>
          <a:prstGeom prst="rect">
            <a:avLst/>
          </a:prstGeom>
        </p:spPr>
      </p:pic>
      <p:pic>
        <p:nvPicPr>
          <p:cNvPr id="12" name="Picture 11" descr="0731_MEMOIA_NC.png"/>
          <p:cNvPicPr>
            <a:picLocks noChangeAspect="1"/>
          </p:cNvPicPr>
          <p:nvPr/>
        </p:nvPicPr>
        <p:blipFill rotWithShape="1">
          <a:blip r:embed="rId6">
            <a:extLst>
              <a:ext uri="{28A0092B-C50C-407E-A947-70E740481C1C}">
                <a14:useLocalDpi xmlns:a14="http://schemas.microsoft.com/office/drawing/2010/main" val="0"/>
              </a:ext>
            </a:extLst>
          </a:blip>
          <a:srcRect l="50837" t="7171" r="11021" b="48509"/>
          <a:stretch/>
        </p:blipFill>
        <p:spPr>
          <a:xfrm>
            <a:off x="5026798" y="4066067"/>
            <a:ext cx="3487675" cy="2240785"/>
          </a:xfrm>
          <a:prstGeom prst="rect">
            <a:avLst/>
          </a:prstGeom>
        </p:spPr>
      </p:pic>
      <p:sp>
        <p:nvSpPr>
          <p:cNvPr id="14" name="Title 1"/>
          <p:cNvSpPr txBox="1">
            <a:spLocks noGrp="1"/>
          </p:cNvSpPr>
          <p:nvPr>
            <p:ph type="title"/>
          </p:nvPr>
        </p:nvSpPr>
        <p:spPr>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t>CAM/</a:t>
            </a:r>
            <a:r>
              <a:rPr lang="en-US" dirty="0" err="1" smtClean="0"/>
              <a:t>Chem</a:t>
            </a:r>
            <a:r>
              <a:rPr lang="en-US" dirty="0" smtClean="0"/>
              <a:t> Chemical DA System</a:t>
            </a:r>
            <a:endParaRPr lang="en-US" dirty="0"/>
          </a:p>
        </p:txBody>
      </p:sp>
      <p:sp>
        <p:nvSpPr>
          <p:cNvPr id="15" name="Footer Placeholder 14"/>
          <p:cNvSpPr>
            <a:spLocks noGrp="1"/>
          </p:cNvSpPr>
          <p:nvPr>
            <p:ph type="ftr" sz="quarter" idx="11"/>
          </p:nvPr>
        </p:nvSpPr>
        <p:spPr/>
        <p:txBody>
          <a:bodyPr/>
          <a:lstStyle/>
          <a:p>
            <a:r>
              <a:rPr lang="fr-FR" smtClean="0">
                <a:solidFill>
                  <a:prstClr val="black">
                    <a:tint val="75000"/>
                  </a:prstClr>
                </a:solidFill>
                <a:latin typeface="Calibri"/>
              </a:rPr>
              <a:t>Nanjing DA Tutorial, 29 Aug. 2017</a:t>
            </a:r>
            <a:endParaRPr lang="en-US">
              <a:solidFill>
                <a:prstClr val="black">
                  <a:tint val="75000"/>
                </a:prstClr>
              </a:solidFill>
              <a:latin typeface="Calibri"/>
            </a:endParaRPr>
          </a:p>
        </p:txBody>
      </p:sp>
      <p:sp>
        <p:nvSpPr>
          <p:cNvPr id="16" name="Slide Number Placeholder 15"/>
          <p:cNvSpPr>
            <a:spLocks noGrp="1"/>
          </p:cNvSpPr>
          <p:nvPr>
            <p:ph type="sldNum" sz="quarter" idx="12"/>
          </p:nvPr>
        </p:nvSpPr>
        <p:spPr/>
        <p:txBody>
          <a:bodyPr/>
          <a:lstStyle/>
          <a:p>
            <a:fld id="{7BC013A6-E110-844F-BF04-51545AE39463}" type="slidenum">
              <a:rPr lang="en-US" smtClean="0">
                <a:solidFill>
                  <a:prstClr val="black">
                    <a:tint val="75000"/>
                  </a:prstClr>
                </a:solidFill>
                <a:latin typeface="Calibri"/>
              </a:rPr>
              <a:pPr/>
              <a:t>113</a:t>
            </a:fld>
            <a:endParaRPr lang="en-US">
              <a:solidFill>
                <a:prstClr val="black">
                  <a:tint val="75000"/>
                </a:prstClr>
              </a:solidFill>
              <a:latin typeface="Calibri"/>
            </a:endParaRPr>
          </a:p>
        </p:txBody>
      </p:sp>
    </p:spTree>
    <p:extLst>
      <p:ext uri="{BB962C8B-B14F-4D97-AF65-F5344CB8AC3E}">
        <p14:creationId xmlns:p14="http://schemas.microsoft.com/office/powerpoint/2010/main" val="14343066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txBox="1">
            <a:spLocks noChangeArrowheads="1"/>
          </p:cNvSpPr>
          <p:nvPr/>
        </p:nvSpPr>
        <p:spPr bwMode="auto">
          <a:xfrm>
            <a:off x="266700" y="3048000"/>
            <a:ext cx="8610600" cy="685800"/>
          </a:xfrm>
          <a:prstGeom prst="rect">
            <a:avLst/>
          </a:prstGeom>
          <a:noFill/>
          <a:ln w="9525">
            <a:noFill/>
            <a:miter lim="800000"/>
            <a:headEnd/>
            <a:tailEnd/>
          </a:ln>
        </p:spPr>
        <p:txBody>
          <a:bodyPr>
            <a:prstTxWarp prst="textNoShape">
              <a:avLst/>
            </a:prstTxWarp>
          </a:bodyPr>
          <a:lstStyle/>
          <a:p>
            <a:pPr eaLnBrk="1" hangingPunct="1">
              <a:spcBef>
                <a:spcPct val="20000"/>
              </a:spcBef>
            </a:pPr>
            <a:r>
              <a:rPr lang="en-US" sz="3200" dirty="0" smtClean="0">
                <a:hlinkClick r:id="rId2"/>
              </a:rPr>
              <a:t>www.image.ucar.edu</a:t>
            </a:r>
            <a:r>
              <a:rPr lang="en-US" sz="3200" dirty="0">
                <a:hlinkClick r:id="rId2"/>
              </a:rPr>
              <a:t>/DAReS/</a:t>
            </a:r>
            <a:r>
              <a:rPr lang="en-US" sz="3200" dirty="0" smtClean="0">
                <a:hlinkClick r:id="rId2"/>
              </a:rPr>
              <a:t>DART</a:t>
            </a:r>
            <a:endParaRPr lang="en-US" sz="3200" dirty="0" smtClean="0"/>
          </a:p>
          <a:p>
            <a:pPr eaLnBrk="1" hangingPunct="1">
              <a:spcBef>
                <a:spcPct val="20000"/>
              </a:spcBef>
            </a:pPr>
            <a:r>
              <a:rPr lang="en-US" sz="3200" dirty="0" err="1" smtClean="0"/>
              <a:t>dart@ucar.edu</a:t>
            </a:r>
            <a:endParaRPr lang="en-US" sz="3200" dirty="0"/>
          </a:p>
        </p:txBody>
      </p:sp>
      <p:pic>
        <p:nvPicPr>
          <p:cNvPr id="48132" name="Picture 4" descr="Dartboard7"/>
          <p:cNvPicPr>
            <a:picLocks noChangeAspect="1" noChangeArrowheads="1"/>
          </p:cNvPicPr>
          <p:nvPr/>
        </p:nvPicPr>
        <p:blipFill>
          <a:blip r:embed="rId3"/>
          <a:srcRect/>
          <a:stretch>
            <a:fillRect/>
          </a:stretch>
        </p:blipFill>
        <p:spPr bwMode="auto">
          <a:xfrm>
            <a:off x="304800" y="1066800"/>
            <a:ext cx="6019800" cy="1780209"/>
          </a:xfrm>
          <a:prstGeom prst="rect">
            <a:avLst/>
          </a:prstGeom>
          <a:noFill/>
          <a:ln w="9525">
            <a:noFill/>
            <a:miter lim="800000"/>
            <a:headEnd/>
            <a:tailEnd/>
          </a:ln>
        </p:spPr>
      </p:pic>
      <p:sp>
        <p:nvSpPr>
          <p:cNvPr id="9" name="TextBox 8"/>
          <p:cNvSpPr txBox="1"/>
          <p:nvPr/>
        </p:nvSpPr>
        <p:spPr>
          <a:xfrm>
            <a:off x="0" y="4555629"/>
            <a:ext cx="6553200" cy="1692771"/>
          </a:xfrm>
          <a:prstGeom prst="rect">
            <a:avLst/>
          </a:prstGeom>
          <a:noFill/>
        </p:spPr>
        <p:txBody>
          <a:bodyPr wrap="square" rtlCol="0">
            <a:spAutoFit/>
          </a:bodyPr>
          <a:lstStyle/>
          <a:p>
            <a:r>
              <a:rPr lang="en-US" sz="2000" dirty="0" smtClean="0"/>
              <a:t>Anderson, J., Hoar, T., Raeder, K., Liu, H., Collins, N., Torn, R., Arellano, A., 2009: </a:t>
            </a:r>
            <a:r>
              <a:rPr lang="en-US" sz="2000" i="1" dirty="0" smtClean="0"/>
              <a:t>The Data Assimilation Research </a:t>
            </a:r>
            <a:r>
              <a:rPr lang="en-US" sz="2000" i="1" dirty="0" err="1" smtClean="0"/>
              <a:t>Testbed</a:t>
            </a:r>
            <a:r>
              <a:rPr lang="en-US" sz="2000" i="1" dirty="0" smtClean="0"/>
              <a:t>: A community facility.</a:t>
            </a:r>
          </a:p>
          <a:p>
            <a:r>
              <a:rPr lang="en-US" sz="2000" dirty="0" smtClean="0"/>
              <a:t>BAMS, </a:t>
            </a:r>
            <a:r>
              <a:rPr lang="en-US" sz="2000" b="1" dirty="0" smtClean="0"/>
              <a:t>90</a:t>
            </a:r>
            <a:r>
              <a:rPr lang="en-US" sz="2000" dirty="0" smtClean="0"/>
              <a:t>, 1283—1296, </a:t>
            </a:r>
            <a:r>
              <a:rPr lang="en-US" sz="2000" dirty="0" err="1" smtClean="0"/>
              <a:t>doi</a:t>
            </a:r>
            <a:r>
              <a:rPr lang="en-US" sz="2000" dirty="0" smtClean="0"/>
              <a:t>: 10.1175/2009BAMS2618.1 </a:t>
            </a:r>
          </a:p>
          <a:p>
            <a:endParaRPr lang="en-US" dirty="0"/>
          </a:p>
        </p:txBody>
      </p:sp>
      <p:pic>
        <p:nvPicPr>
          <p:cNvPr id="2" name="Picture 1" descr="DART_barco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685800"/>
            <a:ext cx="2540706" cy="2540706"/>
          </a:xfrm>
          <a:prstGeom prst="rect">
            <a:avLst/>
          </a:prstGeom>
        </p:spPr>
      </p:pic>
      <p:pic>
        <p:nvPicPr>
          <p:cNvPr id="4" name="Picture 3" descr="DART_BAMS_barcod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707694"/>
            <a:ext cx="2540706" cy="2540706"/>
          </a:xfrm>
          <a:prstGeom prst="rect">
            <a:avLst/>
          </a:prstGeom>
        </p:spPr>
      </p:pic>
      <p:sp>
        <p:nvSpPr>
          <p:cNvPr id="10" name="TextBox 9"/>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Learn more about DART at:</a:t>
            </a:r>
          </a:p>
        </p:txBody>
      </p:sp>
      <p:sp>
        <p:nvSpPr>
          <p:cNvPr id="8" name="Footer Placeholder 7"/>
          <p:cNvSpPr>
            <a:spLocks noGrp="1"/>
          </p:cNvSpPr>
          <p:nvPr>
            <p:ph type="ftr" sz="quarter" idx="3"/>
          </p:nvPr>
        </p:nvSpPr>
        <p:spPr>
          <a:xfrm>
            <a:off x="3124200" y="6356350"/>
            <a:ext cx="2895600" cy="365125"/>
          </a:xfrm>
          <a:prstGeom prst="rect">
            <a:avLst/>
          </a:prstGeom>
        </p:spPr>
        <p:txBody>
          <a:bodyPr/>
          <a:lstStyle/>
          <a:p>
            <a:r>
              <a:rPr lang="en-US" smtClean="0"/>
              <a:t>Nanjing DA Tutorial, 29 Aug. 2017</a:t>
            </a:r>
            <a:endParaRPr lang="en-US" dirty="0"/>
          </a:p>
        </p:txBody>
      </p:sp>
      <p:sp>
        <p:nvSpPr>
          <p:cNvPr id="11" name="Slide Number Placeholder 10"/>
          <p:cNvSpPr>
            <a:spLocks noGrp="1"/>
          </p:cNvSpPr>
          <p:nvPr>
            <p:ph type="sldNum" sz="quarter" idx="4"/>
          </p:nvPr>
        </p:nvSpPr>
        <p:spPr>
          <a:xfrm>
            <a:off x="6553200" y="6356350"/>
            <a:ext cx="2133600" cy="365125"/>
          </a:xfrm>
        </p:spPr>
        <p:txBody>
          <a:bodyPr/>
          <a:lstStyle/>
          <a:p>
            <a:fld id="{1DCE4C99-821D-0A43-B0D2-0BA6C4E4E578}" type="slidenum">
              <a:rPr lang="en-US" smtClean="0"/>
              <a:t>114</a:t>
            </a:fld>
            <a:endParaRPr lang="en-US" dirty="0"/>
          </a:p>
        </p:txBody>
      </p:sp>
    </p:spTree>
    <p:extLst>
      <p:ext uri="{BB962C8B-B14F-4D97-AF65-F5344CB8AC3E}">
        <p14:creationId xmlns:p14="http://schemas.microsoft.com/office/powerpoint/2010/main" val="4046178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pic>
        <p:nvPicPr>
          <p:cNvPr id="60421" name="Picture 5" descr="new05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827213"/>
            <a:ext cx="6572250" cy="273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2" name="Rectangle 7"/>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Represent a prior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by a sample (ensemble) of N values:</a:t>
            </a:r>
          </a:p>
        </p:txBody>
      </p:sp>
      <p:sp>
        <p:nvSpPr>
          <p:cNvPr id="8" name="Title 13"/>
          <p:cNvSpPr>
            <a:spLocks noGrp="1"/>
          </p:cNvSpPr>
          <p:nvPr>
            <p:ph type="title"/>
          </p:nvPr>
        </p:nvSpPr>
        <p:spPr>
          <a:xfrm>
            <a:off x="0" y="0"/>
            <a:ext cx="9144000" cy="685800"/>
          </a:xfrm>
        </p:spPr>
        <p:txBody>
          <a:bodyPr>
            <a:normAutofit/>
          </a:bodyPr>
          <a:lstStyle/>
          <a:p>
            <a:r>
              <a:rPr lang="en-US" sz="2800" dirty="0" smtClean="0">
                <a:effectLst/>
                <a:latin typeface="Arial"/>
                <a:cs typeface="Arial"/>
              </a:rPr>
              <a:t>A One-Dimensional Ensemble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12</a:t>
            </a:fld>
            <a:endParaRPr lang="en-US" dirty="0"/>
          </a:p>
        </p:txBody>
      </p:sp>
      <p:sp>
        <p:nvSpPr>
          <p:cNvPr id="3" name="TextBox 2"/>
          <p:cNvSpPr txBox="1"/>
          <p:nvPr/>
        </p:nvSpPr>
        <p:spPr>
          <a:xfrm>
            <a:off x="609600" y="5105400"/>
            <a:ext cx="7924800" cy="461665"/>
          </a:xfrm>
          <a:prstGeom prst="rect">
            <a:avLst/>
          </a:prstGeom>
          <a:noFill/>
        </p:spPr>
        <p:txBody>
          <a:bodyPr wrap="square" rtlCol="0">
            <a:spAutoFit/>
          </a:bodyPr>
          <a:lstStyle/>
          <a:p>
            <a:r>
              <a:rPr lang="en-US" dirty="0" smtClean="0"/>
              <a:t>Example: Predict temperature on the Nanjing campus.</a:t>
            </a:r>
            <a:endParaRPr lang="en-US" dirty="0"/>
          </a:p>
        </p:txBody>
      </p:sp>
    </p:spTree>
    <p:extLst>
      <p:ext uri="{BB962C8B-B14F-4D97-AF65-F5344CB8AC3E}">
        <p14:creationId xmlns:p14="http://schemas.microsoft.com/office/powerpoint/2010/main" val="634108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Rectangle 7"/>
          <p:cNvSpPr>
            <a:spLocks noChangeArrowheads="1"/>
          </p:cNvSpPr>
          <p:nvPr/>
        </p:nvSpPr>
        <p:spPr bwMode="auto">
          <a:xfrm>
            <a:off x="457200" y="4800600"/>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Use sample mean</a:t>
            </a:r>
          </a:p>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and sample standard deviation </a:t>
            </a:r>
          </a:p>
          <a:p>
            <a:pPr defTabSz="457200" eaLnBrk="1" fontAlgn="auto" hangingPunct="1">
              <a:lnSpc>
                <a:spcPct val="135000"/>
              </a:lnSpc>
              <a:spcBef>
                <a:spcPts val="0"/>
              </a:spcBef>
              <a:spcAft>
                <a:spcPts val="0"/>
              </a:spcAft>
            </a:pPr>
            <a:r>
              <a:rPr lang="en-US" sz="2000">
                <a:solidFill>
                  <a:prstClr val="black"/>
                </a:solidFill>
                <a:latin typeface="Calibri"/>
                <a:ea typeface="+mn-ea"/>
                <a:cs typeface="+mn-cs"/>
              </a:rPr>
              <a:t>to determine a corresponding continuous distribution</a:t>
            </a:r>
          </a:p>
        </p:txBody>
      </p:sp>
      <p:sp>
        <p:nvSpPr>
          <p:cNvPr id="62472"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2473" name="Rectangle 4"/>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Represent a prior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by a sample (ensemble) of N values:</a:t>
            </a:r>
          </a:p>
        </p:txBody>
      </p:sp>
      <p:pic>
        <p:nvPicPr>
          <p:cNvPr id="62474" name="Picture 6" descr="new05_f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8" y="1827213"/>
            <a:ext cx="658177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2466" name="Object 2"/>
          <p:cNvGraphicFramePr>
            <a:graphicFrameLocks noChangeAspect="1"/>
          </p:cNvGraphicFramePr>
          <p:nvPr/>
        </p:nvGraphicFramePr>
        <p:xfrm>
          <a:off x="2781300" y="4629150"/>
          <a:ext cx="1371600" cy="765175"/>
        </p:xfrm>
        <a:graphic>
          <a:graphicData uri="http://schemas.openxmlformats.org/presentationml/2006/ole">
            <mc:AlternateContent xmlns:mc="http://schemas.openxmlformats.org/markup-compatibility/2006">
              <mc:Choice xmlns:v="urn:schemas-microsoft-com:vml" Requires="v">
                <p:oleObj spid="_x0000_s34028" name="Equation" r:id="rId5" imgW="774700" imgH="431800" progId="Equation.3">
                  <p:embed/>
                </p:oleObj>
              </mc:Choice>
              <mc:Fallback>
                <p:oleObj name="Equation" r:id="rId5" imgW="7747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4629150"/>
                        <a:ext cx="137160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2467" name="Object 3"/>
          <p:cNvGraphicFramePr>
            <a:graphicFrameLocks noChangeAspect="1"/>
          </p:cNvGraphicFramePr>
          <p:nvPr/>
        </p:nvGraphicFramePr>
        <p:xfrm>
          <a:off x="4267200" y="5067300"/>
          <a:ext cx="2576513" cy="746125"/>
        </p:xfrm>
        <a:graphic>
          <a:graphicData uri="http://schemas.openxmlformats.org/presentationml/2006/ole">
            <mc:AlternateContent xmlns:mc="http://schemas.openxmlformats.org/markup-compatibility/2006">
              <mc:Choice xmlns:v="urn:schemas-microsoft-com:vml" Requires="v">
                <p:oleObj spid="_x0000_s34029" name="Equation" r:id="rId7" imgW="1663700" imgH="482600" progId="Equation.3">
                  <p:embed/>
                </p:oleObj>
              </mc:Choice>
              <mc:Fallback>
                <p:oleObj name="Equation" r:id="rId7" imgW="16637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5067300"/>
                        <a:ext cx="2576513" cy="74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2468" name="Object 4"/>
          <p:cNvGraphicFramePr>
            <a:graphicFrameLocks noChangeAspect="1"/>
          </p:cNvGraphicFramePr>
          <p:nvPr/>
        </p:nvGraphicFramePr>
        <p:xfrm>
          <a:off x="6553200" y="5638800"/>
          <a:ext cx="2071688" cy="515938"/>
        </p:xfrm>
        <a:graphic>
          <a:graphicData uri="http://schemas.openxmlformats.org/presentationml/2006/ole">
            <mc:AlternateContent xmlns:mc="http://schemas.openxmlformats.org/markup-compatibility/2006">
              <mc:Choice xmlns:v="urn:schemas-microsoft-com:vml" Requires="v">
                <p:oleObj spid="_x0000_s34030" name="Equation" r:id="rId9" imgW="914400" imgH="228600" progId="Equation.DSMT4">
                  <p:embed/>
                </p:oleObj>
              </mc:Choice>
              <mc:Fallback>
                <p:oleObj name="Equation" r:id="rId9" imgW="91440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5638800"/>
                        <a:ext cx="2071688"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 name="Title 13"/>
          <p:cNvSpPr>
            <a:spLocks noGrp="1"/>
          </p:cNvSpPr>
          <p:nvPr>
            <p:ph type="title"/>
          </p:nvPr>
        </p:nvSpPr>
        <p:spPr>
          <a:xfrm>
            <a:off x="0" y="0"/>
            <a:ext cx="9144000" cy="685800"/>
          </a:xfrm>
        </p:spPr>
        <p:txBody>
          <a:bodyPr>
            <a:normAutofit/>
          </a:bodyPr>
          <a:lstStyle/>
          <a:p>
            <a:r>
              <a:rPr lang="en-US" sz="2800" dirty="0" smtClean="0">
                <a:effectLst/>
                <a:latin typeface="Arial"/>
                <a:cs typeface="Arial"/>
              </a:rPr>
              <a:t>A One-Dimensional Ensemble </a:t>
            </a:r>
            <a:r>
              <a:rPr lang="en-US" sz="2800" dirty="0" err="1" smtClean="0">
                <a:effectLst/>
                <a:latin typeface="Arial"/>
                <a:cs typeface="Arial"/>
              </a:rPr>
              <a:t>Kalman</a:t>
            </a:r>
            <a:r>
              <a:rPr lang="en-US" sz="2800" dirty="0" smtClean="0">
                <a:effectLst/>
                <a:latin typeface="Arial"/>
                <a:cs typeface="Arial"/>
              </a:rPr>
              <a:t> Filter</a:t>
            </a:r>
            <a:endParaRPr lang="en-US" sz="2800" dirty="0">
              <a:latin typeface="Arial"/>
              <a:cs typeface="Arial"/>
            </a:endParaRPr>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13</a:t>
            </a:fld>
            <a:endParaRPr lang="en-US" dirty="0"/>
          </a:p>
        </p:txBody>
      </p:sp>
    </p:spTree>
    <p:extLst>
      <p:ext uri="{BB962C8B-B14F-4D97-AF65-F5344CB8AC3E}">
        <p14:creationId xmlns:p14="http://schemas.microsoft.com/office/powerpoint/2010/main" val="3116920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4517" name="Rectangle 4"/>
          <p:cNvSpPr>
            <a:spLocks noGrp="1" noChangeArrowheads="1"/>
          </p:cNvSpPr>
          <p:nvPr>
            <p:ph type="body" sz="half" idx="2"/>
          </p:nvPr>
        </p:nvSpPr>
        <p:spPr>
          <a:xfrm>
            <a:off x="381000" y="1371600"/>
            <a:ext cx="8153400" cy="1143000"/>
          </a:xfrm>
          <a:noFill/>
        </p:spPr>
        <p:txBody>
          <a:bodyPr/>
          <a:lstStyle/>
          <a:p>
            <a:pPr marL="0" indent="0">
              <a:spcBef>
                <a:spcPct val="0"/>
              </a:spcBef>
              <a:buNone/>
            </a:pPr>
            <a:r>
              <a:rPr lang="en-US" sz="2000" dirty="0">
                <a:latin typeface="Arial" charset="0"/>
                <a:ea typeface="ＭＳ Ｐゴシック" charset="0"/>
                <a:cs typeface="ＭＳ Ｐゴシック" charset="0"/>
              </a:rPr>
              <a:t>If posterior ensemble at time t</a:t>
            </a:r>
            <a:r>
              <a:rPr lang="en-US" sz="2000" baseline="-25000" dirty="0">
                <a:latin typeface="Arial" charset="0"/>
                <a:ea typeface="ＭＳ Ｐゴシック" charset="0"/>
                <a:cs typeface="ＭＳ Ｐゴシック" charset="0"/>
              </a:rPr>
              <a:t>1</a:t>
            </a:r>
            <a:r>
              <a:rPr lang="en-US" sz="2000" dirty="0">
                <a:latin typeface="Arial" charset="0"/>
                <a:ea typeface="ＭＳ Ｐゴシック" charset="0"/>
                <a:cs typeface="ＭＳ Ｐゴシック" charset="0"/>
              </a:rPr>
              <a:t> is T</a:t>
            </a:r>
            <a:r>
              <a:rPr lang="en-US" sz="2000" baseline="-17000" dirty="0">
                <a:latin typeface="Arial" charset="0"/>
                <a:ea typeface="ＭＳ Ｐゴシック" charset="0"/>
                <a:cs typeface="ＭＳ Ｐゴシック" charset="0"/>
              </a:rPr>
              <a:t>1,n</a:t>
            </a:r>
            <a:r>
              <a:rPr lang="en-US" sz="2000" dirty="0">
                <a:latin typeface="Arial" charset="0"/>
                <a:ea typeface="ＭＳ Ｐゴシック" charset="0"/>
                <a:cs typeface="ＭＳ Ｐゴシック" charset="0"/>
              </a:rPr>
              <a:t>,  n = 1, …, N</a:t>
            </a:r>
          </a:p>
        </p:txBody>
      </p:sp>
      <p:pic>
        <p:nvPicPr>
          <p:cNvPr id="64518" name="Picture 5" descr="new07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66975"/>
            <a:ext cx="5265738"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14</a:t>
            </a:fld>
            <a:endParaRPr lang="en-US" dirty="0"/>
          </a:p>
        </p:txBody>
      </p:sp>
    </p:spTree>
    <p:extLst>
      <p:ext uri="{BB962C8B-B14F-4D97-AF65-F5344CB8AC3E}">
        <p14:creationId xmlns:p14="http://schemas.microsoft.com/office/powerpoint/2010/main" val="3096619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6565" name="Rectangle 4"/>
          <p:cNvSpPr>
            <a:spLocks noGrp="1" noChangeArrowheads="1"/>
          </p:cNvSpPr>
          <p:nvPr>
            <p:ph type="body" sz="half" idx="2"/>
          </p:nvPr>
        </p:nvSpPr>
        <p:spPr>
          <a:xfrm>
            <a:off x="381000" y="1371600"/>
            <a:ext cx="8229600" cy="1524000"/>
          </a:xfrm>
          <a:noFill/>
        </p:spPr>
        <p:txBody>
          <a:bodyPr/>
          <a:lstStyle/>
          <a:p>
            <a:pPr marL="0" indent="0">
              <a:spcBef>
                <a:spcPct val="0"/>
              </a:spcBef>
              <a:buNone/>
            </a:pPr>
            <a:r>
              <a:rPr lang="en-US" sz="2000" dirty="0">
                <a:latin typeface="Arial" charset="0"/>
                <a:ea typeface="ＭＳ Ｐゴシック" charset="0"/>
                <a:cs typeface="ＭＳ Ｐゴシック" charset="0"/>
              </a:rPr>
              <a:t>If posterior ensemble at time t</a:t>
            </a:r>
            <a:r>
              <a:rPr lang="en-US" sz="2000" baseline="-25000" dirty="0">
                <a:latin typeface="Arial" charset="0"/>
                <a:ea typeface="ＭＳ Ｐゴシック" charset="0"/>
                <a:cs typeface="ＭＳ Ｐゴシック" charset="0"/>
              </a:rPr>
              <a:t>1</a:t>
            </a:r>
            <a:r>
              <a:rPr lang="en-US" sz="2000" dirty="0">
                <a:latin typeface="Arial" charset="0"/>
                <a:ea typeface="ＭＳ Ｐゴシック" charset="0"/>
                <a:cs typeface="ＭＳ Ｐゴシック" charset="0"/>
              </a:rPr>
              <a:t> is T</a:t>
            </a:r>
            <a:r>
              <a:rPr lang="en-US" sz="2000" baseline="-17000" dirty="0">
                <a:latin typeface="Arial" charset="0"/>
                <a:ea typeface="ＭＳ Ｐゴシック" charset="0"/>
                <a:cs typeface="ＭＳ Ｐゴシック" charset="0"/>
              </a:rPr>
              <a:t>1,n</a:t>
            </a:r>
            <a:r>
              <a:rPr lang="en-US" sz="2000" dirty="0">
                <a:latin typeface="Arial" charset="0"/>
                <a:ea typeface="ＭＳ Ｐゴシック" charset="0"/>
                <a:cs typeface="ＭＳ Ｐゴシック" charset="0"/>
              </a:rPr>
              <a:t>,  n = 1, …, N ,</a:t>
            </a:r>
          </a:p>
          <a:p>
            <a:pPr marL="0" indent="0">
              <a:spcBef>
                <a:spcPct val="0"/>
              </a:spcBef>
              <a:buNone/>
            </a:pPr>
            <a:r>
              <a:rPr lang="en-US" sz="2000" dirty="0">
                <a:latin typeface="Arial" charset="0"/>
                <a:ea typeface="ＭＳ Ｐゴシック" charset="0"/>
                <a:cs typeface="ＭＳ Ｐゴシック" charset="0"/>
              </a:rPr>
              <a:t>advance each member to time t</a:t>
            </a:r>
            <a:r>
              <a:rPr lang="en-US" sz="2000" baseline="-25000" dirty="0">
                <a:latin typeface="Arial" charset="0"/>
                <a:ea typeface="ＭＳ Ｐゴシック" charset="0"/>
                <a:cs typeface="ＭＳ Ｐゴシック" charset="0"/>
              </a:rPr>
              <a:t>2 </a:t>
            </a:r>
            <a:r>
              <a:rPr lang="en-US" sz="2000" dirty="0">
                <a:latin typeface="Arial" charset="0"/>
                <a:ea typeface="ＭＳ Ｐゴシック" charset="0"/>
                <a:cs typeface="ＭＳ Ｐゴシック" charset="0"/>
              </a:rPr>
              <a:t>with model, T</a:t>
            </a:r>
            <a:r>
              <a:rPr lang="en-US" sz="2000" baseline="-17000" dirty="0">
                <a:latin typeface="Arial" charset="0"/>
                <a:ea typeface="ＭＳ Ｐゴシック" charset="0"/>
                <a:cs typeface="ＭＳ Ｐゴシック" charset="0"/>
              </a:rPr>
              <a:t>2,n</a:t>
            </a:r>
            <a:r>
              <a:rPr lang="en-US" sz="2000" dirty="0">
                <a:latin typeface="Arial" charset="0"/>
                <a:ea typeface="ＭＳ Ｐゴシック" charset="0"/>
                <a:cs typeface="ＭＳ Ｐゴシック" charset="0"/>
              </a:rPr>
              <a:t> = L(T</a:t>
            </a:r>
            <a:r>
              <a:rPr lang="en-US" sz="2000" baseline="-17000" dirty="0">
                <a:latin typeface="Arial" charset="0"/>
                <a:ea typeface="ＭＳ Ｐゴシック" charset="0"/>
                <a:cs typeface="ＭＳ Ｐゴシック" charset="0"/>
              </a:rPr>
              <a:t>1, n</a:t>
            </a:r>
            <a:r>
              <a:rPr lang="en-US" sz="2000" dirty="0">
                <a:latin typeface="Arial" charset="0"/>
                <a:ea typeface="ＭＳ Ｐゴシック" charset="0"/>
                <a:cs typeface="ＭＳ Ｐゴシック" charset="0"/>
              </a:rPr>
              <a:t>)  n = 1, …,N .</a:t>
            </a:r>
          </a:p>
        </p:txBody>
      </p:sp>
      <p:pic>
        <p:nvPicPr>
          <p:cNvPr id="66566" name="Picture 6" descr="new07_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66975"/>
            <a:ext cx="5265738"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15</a:t>
            </a:fld>
            <a:endParaRPr lang="en-US" dirty="0"/>
          </a:p>
        </p:txBody>
      </p:sp>
    </p:spTree>
    <p:extLst>
      <p:ext uri="{BB962C8B-B14F-4D97-AF65-F5344CB8AC3E}">
        <p14:creationId xmlns:p14="http://schemas.microsoft.com/office/powerpoint/2010/main" val="1526639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3"/>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endParaRPr lang="en-US">
              <a:solidFill>
                <a:prstClr val="black"/>
              </a:solidFill>
            </a:endParaRPr>
          </a:p>
        </p:txBody>
      </p:sp>
      <p:sp>
        <p:nvSpPr>
          <p:cNvPr id="68613" name="Rectangle 4"/>
          <p:cNvSpPr>
            <a:spLocks noGrp="1" noChangeArrowheads="1"/>
          </p:cNvSpPr>
          <p:nvPr>
            <p:ph type="body" sz="half" idx="2"/>
          </p:nvPr>
        </p:nvSpPr>
        <p:spPr>
          <a:xfrm>
            <a:off x="381000" y="1371600"/>
            <a:ext cx="8153400" cy="1524000"/>
          </a:xfrm>
          <a:noFill/>
        </p:spPr>
        <p:txBody>
          <a:bodyPr/>
          <a:lstStyle/>
          <a:p>
            <a:pPr marL="0" indent="0">
              <a:spcBef>
                <a:spcPct val="0"/>
              </a:spcBef>
              <a:buNone/>
            </a:pPr>
            <a:r>
              <a:rPr lang="en-US" sz="2000" dirty="0">
                <a:latin typeface="Arial" charset="0"/>
                <a:ea typeface="ＭＳ Ｐゴシック" charset="0"/>
                <a:cs typeface="ＭＳ Ｐゴシック" charset="0"/>
              </a:rPr>
              <a:t>Same as advancing continuous </a:t>
            </a:r>
            <a:r>
              <a:rPr lang="en-US" sz="2000" dirty="0" err="1">
                <a:latin typeface="Arial" charset="0"/>
                <a:ea typeface="ＭＳ Ｐゴシック" charset="0"/>
                <a:cs typeface="ＭＳ Ｐゴシック" charset="0"/>
              </a:rPr>
              <a:t>pdf</a:t>
            </a:r>
            <a:r>
              <a:rPr lang="en-US" sz="2000" dirty="0">
                <a:latin typeface="Arial" charset="0"/>
                <a:ea typeface="ＭＳ Ｐゴシック" charset="0"/>
                <a:cs typeface="ＭＳ Ｐゴシック" charset="0"/>
              </a:rPr>
              <a:t> at time t</a:t>
            </a:r>
            <a:r>
              <a:rPr lang="en-US" sz="2000" baseline="-25000" dirty="0">
                <a:latin typeface="Arial" charset="0"/>
                <a:ea typeface="ＭＳ Ｐゴシック" charset="0"/>
                <a:cs typeface="ＭＳ Ｐゴシック" charset="0"/>
              </a:rPr>
              <a:t>1 </a:t>
            </a:r>
            <a:r>
              <a:rPr lang="en-US" sz="2000" dirty="0">
                <a:latin typeface="Arial" charset="0"/>
                <a:ea typeface="ＭＳ Ｐゴシック" charset="0"/>
                <a:cs typeface="ＭＳ Ｐゴシック" charset="0"/>
              </a:rPr>
              <a:t>…</a:t>
            </a:r>
          </a:p>
          <a:p>
            <a:pPr marL="0" indent="0">
              <a:spcBef>
                <a:spcPct val="0"/>
              </a:spcBef>
            </a:pPr>
            <a:endParaRPr lang="en-US" sz="2000" dirty="0">
              <a:latin typeface="Arial" charset="0"/>
              <a:ea typeface="ＭＳ Ｐゴシック" charset="0"/>
              <a:cs typeface="ＭＳ Ｐゴシック" charset="0"/>
            </a:endParaRPr>
          </a:p>
        </p:txBody>
      </p:sp>
      <p:pic>
        <p:nvPicPr>
          <p:cNvPr id="68614" name="Picture 6" descr="new07_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2466975"/>
            <a:ext cx="5265737"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16</a:t>
            </a:fld>
            <a:endParaRPr lang="en-US" dirty="0"/>
          </a:p>
        </p:txBody>
      </p:sp>
    </p:spTree>
    <p:extLst>
      <p:ext uri="{BB962C8B-B14F-4D97-AF65-F5344CB8AC3E}">
        <p14:creationId xmlns:p14="http://schemas.microsoft.com/office/powerpoint/2010/main" val="4058251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new07_f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2466975"/>
            <a:ext cx="5265737"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a:xfrm>
            <a:off x="381000" y="1371600"/>
            <a:ext cx="8153400" cy="1524000"/>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ct val="0"/>
              </a:spcBef>
              <a:spcAft>
                <a:spcPts val="0"/>
              </a:spcAft>
              <a:buFont typeface="Arial"/>
              <a:buNone/>
            </a:pPr>
            <a:r>
              <a:rPr lang="en-US" sz="2000" dirty="0" smtClean="0">
                <a:solidFill>
                  <a:prstClr val="black"/>
                </a:solidFill>
                <a:latin typeface="Arial" charset="0"/>
                <a:ea typeface="ＭＳ Ｐゴシック" charset="0"/>
                <a:cs typeface="ＭＳ Ｐゴシック" charset="0"/>
              </a:rPr>
              <a:t>Same as advancing continuous </a:t>
            </a:r>
            <a:r>
              <a:rPr lang="en-US" sz="2000" dirty="0" err="1" smtClean="0">
                <a:solidFill>
                  <a:prstClr val="black"/>
                </a:solidFill>
                <a:latin typeface="Arial" charset="0"/>
                <a:ea typeface="ＭＳ Ｐゴシック" charset="0"/>
                <a:cs typeface="ＭＳ Ｐゴシック" charset="0"/>
              </a:rPr>
              <a:t>pdf</a:t>
            </a:r>
            <a:r>
              <a:rPr lang="en-US" sz="2000" dirty="0" smtClean="0">
                <a:solidFill>
                  <a:prstClr val="black"/>
                </a:solidFill>
                <a:latin typeface="Arial" charset="0"/>
                <a:ea typeface="ＭＳ Ｐゴシック" charset="0"/>
                <a:cs typeface="ＭＳ Ｐゴシック" charset="0"/>
              </a:rPr>
              <a:t> at time t</a:t>
            </a:r>
            <a:r>
              <a:rPr lang="en-US" sz="2000" baseline="-25000" dirty="0" smtClean="0">
                <a:solidFill>
                  <a:prstClr val="black"/>
                </a:solidFill>
                <a:latin typeface="Arial" charset="0"/>
                <a:ea typeface="ＭＳ Ｐゴシック" charset="0"/>
                <a:cs typeface="ＭＳ Ｐゴシック" charset="0"/>
              </a:rPr>
              <a:t>1</a:t>
            </a:r>
            <a:endParaRPr lang="en-US" sz="2000" dirty="0" smtClean="0">
              <a:solidFill>
                <a:prstClr val="black"/>
              </a:solidFill>
              <a:latin typeface="Arial" charset="0"/>
              <a:ea typeface="ＭＳ Ｐゴシック" charset="0"/>
              <a:cs typeface="ＭＳ Ｐゴシック" charset="0"/>
            </a:endParaRPr>
          </a:p>
          <a:p>
            <a:pPr marL="0" indent="0" fontAlgn="auto">
              <a:spcBef>
                <a:spcPct val="0"/>
              </a:spcBef>
              <a:spcAft>
                <a:spcPts val="0"/>
              </a:spcAft>
              <a:buFont typeface="Arial"/>
              <a:buNone/>
            </a:pPr>
            <a:r>
              <a:rPr lang="en-US" sz="2000" dirty="0" smtClean="0">
                <a:solidFill>
                  <a:prstClr val="black"/>
                </a:solidFill>
                <a:latin typeface="Arial" charset="0"/>
                <a:ea typeface="ＭＳ Ｐゴシック" charset="0"/>
                <a:cs typeface="ＭＳ Ｐゴシック" charset="0"/>
              </a:rPr>
              <a:t>to time t</a:t>
            </a:r>
            <a:r>
              <a:rPr lang="en-US" sz="2000" baseline="-25000" dirty="0" smtClean="0">
                <a:solidFill>
                  <a:prstClr val="black"/>
                </a:solidFill>
                <a:latin typeface="Arial" charset="0"/>
                <a:ea typeface="ＭＳ Ｐゴシック" charset="0"/>
                <a:cs typeface="ＭＳ Ｐゴシック" charset="0"/>
              </a:rPr>
              <a:t>2</a:t>
            </a:r>
            <a:r>
              <a:rPr lang="en-US" sz="2000" dirty="0" smtClean="0">
                <a:solidFill>
                  <a:prstClr val="black"/>
                </a:solidFill>
                <a:latin typeface="Arial" charset="0"/>
                <a:ea typeface="ＭＳ Ｐゴシック" charset="0"/>
                <a:cs typeface="ＭＳ Ｐゴシック" charset="0"/>
              </a:rPr>
              <a:t> with model L.</a:t>
            </a:r>
            <a:endParaRPr lang="en-US" sz="2000" dirty="0">
              <a:solidFill>
                <a:prstClr val="black"/>
              </a:solidFill>
              <a:latin typeface="Arial" charset="0"/>
              <a:ea typeface="ＭＳ Ｐゴシック" charset="0"/>
              <a:cs typeface="ＭＳ Ｐゴシック" charset="0"/>
            </a:endParaRPr>
          </a:p>
        </p:txBody>
      </p:sp>
      <p:sp>
        <p:nvSpPr>
          <p:cNvPr id="7" name="Title 13"/>
          <p:cNvSpPr>
            <a:spLocks noGrp="1"/>
          </p:cNvSpPr>
          <p:nvPr>
            <p:ph type="title"/>
          </p:nvPr>
        </p:nvSpPr>
        <p:spPr>
          <a:xfrm>
            <a:off x="0" y="0"/>
            <a:ext cx="9144000" cy="685800"/>
          </a:xfrm>
        </p:spPr>
        <p:txBody>
          <a:bodyPr/>
          <a:lstStyle/>
          <a:p>
            <a:r>
              <a:rPr lang="en-US" sz="2400" dirty="0" smtClean="0">
                <a:effectLst/>
                <a:latin typeface="Arial"/>
                <a:cs typeface="Arial"/>
              </a:rPr>
              <a:t>A One-Dimensional Ensemble </a:t>
            </a:r>
            <a:r>
              <a:rPr lang="en-US" sz="2400" dirty="0" err="1" smtClean="0">
                <a:effectLst/>
                <a:latin typeface="Arial"/>
                <a:cs typeface="Arial"/>
              </a:rPr>
              <a:t>Kalman</a:t>
            </a:r>
            <a:r>
              <a:rPr lang="en-US" sz="2400" dirty="0" smtClean="0">
                <a:effectLst/>
                <a:latin typeface="Arial"/>
                <a:cs typeface="Arial"/>
              </a:rPr>
              <a:t> Filter: Model Advance</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3" name="Slide Number Placeholder 2"/>
          <p:cNvSpPr>
            <a:spLocks noGrp="1"/>
          </p:cNvSpPr>
          <p:nvPr>
            <p:ph type="sldNum" sz="quarter" idx="4"/>
          </p:nvPr>
        </p:nvSpPr>
        <p:spPr/>
        <p:txBody>
          <a:bodyPr/>
          <a:lstStyle/>
          <a:p>
            <a:r>
              <a:rPr lang="en-US" smtClean="0"/>
              <a:t>pg </a:t>
            </a:r>
            <a:fld id="{1DCE4C99-821D-0A43-B0D2-0BA6C4E4E578}" type="slidenum">
              <a:rPr lang="en-US" smtClean="0"/>
              <a:pPr/>
              <a:t>17</a:t>
            </a:fld>
            <a:endParaRPr lang="en-US" dirty="0"/>
          </a:p>
        </p:txBody>
      </p:sp>
    </p:spTree>
    <p:extLst>
      <p:ext uri="{BB962C8B-B14F-4D97-AF65-F5344CB8AC3E}">
        <p14:creationId xmlns:p14="http://schemas.microsoft.com/office/powerpoint/2010/main" val="3899839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4" descr="new06_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3"/>
          <p:cNvSpPr>
            <a:spLocks noGrp="1"/>
          </p:cNvSpPr>
          <p:nvPr>
            <p:ph type="title"/>
          </p:nvPr>
        </p:nvSpPr>
        <p:spPr>
          <a:xfrm>
            <a:off x="0" y="0"/>
            <a:ext cx="9144000" cy="685800"/>
          </a:xfrm>
        </p:spPr>
        <p:txBody>
          <a:bodyPr>
            <a:normAutofit fontScale="90000"/>
          </a:bodyPr>
          <a:lstStyle/>
          <a:p>
            <a:r>
              <a:rPr lang="en-US" sz="2400" dirty="0" smtClean="0">
                <a:effectLst/>
                <a:latin typeface="Arial"/>
                <a:cs typeface="Arial"/>
              </a:rPr>
              <a:t>One-Dimensional Ensemble </a:t>
            </a:r>
            <a:r>
              <a:rPr lang="en-US" sz="2400" dirty="0" err="1" smtClean="0">
                <a:effectLst/>
                <a:latin typeface="Arial"/>
                <a:cs typeface="Arial"/>
              </a:rPr>
              <a:t>Kalman</a:t>
            </a:r>
            <a:r>
              <a:rPr lang="en-US" sz="2400" dirty="0" smtClean="0">
                <a:effectLst/>
                <a:latin typeface="Arial"/>
                <a:cs typeface="Arial"/>
              </a:rPr>
              <a:t> Filter: Assimilating an Observation</a:t>
            </a:r>
            <a:endParaRPr lang="en-US" sz="2400" dirty="0">
              <a:latin typeface="Arial"/>
              <a:cs typeface="Arial"/>
            </a:endParaRPr>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18</a:t>
            </a:fld>
            <a:endParaRPr lang="en-US" dirty="0"/>
          </a:p>
        </p:txBody>
      </p:sp>
    </p:spTree>
    <p:extLst>
      <p:ext uri="{BB962C8B-B14F-4D97-AF65-F5344CB8AC3E}">
        <p14:creationId xmlns:p14="http://schemas.microsoft.com/office/powerpoint/2010/main" val="1950619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5" descr="new06_f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Fit a Gaussian to the sample.</a:t>
            </a:r>
          </a:p>
        </p:txBody>
      </p:sp>
      <p:sp>
        <p:nvSpPr>
          <p:cNvPr id="8"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19</a:t>
            </a:fld>
            <a:endParaRPr lang="en-US" dirty="0"/>
          </a:p>
        </p:txBody>
      </p:sp>
    </p:spTree>
    <p:extLst>
      <p:ext uri="{BB962C8B-B14F-4D97-AF65-F5344CB8AC3E}">
        <p14:creationId xmlns:p14="http://schemas.microsoft.com/office/powerpoint/2010/main" val="3234887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xtBox 44"/>
          <p:cNvSpPr txBox="1"/>
          <p:nvPr/>
        </p:nvSpPr>
        <p:spPr>
          <a:xfrm>
            <a:off x="2959953" y="2129135"/>
            <a:ext cx="1535847" cy="461665"/>
          </a:xfrm>
          <a:prstGeom prst="rect">
            <a:avLst/>
          </a:prstGeom>
          <a:noFill/>
        </p:spPr>
        <p:txBody>
          <a:bodyPr wrap="none" rtlCol="0">
            <a:spAutoFit/>
          </a:bodyPr>
          <a:lstStyle/>
          <a:p>
            <a:r>
              <a:rPr lang="en-US" dirty="0" smtClean="0"/>
              <a:t>Forecasts</a:t>
            </a:r>
            <a:endParaRPr lang="en-US" dirty="0"/>
          </a:p>
        </p:txBody>
      </p:sp>
      <p:sp>
        <p:nvSpPr>
          <p:cNvPr id="46" name="TextBox 45"/>
          <p:cNvSpPr txBox="1"/>
          <p:nvPr/>
        </p:nvSpPr>
        <p:spPr>
          <a:xfrm>
            <a:off x="6629400" y="1905000"/>
            <a:ext cx="1997963" cy="461665"/>
          </a:xfrm>
          <a:prstGeom prst="rect">
            <a:avLst/>
          </a:prstGeom>
          <a:noFill/>
        </p:spPr>
        <p:txBody>
          <a:bodyPr wrap="none" rtlCol="0">
            <a:spAutoFit/>
          </a:bodyPr>
          <a:lstStyle/>
          <a:p>
            <a:r>
              <a:rPr lang="en-US" dirty="0" smtClean="0"/>
              <a:t>Observations</a:t>
            </a:r>
            <a:endParaRPr lang="en-US" dirty="0"/>
          </a:p>
        </p:txBody>
      </p:sp>
      <p:sp>
        <p:nvSpPr>
          <p:cNvPr id="49" name="TextBox 48"/>
          <p:cNvSpPr txBox="1"/>
          <p:nvPr/>
        </p:nvSpPr>
        <p:spPr>
          <a:xfrm>
            <a:off x="762000" y="2514600"/>
            <a:ext cx="1638940" cy="830997"/>
          </a:xfrm>
          <a:prstGeom prst="rect">
            <a:avLst/>
          </a:prstGeom>
          <a:noFill/>
        </p:spPr>
        <p:txBody>
          <a:bodyPr wrap="none" rtlCol="0">
            <a:spAutoFit/>
          </a:bodyPr>
          <a:lstStyle/>
          <a:p>
            <a:r>
              <a:rPr lang="en-US" dirty="0" smtClean="0"/>
              <a:t>      Initial </a:t>
            </a:r>
          </a:p>
          <a:p>
            <a:r>
              <a:rPr lang="en-US" dirty="0" smtClean="0"/>
              <a:t>Conditions</a:t>
            </a:r>
            <a:endParaRPr lang="en-US" dirty="0"/>
          </a:p>
        </p:txBody>
      </p:sp>
      <p:sp>
        <p:nvSpPr>
          <p:cNvPr id="16" name="TextBox 1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Building a Forecast System</a:t>
            </a: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5" descr="new06_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Get the observation likelihood.</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20</a:t>
            </a:fld>
            <a:endParaRPr lang="en-US" dirty="0"/>
          </a:p>
        </p:txBody>
      </p:sp>
    </p:spTree>
    <p:extLst>
      <p:ext uri="{BB962C8B-B14F-4D97-AF65-F5344CB8AC3E}">
        <p14:creationId xmlns:p14="http://schemas.microsoft.com/office/powerpoint/2010/main" val="81763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6" descr="new06_f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3"/>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Compute the continuous posterior PDF.</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21</a:t>
            </a:fld>
            <a:endParaRPr lang="en-US" dirty="0"/>
          </a:p>
        </p:txBody>
      </p:sp>
    </p:spTree>
    <p:extLst>
      <p:ext uri="{BB962C8B-B14F-4D97-AF65-F5344CB8AC3E}">
        <p14:creationId xmlns:p14="http://schemas.microsoft.com/office/powerpoint/2010/main" val="3047936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5" descr="new06_f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0"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Use a deterministic algorithm to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adjust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22</a:t>
            </a:fld>
            <a:endParaRPr lang="en-US" dirty="0"/>
          </a:p>
        </p:txBody>
      </p:sp>
    </p:spTree>
    <p:extLst>
      <p:ext uri="{BB962C8B-B14F-4D97-AF65-F5344CB8AC3E}">
        <p14:creationId xmlns:p14="http://schemas.microsoft.com/office/powerpoint/2010/main" val="2105305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5" descr="new06_f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First,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shift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 to have the exact mean of the posterior.</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23</a:t>
            </a:fld>
            <a:endParaRPr lang="en-US" dirty="0"/>
          </a:p>
        </p:txBody>
      </p:sp>
    </p:spTree>
    <p:extLst>
      <p:ext uri="{BB962C8B-B14F-4D97-AF65-F5344CB8AC3E}">
        <p14:creationId xmlns:p14="http://schemas.microsoft.com/office/powerpoint/2010/main" val="2553735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5" descr="new06_f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95375"/>
            <a:ext cx="87772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6" name="Rectangle 2"/>
          <p:cNvSpPr>
            <a:spLocks noGrp="1" noChangeArrowheads="1"/>
          </p:cNvSpPr>
          <p:nvPr>
            <p:ph type="body" idx="1"/>
          </p:nvPr>
        </p:nvSpPr>
        <p:spPr>
          <a:xfrm>
            <a:off x="228600" y="4876800"/>
            <a:ext cx="8763000" cy="1600200"/>
          </a:xfrm>
        </p:spPr>
        <p:txBody>
          <a:bodyPr/>
          <a:lstStyle/>
          <a:p>
            <a:pPr marL="0" indent="0" eaLnBrk="1" hangingPunct="1">
              <a:buNone/>
            </a:pPr>
            <a:r>
              <a:rPr lang="en-US" sz="2200" dirty="0">
                <a:latin typeface="Arial" charset="0"/>
                <a:ea typeface="ＭＳ Ｐゴシック" charset="0"/>
                <a:cs typeface="ＭＳ Ｐゴシック" charset="0"/>
              </a:rPr>
              <a:t>First, </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shift</a:t>
            </a:r>
            <a:r>
              <a:rPr lang="ja-JP" altLang="en-US" sz="2200" dirty="0">
                <a:latin typeface="Arial" charset="0"/>
                <a:ea typeface="ＭＳ Ｐゴシック" charset="0"/>
                <a:cs typeface="ＭＳ Ｐゴシック" charset="0"/>
              </a:rPr>
              <a:t>’</a:t>
            </a:r>
            <a:r>
              <a:rPr lang="en-US" sz="2200" dirty="0">
                <a:latin typeface="Arial" charset="0"/>
                <a:ea typeface="ＭＳ Ｐゴシック" charset="0"/>
                <a:cs typeface="ＭＳ Ｐゴシック" charset="0"/>
              </a:rPr>
              <a:t> the ensemble to have the exact mean of the posterior.</a:t>
            </a:r>
          </a:p>
          <a:p>
            <a:pPr marL="0" indent="0" eaLnBrk="1" hangingPunct="1">
              <a:buNone/>
            </a:pPr>
            <a:r>
              <a:rPr lang="en-US" sz="2200" dirty="0">
                <a:latin typeface="Arial" charset="0"/>
                <a:ea typeface="ＭＳ Ｐゴシック" charset="0"/>
                <a:cs typeface="ＭＳ Ｐゴシック" charset="0"/>
              </a:rPr>
              <a:t>Second, linearly contract to have the exact variance of the posterior.</a:t>
            </a:r>
          </a:p>
          <a:p>
            <a:pPr marL="0" indent="0" eaLnBrk="1" hangingPunct="1">
              <a:buNone/>
            </a:pPr>
            <a:r>
              <a:rPr lang="en-US" sz="2200" dirty="0">
                <a:latin typeface="Arial" charset="0"/>
                <a:ea typeface="ＭＳ Ｐゴシック" charset="0"/>
                <a:cs typeface="ＭＳ Ｐゴシック" charset="0"/>
              </a:rPr>
              <a:t>		Sample statistics are identical to </a:t>
            </a:r>
            <a:r>
              <a:rPr lang="en-US" sz="2200" dirty="0" err="1">
                <a:latin typeface="Arial" charset="0"/>
                <a:ea typeface="ＭＳ Ｐゴシック" charset="0"/>
                <a:cs typeface="ＭＳ Ｐゴシック" charset="0"/>
              </a:rPr>
              <a:t>Kalman</a:t>
            </a:r>
            <a:r>
              <a:rPr lang="en-US" sz="2200" dirty="0">
                <a:latin typeface="Arial" charset="0"/>
                <a:ea typeface="ＭＳ Ｐゴシック" charset="0"/>
                <a:cs typeface="ＭＳ Ｐゴシック" charset="0"/>
              </a:rPr>
              <a:t> filter.</a:t>
            </a:r>
          </a:p>
        </p:txBody>
      </p:sp>
      <p:sp>
        <p:nvSpPr>
          <p:cNvPr id="7" name="Title 13"/>
          <p:cNvSpPr>
            <a:spLocks noGrp="1"/>
          </p:cNvSpPr>
          <p:nvPr>
            <p:ph type="title"/>
          </p:nvPr>
        </p:nvSpPr>
        <p:spPr>
          <a:xfrm>
            <a:off x="0" y="0"/>
            <a:ext cx="9144000" cy="685800"/>
          </a:xfrm>
        </p:spPr>
        <p:txBody>
          <a:bodyPr>
            <a:normAutofit fontScale="90000"/>
          </a:bodyPr>
          <a:lstStyle/>
          <a:p>
            <a:r>
              <a:rPr lang="en-US" sz="2400" dirty="0">
                <a:effectLst/>
                <a:latin typeface="Arial"/>
                <a:cs typeface="Arial"/>
              </a:rPr>
              <a:t>One-Dimensional Ensemble </a:t>
            </a:r>
            <a:r>
              <a:rPr lang="en-US" sz="2400" dirty="0" err="1">
                <a:effectLst/>
                <a:latin typeface="Arial"/>
                <a:cs typeface="Arial"/>
              </a:rPr>
              <a:t>Kalman</a:t>
            </a:r>
            <a:r>
              <a:rPr lang="en-US" sz="2400" dirty="0">
                <a:effectLst/>
                <a:latin typeface="Arial"/>
                <a:cs typeface="Arial"/>
              </a:rPr>
              <a:t> Filter: Assimilating an Observation</a:t>
            </a:r>
            <a:endParaRPr lang="en-US" sz="2400" dirty="0"/>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4" name="Slide Number Placeholder 3"/>
          <p:cNvSpPr>
            <a:spLocks noGrp="1"/>
          </p:cNvSpPr>
          <p:nvPr>
            <p:ph type="sldNum" sz="quarter" idx="4"/>
          </p:nvPr>
        </p:nvSpPr>
        <p:spPr/>
        <p:txBody>
          <a:bodyPr/>
          <a:lstStyle/>
          <a:p>
            <a:r>
              <a:rPr lang="en-US" smtClean="0"/>
              <a:t>pg </a:t>
            </a:r>
            <a:fld id="{1DCE4C99-821D-0A43-B0D2-0BA6C4E4E578}" type="slidenum">
              <a:rPr lang="en-US" smtClean="0"/>
              <a:pPr/>
              <a:t>24</a:t>
            </a:fld>
            <a:endParaRPr lang="en-US" dirty="0"/>
          </a:p>
        </p:txBody>
      </p:sp>
    </p:spTree>
    <p:extLst>
      <p:ext uri="{BB962C8B-B14F-4D97-AF65-F5344CB8AC3E}">
        <p14:creationId xmlns:p14="http://schemas.microsoft.com/office/powerpoint/2010/main" val="15441365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25</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solidFill>
                  <a:schemeClr val="bg1">
                    <a:lumMod val="65000"/>
                  </a:schemeClr>
                </a:solidFill>
                <a:latin typeface="Calibri" charset="0"/>
                <a:ea typeface="Calibri" charset="0"/>
                <a:cs typeface="Calibri" charset="0"/>
              </a:rPr>
              <a:t>Ensemble </a:t>
            </a:r>
            <a:r>
              <a:rPr lang="en-US" dirty="0" err="1" smtClean="0">
                <a:solidFill>
                  <a:schemeClr val="bg1">
                    <a:lumMod val="65000"/>
                  </a:schemeClr>
                </a:solidFill>
                <a:latin typeface="Calibri" charset="0"/>
                <a:ea typeface="Calibri" charset="0"/>
                <a:cs typeface="Calibri" charset="0"/>
              </a:rPr>
              <a:t>Kalman</a:t>
            </a:r>
            <a:r>
              <a:rPr lang="en-US" dirty="0" smtClean="0">
                <a:solidFill>
                  <a:schemeClr val="bg1">
                    <a:lumMod val="65000"/>
                  </a:schemeClr>
                </a:solidFill>
                <a:latin typeface="Calibri" charset="0"/>
                <a:ea typeface="Calibri" charset="0"/>
                <a:cs typeface="Calibri" charset="0"/>
              </a:rPr>
              <a:t> Filter: A full implementation.</a:t>
            </a:r>
          </a:p>
          <a:p>
            <a:pPr marL="457200" indent="-457200">
              <a:buAutoNum type="arabicPeriod"/>
            </a:pPr>
            <a:r>
              <a:rPr lang="en-US" dirty="0" smtClean="0">
                <a:solidFill>
                  <a:schemeClr val="bg1">
                    <a:lumMod val="65000"/>
                  </a:schemeClr>
                </a:solidFill>
                <a:latin typeface="Calibri" charset="0"/>
                <a:ea typeface="Calibri" charset="0"/>
                <a:cs typeface="Calibri" charset="0"/>
              </a:rPr>
              <a:t>Making it work:	</a:t>
            </a: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Localization</a:t>
            </a:r>
            <a:endParaRPr lang="en-US" dirty="0">
              <a:solidFill>
                <a:schemeClr val="bg1">
                  <a:lumMod val="65000"/>
                </a:schemeClr>
              </a:solidFill>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866116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smtClean="0">
                <a:latin typeface="Arial"/>
                <a:cs typeface="Arial"/>
              </a:rPr>
              <a:t>One observed, one unobserved variable.</a:t>
            </a:r>
            <a:endParaRPr lang="en-US" sz="2400" dirty="0">
              <a:latin typeface="Arial"/>
              <a:cs typeface="Arial"/>
            </a:endParaRPr>
          </a:p>
        </p:txBody>
      </p:sp>
      <p:sp>
        <p:nvSpPr>
          <p:cNvPr id="12" name="Rectangle 3"/>
          <p:cNvSpPr txBox="1">
            <a:spLocks noChangeArrowheads="1"/>
          </p:cNvSpPr>
          <p:nvPr/>
        </p:nvSpPr>
        <p:spPr>
          <a:xfrm>
            <a:off x="399802" y="1608604"/>
            <a:ext cx="8513430" cy="3416320"/>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400" dirty="0" smtClean="0">
                <a:solidFill>
                  <a:prstClr val="black"/>
                </a:solidFill>
                <a:latin typeface="Calibri"/>
                <a:ea typeface="ＭＳ Ｐゴシック" charset="0"/>
                <a:cs typeface="ＭＳ Ｐゴシック" charset="0"/>
              </a:rPr>
              <a:t>So far, we have a known                                                        observation likelihood for </a:t>
            </a:r>
            <a:r>
              <a:rPr lang="en-US" sz="2400" dirty="0" smtClean="0">
                <a:solidFill>
                  <a:prstClr val="black"/>
                </a:solidFill>
                <a:latin typeface="Calibri"/>
                <a:ea typeface="ＭＳ Ｐゴシック" charset="0"/>
                <a:cs typeface="ＭＳ Ｐゴシック" charset="0"/>
              </a:rPr>
              <a:t>a single </a:t>
            </a:r>
            <a:r>
              <a:rPr lang="en-US" sz="2400" dirty="0" smtClean="0">
                <a:solidFill>
                  <a:prstClr val="black"/>
                </a:solidFill>
                <a:latin typeface="Calibri"/>
                <a:ea typeface="ＭＳ Ｐゴシック" charset="0"/>
                <a:cs typeface="ＭＳ Ｐゴシック" charset="0"/>
              </a:rPr>
              <a:t>variable.</a:t>
            </a:r>
            <a:br>
              <a:rPr lang="en-US" sz="2400" dirty="0" smtClean="0">
                <a:solidFill>
                  <a:prstClr val="black"/>
                </a:solidFill>
                <a:latin typeface="Calibri"/>
                <a:ea typeface="ＭＳ Ｐゴシック" charset="0"/>
                <a:cs typeface="ＭＳ Ｐゴシック" charset="0"/>
              </a:rPr>
            </a:br>
            <a:endParaRPr lang="en-US" sz="2400" dirty="0" smtClean="0">
              <a:solidFill>
                <a:prstClr val="black"/>
              </a:solidFill>
              <a:latin typeface="Calibri"/>
              <a:ea typeface="ＭＳ Ｐゴシック" charset="0"/>
              <a:cs typeface="ＭＳ Ｐゴシック" charset="0"/>
            </a:endParaRPr>
          </a:p>
          <a:p>
            <a:pPr marL="0" indent="0" fontAlgn="auto">
              <a:lnSpc>
                <a:spcPct val="130000"/>
              </a:lnSpc>
              <a:spcAft>
                <a:spcPts val="0"/>
              </a:spcAft>
              <a:buFont typeface="Arial"/>
              <a:buNone/>
            </a:pPr>
            <a:endParaRPr lang="en-US" sz="2400" dirty="0" smtClean="0">
              <a:solidFill>
                <a:prstClr val="black"/>
              </a:solidFill>
              <a:latin typeface="Calibri"/>
              <a:ea typeface="ＭＳ Ｐゴシック" charset="0"/>
              <a:cs typeface="ＭＳ Ｐゴシック" charset="0"/>
            </a:endParaRPr>
          </a:p>
          <a:p>
            <a:pPr marL="0" indent="0" fontAlgn="auto">
              <a:lnSpc>
                <a:spcPct val="130000"/>
              </a:lnSpc>
              <a:spcAft>
                <a:spcPts val="0"/>
              </a:spcAft>
              <a:buFont typeface="Arial"/>
              <a:buNone/>
            </a:pPr>
            <a:r>
              <a:rPr lang="en-US" sz="2400" dirty="0" smtClean="0">
                <a:solidFill>
                  <a:prstClr val="black"/>
                </a:solidFill>
                <a:latin typeface="Calibri"/>
                <a:ea typeface="ＭＳ Ｐゴシック" charset="0"/>
                <a:cs typeface="ＭＳ Ｐゴシック" charset="0"/>
              </a:rPr>
              <a:t>Now, suppose the  model state has an additional variable,</a:t>
            </a:r>
          </a:p>
          <a:p>
            <a:pPr marL="0" indent="0" fontAlgn="auto">
              <a:lnSpc>
                <a:spcPct val="130000"/>
              </a:lnSpc>
              <a:spcAft>
                <a:spcPts val="0"/>
              </a:spcAft>
              <a:buFont typeface="Arial"/>
              <a:buNone/>
            </a:pPr>
            <a:r>
              <a:rPr lang="en-US" sz="2400" dirty="0">
                <a:solidFill>
                  <a:prstClr val="black"/>
                </a:solidFill>
                <a:latin typeface="Calibri"/>
                <a:ea typeface="ＭＳ Ｐゴシック" charset="0"/>
                <a:cs typeface="ＭＳ Ｐゴシック" charset="0"/>
              </a:rPr>
              <a:t> </a:t>
            </a:r>
            <a:r>
              <a:rPr lang="en-US" sz="2400" dirty="0" smtClean="0">
                <a:solidFill>
                  <a:prstClr val="black"/>
                </a:solidFill>
                <a:latin typeface="Calibri"/>
                <a:ea typeface="ＭＳ Ｐゴシック" charset="0"/>
                <a:cs typeface="ＭＳ Ｐゴシック" charset="0"/>
              </a:rPr>
              <a:t>    temperature at Shanghai.</a:t>
            </a:r>
          </a:p>
          <a:p>
            <a:pPr marL="0" indent="0" fontAlgn="auto">
              <a:lnSpc>
                <a:spcPct val="130000"/>
              </a:lnSpc>
              <a:spcAft>
                <a:spcPts val="0"/>
              </a:spcAft>
              <a:buFont typeface="Arial"/>
              <a:buNone/>
            </a:pPr>
            <a:r>
              <a:rPr lang="en-US" sz="2400" dirty="0" smtClean="0">
                <a:solidFill>
                  <a:prstClr val="black"/>
                </a:solidFill>
                <a:latin typeface="Calibri"/>
                <a:ea typeface="ＭＳ Ｐゴシック" charset="0"/>
                <a:cs typeface="ＭＳ Ｐゴシック" charset="0"/>
              </a:rPr>
              <a:t>How should ensemble members update the additional variable?</a:t>
            </a:r>
          </a:p>
        </p:txBody>
      </p:sp>
      <p:pic>
        <p:nvPicPr>
          <p:cNvPr id="13" name="Picture 12" descr="new06_f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356" y="1497769"/>
            <a:ext cx="4388644"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26</a:t>
            </a:fld>
            <a:endParaRPr lang="en-US" dirty="0"/>
          </a:p>
        </p:txBody>
      </p:sp>
    </p:spTree>
    <p:extLst>
      <p:ext uri="{BB962C8B-B14F-4D97-AF65-F5344CB8AC3E}">
        <p14:creationId xmlns:p14="http://schemas.microsoft.com/office/powerpoint/2010/main" val="2440519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t>One observed, one unobserved variable.</a:t>
            </a:r>
          </a:p>
        </p:txBody>
      </p:sp>
      <p:pic>
        <p:nvPicPr>
          <p:cNvPr id="4" name="Picture 3" descr="s11f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What should happen to the unobserved variable?</a:t>
            </a:r>
          </a:p>
        </p:txBody>
      </p:sp>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27</a:t>
            </a:fld>
            <a:endParaRPr lang="en-US" dirty="0"/>
          </a:p>
        </p:txBody>
      </p:sp>
    </p:spTree>
    <p:extLst>
      <p:ext uri="{BB962C8B-B14F-4D97-AF65-F5344CB8AC3E}">
        <p14:creationId xmlns:p14="http://schemas.microsoft.com/office/powerpoint/2010/main" val="1956562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pic>
        <p:nvPicPr>
          <p:cNvPr id="4" name="Picture 3" descr="s11f0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Update observed variable with ensemble </a:t>
            </a:r>
            <a:r>
              <a:rPr lang="en-US" dirty="0" err="1" smtClean="0">
                <a:solidFill>
                  <a:prstClr val="black"/>
                </a:solidFill>
                <a:latin typeface="Calibri"/>
                <a:ea typeface="+mn-ea"/>
                <a:cs typeface="+mn-cs"/>
              </a:rPr>
              <a:t>Kalman</a:t>
            </a:r>
            <a:r>
              <a:rPr lang="en-US" dirty="0" smtClean="0">
                <a:solidFill>
                  <a:prstClr val="black"/>
                </a:solidFill>
                <a:latin typeface="Calibri"/>
                <a:ea typeface="+mn-ea"/>
                <a:cs typeface="+mn-cs"/>
              </a:rPr>
              <a:t> filter.</a:t>
            </a:r>
          </a:p>
        </p:txBody>
      </p:sp>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28</a:t>
            </a:fld>
            <a:endParaRPr lang="en-US" dirty="0"/>
          </a:p>
        </p:txBody>
      </p:sp>
    </p:spTree>
    <p:extLst>
      <p:ext uri="{BB962C8B-B14F-4D97-AF65-F5344CB8AC3E}">
        <p14:creationId xmlns:p14="http://schemas.microsoft.com/office/powerpoint/2010/main" val="1047255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rPr>
              <a:t>Update observed variable with ensemble </a:t>
            </a:r>
            <a:r>
              <a:rPr lang="en-US" dirty="0" err="1">
                <a:solidFill>
                  <a:prstClr val="black"/>
                </a:solidFill>
                <a:latin typeface="Calibri"/>
              </a:rPr>
              <a:t>Kalman</a:t>
            </a:r>
            <a:r>
              <a:rPr lang="en-US" dirty="0">
                <a:solidFill>
                  <a:prstClr val="black"/>
                </a:solidFill>
                <a:latin typeface="Calibri"/>
              </a:rPr>
              <a:t> filter.</a:t>
            </a:r>
          </a:p>
          <a:p>
            <a:pPr defTabSz="457200" eaLnBrk="1" fontAlgn="auto" hangingPunct="1">
              <a:spcBef>
                <a:spcPts val="0"/>
              </a:spcBef>
              <a:spcAft>
                <a:spcPts val="0"/>
              </a:spcAft>
            </a:pPr>
            <a:endParaRPr lang="en-US" dirty="0" smtClean="0">
              <a:solidFill>
                <a:prstClr val="black"/>
              </a:solidFill>
              <a:latin typeface="Calibri"/>
              <a:ea typeface="+mn-ea"/>
              <a:cs typeface="+mn-cs"/>
            </a:endParaRPr>
          </a:p>
        </p:txBody>
      </p:sp>
      <p:pic>
        <p:nvPicPr>
          <p:cNvPr id="6" name="Picture 5" descr="s11f0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29</a:t>
            </a:fld>
            <a:endParaRPr lang="en-US" dirty="0"/>
          </a:p>
        </p:txBody>
      </p:sp>
    </p:spTree>
    <p:extLst>
      <p:ext uri="{BB962C8B-B14F-4D97-AF65-F5344CB8AC3E}">
        <p14:creationId xmlns:p14="http://schemas.microsoft.com/office/powerpoint/2010/main" val="446102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0600" y="1828800"/>
            <a:ext cx="7162800" cy="4038600"/>
            <a:chOff x="914400" y="1143000"/>
            <a:chExt cx="7391400" cy="3886200"/>
          </a:xfrm>
        </p:grpSpPr>
        <p:sp>
          <p:nvSpPr>
            <p:cNvPr id="8" name="Rounded Rectangle 7"/>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ounded Rectangle 8"/>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ounded Rectangle 9"/>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smtClean="0">
                  <a:solidFill>
                    <a:srgbClr val="FF0000"/>
                  </a:solidFill>
                  <a:latin typeface="Arial" pitchFamily="-112" charset="0"/>
                  <a:ea typeface="ＭＳ Ｐゴシック" pitchFamily="-112" charset="-128"/>
                  <a:cs typeface="ＭＳ Ｐゴシック" pitchFamily="-112" charset="-128"/>
                </a:rPr>
                <a:t>DART</a:t>
              </a:r>
              <a:endParaRPr kumimoji="0" lang="en-US" sz="3600" b="0" i="0" u="none" strike="noStrike" cap="none" normalizeH="0" baseline="0" dirty="0">
                <a:ln>
                  <a:noFill/>
                </a:ln>
                <a:solidFill>
                  <a:srgbClr val="FF0000"/>
                </a:solidFill>
                <a:effectLst/>
                <a:latin typeface="Arial" pitchFamily="-112" charset="0"/>
                <a:ea typeface="ＭＳ Ｐゴシック" pitchFamily="-112" charset="-128"/>
                <a:cs typeface="ＭＳ Ｐゴシック" pitchFamily="-112" charset="-128"/>
              </a:endParaRPr>
            </a:p>
          </p:txBody>
        </p:sp>
        <p:cxnSp>
          <p:nvCxnSpPr>
            <p:cNvPr id="12" name="Straight Arrow Connector 11"/>
            <p:cNvCxnSpPr>
              <a:stCxn id="8"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Oval 30"/>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4" name="Straight Arrow Connector 33"/>
            <p:cNvCxnSpPr>
              <a:endCxn id="31"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rot="16200000" flipV="1">
              <a:off x="1028702" y="24765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5" name="TextBox 4"/>
          <p:cNvSpPr txBox="1"/>
          <p:nvPr/>
        </p:nvSpPr>
        <p:spPr>
          <a:xfrm>
            <a:off x="457200" y="685800"/>
            <a:ext cx="8305800" cy="830997"/>
          </a:xfrm>
          <a:prstGeom prst="rect">
            <a:avLst/>
          </a:prstGeom>
          <a:noFill/>
        </p:spPr>
        <p:txBody>
          <a:bodyPr wrap="square" rtlCol="0">
            <a:spAutoFit/>
          </a:bodyPr>
          <a:lstStyle/>
          <a:p>
            <a:r>
              <a:rPr lang="en-US" dirty="0" smtClean="0"/>
              <a:t>DART provides data assimilation ‘glue’ to build state-of-the-art ensemble forecast systems for even the largest models.</a:t>
            </a:r>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rm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rPr>
              <a:t>Update observed variable with ensemble </a:t>
            </a:r>
            <a:r>
              <a:rPr lang="en-US" dirty="0" err="1">
                <a:solidFill>
                  <a:prstClr val="black"/>
                </a:solidFill>
                <a:latin typeface="Calibri"/>
              </a:rPr>
              <a:t>Kalman</a:t>
            </a:r>
            <a:r>
              <a:rPr lang="en-US" dirty="0">
                <a:solidFill>
                  <a:prstClr val="black"/>
                </a:solidFill>
                <a:latin typeface="Calibri"/>
              </a:rPr>
              <a:t> filter.</a:t>
            </a:r>
          </a:p>
        </p:txBody>
      </p:sp>
      <p:pic>
        <p:nvPicPr>
          <p:cNvPr id="4" name="Picture 3" descr="s11f0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30</a:t>
            </a:fld>
            <a:endParaRPr lang="en-US" dirty="0"/>
          </a:p>
        </p:txBody>
      </p:sp>
    </p:spTree>
    <p:extLst>
      <p:ext uri="{BB962C8B-B14F-4D97-AF65-F5344CB8AC3E}">
        <p14:creationId xmlns:p14="http://schemas.microsoft.com/office/powerpoint/2010/main" val="3077042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7" name="Picture 6" descr="s11f0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31</a:t>
            </a:fld>
            <a:endParaRPr lang="en-US" dirty="0"/>
          </a:p>
        </p:txBody>
      </p:sp>
    </p:spTree>
    <p:extLst>
      <p:ext uri="{BB962C8B-B14F-4D97-AF65-F5344CB8AC3E}">
        <p14:creationId xmlns:p14="http://schemas.microsoft.com/office/powerpoint/2010/main" val="32153517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4" name="Picture 3" descr="s11f0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32</a:t>
            </a:fld>
            <a:endParaRPr lang="en-US" dirty="0"/>
          </a:p>
        </p:txBody>
      </p:sp>
    </p:spTree>
    <p:extLst>
      <p:ext uri="{BB962C8B-B14F-4D97-AF65-F5344CB8AC3E}">
        <p14:creationId xmlns:p14="http://schemas.microsoft.com/office/powerpoint/2010/main" val="841982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6" name="Picture 5" descr="s11f0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33</a:t>
            </a:fld>
            <a:endParaRPr lang="en-US" dirty="0"/>
          </a:p>
        </p:txBody>
      </p:sp>
    </p:spTree>
    <p:extLst>
      <p:ext uri="{BB962C8B-B14F-4D97-AF65-F5344CB8AC3E}">
        <p14:creationId xmlns:p14="http://schemas.microsoft.com/office/powerpoint/2010/main" val="2284008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4" name="Picture 3" descr="s11f09.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34</a:t>
            </a:fld>
            <a:endParaRPr lang="en-US" dirty="0"/>
          </a:p>
        </p:txBody>
      </p:sp>
    </p:spTree>
    <p:extLst>
      <p:ext uri="{BB962C8B-B14F-4D97-AF65-F5344CB8AC3E}">
        <p14:creationId xmlns:p14="http://schemas.microsoft.com/office/powerpoint/2010/main" val="4088436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6064045" y="1092614"/>
            <a:ext cx="2730036"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One variable is observed.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Compute increments for prior ensemble members of observed variable.</a:t>
            </a:r>
          </a:p>
        </p:txBody>
      </p:sp>
      <p:pic>
        <p:nvPicPr>
          <p:cNvPr id="6" name="Picture 5" descr="s11f01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35</a:t>
            </a:fld>
            <a:endParaRPr lang="en-US" dirty="0"/>
          </a:p>
        </p:txBody>
      </p:sp>
    </p:spTree>
    <p:extLst>
      <p:ext uri="{BB962C8B-B14F-4D97-AF65-F5344CB8AC3E}">
        <p14:creationId xmlns:p14="http://schemas.microsoft.com/office/powerpoint/2010/main" val="23348683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823413" y="1092614"/>
            <a:ext cx="3146798" cy="4423825"/>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Using only increments guarantees that if observation had no impact on observed variable, the unobserved variable is unchanged.</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Highly desirable!</a:t>
            </a:r>
          </a:p>
        </p:txBody>
      </p:sp>
      <p:pic>
        <p:nvPicPr>
          <p:cNvPr id="4" name="Picture 3" descr="s11f1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36</a:t>
            </a:fld>
            <a:endParaRPr lang="en-US" dirty="0"/>
          </a:p>
        </p:txBody>
      </p:sp>
    </p:spTree>
    <p:extLst>
      <p:ext uri="{BB962C8B-B14F-4D97-AF65-F5344CB8AC3E}">
        <p14:creationId xmlns:p14="http://schemas.microsoft.com/office/powerpoint/2010/main" val="2678906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141913"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Assume that all we know is the prior joint distribution.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How should the unobserved variable be impacted?</a:t>
            </a: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1</a:t>
            </a:r>
            <a:r>
              <a:rPr lang="en-US" baseline="30000" dirty="0" smtClean="0">
                <a:solidFill>
                  <a:prstClr val="black"/>
                </a:solidFill>
                <a:latin typeface="Calibri"/>
                <a:ea typeface="+mn-ea"/>
                <a:cs typeface="+mn-cs"/>
              </a:rPr>
              <a:t>st</a:t>
            </a:r>
            <a:r>
              <a:rPr lang="en-US" dirty="0" smtClean="0">
                <a:solidFill>
                  <a:prstClr val="black"/>
                </a:solidFill>
                <a:latin typeface="Calibri"/>
                <a:ea typeface="+mn-ea"/>
                <a:cs typeface="+mn-cs"/>
              </a:rPr>
              <a:t> choice: least squares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Equivalent to linear regression.</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Same as assuming </a:t>
            </a:r>
            <a:r>
              <a:rPr lang="en-US" dirty="0" err="1" smtClean="0">
                <a:solidFill>
                  <a:prstClr val="black"/>
                </a:solidFill>
                <a:latin typeface="Calibri"/>
                <a:ea typeface="+mn-ea"/>
                <a:cs typeface="+mn-cs"/>
              </a:rPr>
              <a:t>binormal</a:t>
            </a:r>
            <a:r>
              <a:rPr lang="en-US" dirty="0" smtClean="0">
                <a:solidFill>
                  <a:prstClr val="black"/>
                </a:solidFill>
                <a:latin typeface="Calibri"/>
                <a:ea typeface="+mn-ea"/>
                <a:cs typeface="+mn-cs"/>
              </a:rPr>
              <a:t> prior.</a:t>
            </a:r>
          </a:p>
        </p:txBody>
      </p:sp>
      <p:pic>
        <p:nvPicPr>
          <p:cNvPr id="4" name="Picture 3" descr="s11f1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37</a:t>
            </a:fld>
            <a:endParaRPr lang="en-US" dirty="0"/>
          </a:p>
        </p:txBody>
      </p:sp>
    </p:spTree>
    <p:extLst>
      <p:ext uri="{BB962C8B-B14F-4D97-AF65-F5344CB8AC3E}">
        <p14:creationId xmlns:p14="http://schemas.microsoft.com/office/powerpoint/2010/main" val="585626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141913"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black"/>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How should the unobserved variable be impacted?</a:t>
            </a:r>
          </a:p>
          <a:p>
            <a:pPr defTabSz="457200" eaLnBrk="1" fontAlgn="auto" hangingPunct="1">
              <a:spcBef>
                <a:spcPts val="0"/>
              </a:spcBef>
              <a:spcAft>
                <a:spcPts val="0"/>
              </a:spcAft>
            </a:pPr>
            <a:endParaRPr lang="en-US" dirty="0" smtClean="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1</a:t>
            </a:r>
            <a:r>
              <a:rPr lang="en-US" baseline="30000" dirty="0" smtClean="0">
                <a:solidFill>
                  <a:prstClr val="white">
                    <a:lumMod val="50000"/>
                  </a:prstClr>
                </a:solidFill>
                <a:latin typeface="Calibri"/>
                <a:ea typeface="+mn-ea"/>
                <a:cs typeface="+mn-cs"/>
              </a:rPr>
              <a:t>st</a:t>
            </a:r>
            <a:r>
              <a:rPr lang="en-US" dirty="0" smtClean="0">
                <a:solidFill>
                  <a:prstClr val="white">
                    <a:lumMod val="50000"/>
                  </a:prstClr>
                </a:solidFill>
                <a:latin typeface="Calibri"/>
                <a:ea typeface="+mn-ea"/>
                <a:cs typeface="+mn-cs"/>
              </a:rPr>
              <a:t> choice: least squares</a:t>
            </a:r>
          </a:p>
          <a:p>
            <a:pPr defTabSz="457200" eaLnBrk="1" fontAlgn="auto" hangingPunct="1">
              <a:spcBef>
                <a:spcPts val="0"/>
              </a:spcBef>
              <a:spcAft>
                <a:spcPts val="0"/>
              </a:spcAft>
            </a:pPr>
            <a:endParaRPr lang="en-US" dirty="0">
              <a:solidFill>
                <a:prstClr val="white">
                  <a:lumMod val="50000"/>
                </a:prstClr>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Begin by finding </a:t>
            </a:r>
            <a:r>
              <a:rPr lang="en-US" dirty="0" smtClean="0">
                <a:solidFill>
                  <a:srgbClr val="FF0000"/>
                </a:solidFill>
                <a:latin typeface="Calibri"/>
                <a:ea typeface="+mn-ea"/>
                <a:cs typeface="+mn-cs"/>
              </a:rPr>
              <a:t>least squares fit.</a:t>
            </a:r>
          </a:p>
        </p:txBody>
      </p:sp>
      <p:pic>
        <p:nvPicPr>
          <p:cNvPr id="6" name="Picture 5" descr="s11f1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38</a:t>
            </a:fld>
            <a:endParaRPr lang="en-US" dirty="0"/>
          </a:p>
        </p:txBody>
      </p:sp>
    </p:spTree>
    <p:extLst>
      <p:ext uri="{BB962C8B-B14F-4D97-AF65-F5344CB8AC3E}">
        <p14:creationId xmlns:p14="http://schemas.microsoft.com/office/powerpoint/2010/main" val="5593379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5012497"/>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grpSp>
        <p:nvGrpSpPr>
          <p:cNvPr id="7" name="Group 6"/>
          <p:cNvGrpSpPr/>
          <p:nvPr/>
        </p:nvGrpSpPr>
        <p:grpSpPr>
          <a:xfrm>
            <a:off x="3094182" y="3331845"/>
            <a:ext cx="1339273" cy="2095495"/>
            <a:chOff x="3094182" y="3308755"/>
            <a:chExt cx="1339273" cy="2095495"/>
          </a:xfrm>
          <a:solidFill>
            <a:schemeClr val="bg1">
              <a:lumMod val="65000"/>
              <a:alpha val="38000"/>
            </a:schemeClr>
          </a:solidFill>
        </p:grpSpPr>
        <p:sp>
          <p:nvSpPr>
            <p:cNvPr id="8" name="Rectangle 7"/>
            <p:cNvSpPr/>
            <p:nvPr/>
          </p:nvSpPr>
          <p:spPr>
            <a:xfrm>
              <a:off x="3094182" y="4710545"/>
              <a:ext cx="1339273" cy="69370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9" name="Right Triangle 8"/>
            <p:cNvSpPr/>
            <p:nvPr/>
          </p:nvSpPr>
          <p:spPr>
            <a:xfrm flipH="1">
              <a:off x="3105455" y="3308755"/>
              <a:ext cx="1327999" cy="1401790"/>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grpSp>
      <p:sp>
        <p:nvSpPr>
          <p:cNvPr id="10" name="Footer Placeholder 9"/>
          <p:cNvSpPr>
            <a:spLocks noGrp="1"/>
          </p:cNvSpPr>
          <p:nvPr>
            <p:ph type="ftr" sz="quarter" idx="3"/>
          </p:nvPr>
        </p:nvSpPr>
        <p:spPr/>
        <p:txBody>
          <a:bodyPr/>
          <a:lstStyle/>
          <a:p>
            <a:r>
              <a:rPr lang="en-US" smtClean="0"/>
              <a:t>Nanjing DA Tutorial, 29 Aug. 2017</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39</a:t>
            </a:fld>
            <a:endParaRPr lang="en-US" dirty="0"/>
          </a:p>
        </p:txBody>
      </p:sp>
    </p:spTree>
    <p:extLst>
      <p:ext uri="{BB962C8B-B14F-4D97-AF65-F5344CB8AC3E}">
        <p14:creationId xmlns:p14="http://schemas.microsoft.com/office/powerpoint/2010/main" val="3053718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4524315"/>
          </a:xfrm>
          <a:prstGeom prst="rect">
            <a:avLst/>
          </a:prstGeom>
          <a:noFill/>
        </p:spPr>
        <p:txBody>
          <a:bodyPr wrap="square" rtlCol="0">
            <a:spAutoFit/>
          </a:bodyPr>
          <a:lstStyle/>
          <a:p>
            <a:r>
              <a:rPr lang="en-US" dirty="0" smtClean="0"/>
              <a:t>Provide State-of-the-Art Data Assimilation capability to:</a:t>
            </a:r>
          </a:p>
          <a:p>
            <a:endParaRPr lang="en-US" dirty="0"/>
          </a:p>
          <a:p>
            <a:pPr marL="1257300" indent="-342900">
              <a:buFont typeface="Wingdings" charset="2"/>
              <a:buChar char="Ø"/>
            </a:pPr>
            <a:r>
              <a:rPr lang="en-US" dirty="0" smtClean="0"/>
              <a:t>Prediction research scientists,</a:t>
            </a:r>
          </a:p>
          <a:p>
            <a:pPr marL="1257300" indent="-342900">
              <a:buFont typeface="Wingdings" charset="2"/>
              <a:buChar char="Ø"/>
            </a:pPr>
            <a:endParaRPr lang="en-US" dirty="0"/>
          </a:p>
          <a:p>
            <a:pPr marL="1257300" indent="-342900">
              <a:buFont typeface="Wingdings" charset="2"/>
              <a:buChar char="Ø"/>
            </a:pPr>
            <a:r>
              <a:rPr lang="en-US" dirty="0" smtClean="0"/>
              <a:t>Model developers,</a:t>
            </a:r>
          </a:p>
          <a:p>
            <a:pPr marL="1257300" indent="-342900">
              <a:buFont typeface="Wingdings" charset="2"/>
              <a:buChar char="Ø"/>
            </a:pPr>
            <a:endParaRPr lang="en-US" dirty="0"/>
          </a:p>
          <a:p>
            <a:pPr marL="1257300" indent="-342900">
              <a:buFont typeface="Wingdings" charset="2"/>
              <a:buChar char="Ø"/>
            </a:pPr>
            <a:r>
              <a:rPr lang="en-US" dirty="0" smtClean="0"/>
              <a:t>Observation system developers,</a:t>
            </a:r>
          </a:p>
          <a:p>
            <a:endParaRPr lang="en-US" dirty="0"/>
          </a:p>
          <a:p>
            <a:r>
              <a:rPr lang="en-US" dirty="0" smtClean="0"/>
              <a:t>Who may not have any assimilation expertise.</a:t>
            </a:r>
          </a:p>
          <a:p>
            <a:endParaRPr lang="en-US" dirty="0"/>
          </a:p>
          <a:p>
            <a:endParaRPr lang="en-US" dirty="0" smtClean="0"/>
          </a:p>
          <a:p>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DART Goals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4</a:t>
            </a:fld>
            <a:endParaRPr lang="en-US" dirty="0"/>
          </a:p>
        </p:txBody>
      </p:sp>
    </p:spTree>
    <p:extLst>
      <p:ext uri="{BB962C8B-B14F-4D97-AF65-F5344CB8AC3E}">
        <p14:creationId xmlns:p14="http://schemas.microsoft.com/office/powerpoint/2010/main" val="11865123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6" name="Picture 5" descr="s11f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40</a:t>
            </a:fld>
            <a:endParaRPr lang="en-US" dirty="0"/>
          </a:p>
        </p:txBody>
      </p:sp>
    </p:spTree>
    <p:extLst>
      <p:ext uri="{BB962C8B-B14F-4D97-AF65-F5344CB8AC3E}">
        <p14:creationId xmlns:p14="http://schemas.microsoft.com/office/powerpoint/2010/main" val="4150934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41</a:t>
            </a:fld>
            <a:endParaRPr lang="en-US" dirty="0"/>
          </a:p>
        </p:txBody>
      </p:sp>
    </p:spTree>
    <p:extLst>
      <p:ext uri="{BB962C8B-B14F-4D97-AF65-F5344CB8AC3E}">
        <p14:creationId xmlns:p14="http://schemas.microsoft.com/office/powerpoint/2010/main" val="36415392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561832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6" name="Picture 5" descr="s11f1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42</a:t>
            </a:fld>
            <a:endParaRPr lang="en-US" dirty="0"/>
          </a:p>
        </p:txBody>
      </p:sp>
    </p:spTree>
    <p:extLst>
      <p:ext uri="{BB962C8B-B14F-4D97-AF65-F5344CB8AC3E}">
        <p14:creationId xmlns:p14="http://schemas.microsoft.com/office/powerpoint/2010/main" val="11988226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4954769"/>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Next, regress the observed variable increments onto increments for the unobserved variable. </a:t>
            </a: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Equivalent to first finding image of increment in joint space. </a:t>
            </a: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4" name="Picture 3" descr="s11f1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73100"/>
            <a:ext cx="5473700" cy="5511800"/>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43</a:t>
            </a:fld>
            <a:endParaRPr lang="en-US" dirty="0"/>
          </a:p>
        </p:txBody>
      </p:sp>
    </p:spTree>
    <p:extLst>
      <p:ext uri="{BB962C8B-B14F-4D97-AF65-F5344CB8AC3E}">
        <p14:creationId xmlns:p14="http://schemas.microsoft.com/office/powerpoint/2010/main" val="41181581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181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2" name="Picture 1" descr="s11f19.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3172" y="679287"/>
            <a:ext cx="5477256" cy="5511800"/>
          </a:xfrm>
          <a:prstGeom prst="rect">
            <a:avLst/>
          </a:prstGeom>
        </p:spPr>
      </p:pic>
      <p:grpSp>
        <p:nvGrpSpPr>
          <p:cNvPr id="12" name="Group 11"/>
          <p:cNvGrpSpPr/>
          <p:nvPr/>
        </p:nvGrpSpPr>
        <p:grpSpPr>
          <a:xfrm rot="5400000" flipH="1">
            <a:off x="2117294" y="2364363"/>
            <a:ext cx="1387764" cy="3304603"/>
            <a:chOff x="3094183" y="3278907"/>
            <a:chExt cx="1339273" cy="3366659"/>
          </a:xfrm>
          <a:solidFill>
            <a:schemeClr val="bg1">
              <a:lumMod val="65000"/>
              <a:alpha val="38000"/>
            </a:schemeClr>
          </a:solidFill>
        </p:grpSpPr>
        <p:sp>
          <p:nvSpPr>
            <p:cNvPr id="13" name="Rectangle 12"/>
            <p:cNvSpPr/>
            <p:nvPr/>
          </p:nvSpPr>
          <p:spPr>
            <a:xfrm>
              <a:off x="3094183" y="4664363"/>
              <a:ext cx="1339273" cy="198120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4" name="Right Triangle 13"/>
            <p:cNvSpPr/>
            <p:nvPr/>
          </p:nvSpPr>
          <p:spPr>
            <a:xfrm flipH="1">
              <a:off x="3105456" y="3278907"/>
              <a:ext cx="1327999" cy="1385454"/>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grpSp>
      <p:sp>
        <p:nvSpPr>
          <p:cNvPr id="6" name="Footer Placeholder 5"/>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44</a:t>
            </a:fld>
            <a:endParaRPr lang="en-US" dirty="0"/>
          </a:p>
        </p:txBody>
      </p:sp>
    </p:spTree>
    <p:extLst>
      <p:ext uri="{BB962C8B-B14F-4D97-AF65-F5344CB8AC3E}">
        <p14:creationId xmlns:p14="http://schemas.microsoft.com/office/powerpoint/2010/main" val="2858767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262042"/>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0.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45</a:t>
            </a:fld>
            <a:endParaRPr lang="en-US" dirty="0"/>
          </a:p>
        </p:txBody>
      </p:sp>
    </p:spTree>
    <p:extLst>
      <p:ext uri="{BB962C8B-B14F-4D97-AF65-F5344CB8AC3E}">
        <p14:creationId xmlns:p14="http://schemas.microsoft.com/office/powerpoint/2010/main" val="38494874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354406"/>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1.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6" name="Footer Placeholder 5"/>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46</a:t>
            </a:fld>
            <a:endParaRPr lang="en-US" dirty="0"/>
          </a:p>
        </p:txBody>
      </p:sp>
    </p:spTree>
    <p:extLst>
      <p:ext uri="{BB962C8B-B14F-4D97-AF65-F5344CB8AC3E}">
        <p14:creationId xmlns:p14="http://schemas.microsoft.com/office/powerpoint/2010/main" val="2844378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308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p:txBody>
      </p:sp>
      <p:pic>
        <p:nvPicPr>
          <p:cNvPr id="2" name="Picture 1" descr="s11f22.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47</a:t>
            </a:fld>
            <a:endParaRPr lang="en-US" dirty="0"/>
          </a:p>
        </p:txBody>
      </p:sp>
    </p:spTree>
    <p:extLst>
      <p:ext uri="{BB962C8B-B14F-4D97-AF65-F5344CB8AC3E}">
        <p14:creationId xmlns:p14="http://schemas.microsoft.com/office/powerpoint/2010/main" val="42741141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7"/>
            <a:ext cx="3382546" cy="4308224"/>
          </a:xfrm>
          <a:prstGeom prst="rect">
            <a:avLst/>
          </a:prstGeom>
          <a:noFill/>
        </p:spPr>
        <p:txBody>
          <a:bodyPr wrap="square" rtlCol="0">
            <a:noAutofit/>
          </a:bodyPr>
          <a:lstStyle/>
          <a:p>
            <a:pPr defTabSz="457200" eaLnBrk="1" fontAlgn="auto" hangingPunct="1">
              <a:spcBef>
                <a:spcPts val="0"/>
              </a:spcBef>
              <a:spcAft>
                <a:spcPts val="0"/>
              </a:spcAft>
            </a:pPr>
            <a:r>
              <a:rPr lang="en-US" dirty="0" smtClean="0">
                <a:solidFill>
                  <a:prstClr val="white">
                    <a:lumMod val="50000"/>
                  </a:prstClr>
                </a:solidFill>
                <a:latin typeface="Calibri"/>
                <a:ea typeface="+mn-ea"/>
                <a:cs typeface="+mn-cs"/>
              </a:rPr>
              <a:t>Have joint prior distribution of two variables.</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Regression: Equivalent to first finding image of increment in joint space.</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Then projecting from joint space onto unobserved priors.</a:t>
            </a:r>
          </a:p>
        </p:txBody>
      </p:sp>
      <p:pic>
        <p:nvPicPr>
          <p:cNvPr id="2" name="Picture 1" descr="s11f23.eps"/>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237744" y="676656"/>
            <a:ext cx="5477256" cy="5513832"/>
          </a:xfrm>
          <a:prstGeom prst="rect">
            <a:avLst/>
          </a:prstGeom>
        </p:spPr>
      </p:pic>
      <p:sp>
        <p:nvSpPr>
          <p:cNvPr id="6" name="Footer Placeholder 5"/>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48</a:t>
            </a:fld>
            <a:endParaRPr lang="en-US" dirty="0"/>
          </a:p>
        </p:txBody>
      </p:sp>
    </p:spTree>
    <p:extLst>
      <p:ext uri="{BB962C8B-B14F-4D97-AF65-F5344CB8AC3E}">
        <p14:creationId xmlns:p14="http://schemas.microsoft.com/office/powerpoint/2010/main" val="310141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black"/>
                </a:solidFill>
                <a:latin typeface="Calibri"/>
                <a:ea typeface="+mn-ea"/>
                <a:cs typeface="+mn-cs"/>
              </a:rPr>
              <a:t>Now have an updated (posterior) ensemble for the unobserved variable.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white"/>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Other features of the prior distribution may also have changed</a:t>
            </a:r>
            <a:r>
              <a:rPr lang="en-US" dirty="0" smtClean="0">
                <a:solidFill>
                  <a:prstClr val="white"/>
                </a:solidFill>
                <a:latin typeface="Calibri"/>
                <a:ea typeface="+mn-ea"/>
                <a:cs typeface="+mn-cs"/>
              </a:rPr>
              <a:t>.</a:t>
            </a:r>
            <a:endParaRPr lang="en-US" dirty="0">
              <a:solidFill>
                <a:prstClr val="white"/>
              </a:solidFill>
              <a:latin typeface="Calibri"/>
              <a:ea typeface="+mn-ea"/>
              <a:cs typeface="+mn-cs"/>
            </a:endParaRPr>
          </a:p>
        </p:txBody>
      </p:sp>
      <p:pic>
        <p:nvPicPr>
          <p:cNvPr id="4" name="Picture 3" descr="s11f2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6" name="Rounded Rectangular Callout 5"/>
          <p:cNvSpPr/>
          <p:nvPr/>
        </p:nvSpPr>
        <p:spPr>
          <a:xfrm>
            <a:off x="404247" y="5681998"/>
            <a:ext cx="3707252" cy="955004"/>
          </a:xfrm>
          <a:prstGeom prst="wedgeRoundRectCallout">
            <a:avLst>
              <a:gd name="adj1" fmla="val 16474"/>
              <a:gd name="adj2" fmla="val -31935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We’ve expanded this plot. Same information as previous slides.</a:t>
            </a:r>
            <a:endParaRPr lang="en-US" sz="2000" dirty="0">
              <a:solidFill>
                <a:prstClr val="white"/>
              </a:solidFill>
              <a:latin typeface="Calibri"/>
            </a:endParaRPr>
          </a:p>
        </p:txBody>
      </p:sp>
      <p:sp>
        <p:nvSpPr>
          <p:cNvPr id="7" name="Rounded Rectangular Callout 6"/>
          <p:cNvSpPr/>
          <p:nvPr/>
        </p:nvSpPr>
        <p:spPr>
          <a:xfrm>
            <a:off x="6261550" y="5681673"/>
            <a:ext cx="2729944" cy="646172"/>
          </a:xfrm>
          <a:prstGeom prst="wedgeRoundRectCallout">
            <a:avLst>
              <a:gd name="adj1" fmla="val -75604"/>
              <a:gd name="adj2" fmla="val -475986"/>
              <a:gd name="adj3" fmla="val 16667"/>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Compressed these two. </a:t>
            </a:r>
            <a:endParaRPr lang="en-US" sz="2000" dirty="0">
              <a:solidFill>
                <a:prstClr val="white"/>
              </a:solidFill>
              <a:latin typeface="Calibri"/>
            </a:endParaRPr>
          </a:p>
        </p:txBody>
      </p:sp>
      <p:sp>
        <p:nvSpPr>
          <p:cNvPr id="8" name="Rounded Rectangular Callout 7"/>
          <p:cNvSpPr/>
          <p:nvPr/>
        </p:nvSpPr>
        <p:spPr>
          <a:xfrm>
            <a:off x="6261550" y="5681673"/>
            <a:ext cx="2729944" cy="646172"/>
          </a:xfrm>
          <a:prstGeom prst="wedgeRoundRectCallout">
            <a:avLst>
              <a:gd name="adj1" fmla="val -74123"/>
              <a:gd name="adj2" fmla="val -108667"/>
              <a:gd name="adj3" fmla="val 16667"/>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sz="2000" dirty="0" smtClean="0">
                <a:solidFill>
                  <a:prstClr val="white"/>
                </a:solidFill>
                <a:latin typeface="Calibri"/>
              </a:rPr>
              <a:t>Compressed these two. </a:t>
            </a:r>
            <a:endParaRPr lang="en-US" sz="2000" dirty="0">
              <a:solidFill>
                <a:prstClr val="white"/>
              </a:solidFill>
              <a:latin typeface="Calibri"/>
            </a:endParaRPr>
          </a:p>
        </p:txBody>
      </p:sp>
      <p:sp>
        <p:nvSpPr>
          <p:cNvPr id="10" name="Footer Placeholder 9"/>
          <p:cNvSpPr>
            <a:spLocks noGrp="1"/>
          </p:cNvSpPr>
          <p:nvPr>
            <p:ph type="ftr" sz="quarter" idx="3"/>
          </p:nvPr>
        </p:nvSpPr>
        <p:spPr/>
        <p:txBody>
          <a:bodyPr/>
          <a:lstStyle/>
          <a:p>
            <a:r>
              <a:rPr lang="en-US" smtClean="0"/>
              <a:t>Nanjing DA Tutorial, 29 Aug. 2017</a:t>
            </a:r>
            <a:endParaRPr lang="en-US" dirty="0"/>
          </a:p>
        </p:txBody>
      </p:sp>
      <p:sp>
        <p:nvSpPr>
          <p:cNvPr id="11" name="Slide Number Placeholder 10"/>
          <p:cNvSpPr>
            <a:spLocks noGrp="1"/>
          </p:cNvSpPr>
          <p:nvPr>
            <p:ph type="sldNum" sz="quarter" idx="4"/>
          </p:nvPr>
        </p:nvSpPr>
        <p:spPr/>
        <p:txBody>
          <a:bodyPr/>
          <a:lstStyle/>
          <a:p>
            <a:r>
              <a:rPr lang="en-US" smtClean="0"/>
              <a:t>pg </a:t>
            </a:r>
            <a:fld id="{1DCE4C99-821D-0A43-B0D2-0BA6C4E4E578}" type="slidenum">
              <a:rPr lang="en-US" smtClean="0"/>
              <a:pPr/>
              <a:t>49</a:t>
            </a:fld>
            <a:endParaRPr lang="en-US" dirty="0"/>
          </a:p>
        </p:txBody>
      </p:sp>
    </p:spTree>
    <p:extLst>
      <p:ext uri="{BB962C8B-B14F-4D97-AF65-F5344CB8AC3E}">
        <p14:creationId xmlns:p14="http://schemas.microsoft.com/office/powerpoint/2010/main" val="4237781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4339649"/>
          </a:xfrm>
          <a:prstGeom prst="rect">
            <a:avLst/>
          </a:prstGeom>
          <a:noFill/>
        </p:spPr>
        <p:txBody>
          <a:bodyPr wrap="square" rtlCol="0">
            <a:spAutoFit/>
          </a:bodyPr>
          <a:lstStyle/>
          <a:p>
            <a:pPr marL="342900" indent="-342900">
              <a:lnSpc>
                <a:spcPct val="150000"/>
              </a:lnSpc>
              <a:buFont typeface="Wingdings" charset="2"/>
              <a:buChar char="Ø"/>
            </a:pPr>
            <a:r>
              <a:rPr lang="en-US" dirty="0"/>
              <a:t>Models </a:t>
            </a:r>
            <a:r>
              <a:rPr lang="en-US" dirty="0" smtClean="0"/>
              <a:t>small to huge.</a:t>
            </a:r>
            <a:endParaRPr lang="en-US" dirty="0"/>
          </a:p>
          <a:p>
            <a:pPr marL="342900" indent="-342900">
              <a:lnSpc>
                <a:spcPct val="150000"/>
              </a:lnSpc>
              <a:buFont typeface="Wingdings" charset="2"/>
              <a:buChar char="Ø"/>
            </a:pPr>
            <a:r>
              <a:rPr lang="en-US" dirty="0" smtClean="0"/>
              <a:t>Few </a:t>
            </a:r>
            <a:r>
              <a:rPr lang="en-US" dirty="0"/>
              <a:t>or many </a:t>
            </a:r>
            <a:r>
              <a:rPr lang="en-US" dirty="0" smtClean="0"/>
              <a:t>observations.</a:t>
            </a:r>
            <a:endParaRPr lang="en-US" dirty="0"/>
          </a:p>
          <a:p>
            <a:pPr marL="342900" indent="-342900">
              <a:lnSpc>
                <a:spcPct val="150000"/>
              </a:lnSpc>
              <a:buFont typeface="Wingdings" charset="2"/>
              <a:buChar char="Ø"/>
            </a:pPr>
            <a:r>
              <a:rPr lang="en-US" dirty="0" smtClean="0"/>
              <a:t>Tiny </a:t>
            </a:r>
            <a:r>
              <a:rPr lang="en-US" dirty="0"/>
              <a:t>to huge computational </a:t>
            </a:r>
            <a:r>
              <a:rPr lang="en-US" dirty="0" smtClean="0"/>
              <a:t>resources.</a:t>
            </a:r>
            <a:endParaRPr lang="en-US" dirty="0"/>
          </a:p>
          <a:p>
            <a:pPr marL="342900" indent="-342900">
              <a:lnSpc>
                <a:spcPct val="150000"/>
              </a:lnSpc>
              <a:buFont typeface="Wingdings" charset="2"/>
              <a:buChar char="Ø"/>
            </a:pPr>
            <a:r>
              <a:rPr lang="en-US" dirty="0" smtClean="0"/>
              <a:t>Entry </a:t>
            </a:r>
            <a:r>
              <a:rPr lang="en-US" dirty="0"/>
              <a:t>cost must be </a:t>
            </a:r>
            <a:r>
              <a:rPr lang="en-US" dirty="0" smtClean="0"/>
              <a:t>low.</a:t>
            </a:r>
          </a:p>
          <a:p>
            <a:pPr marL="342900" indent="-342900">
              <a:lnSpc>
                <a:spcPct val="150000"/>
              </a:lnSpc>
              <a:buFont typeface="Wingdings" charset="2"/>
              <a:buChar char="Ø"/>
            </a:pPr>
            <a:r>
              <a:rPr lang="en-US" dirty="0" smtClean="0"/>
              <a:t>Competitive with existing methods for weather prediction:</a:t>
            </a:r>
          </a:p>
          <a:p>
            <a:pPr lvl="2"/>
            <a:r>
              <a:rPr lang="en-US" dirty="0" smtClean="0"/>
              <a:t>Scientific quality of results,</a:t>
            </a:r>
          </a:p>
          <a:p>
            <a:pPr lvl="2"/>
            <a:r>
              <a:rPr lang="en-US" dirty="0" smtClean="0"/>
              <a:t>Total computational effort.</a:t>
            </a:r>
            <a:endParaRPr lang="en-US" dirty="0"/>
          </a:p>
          <a:p>
            <a:endParaRPr lang="en-US" dirty="0" smtClean="0"/>
          </a:p>
          <a:p>
            <a:endParaRPr lang="en-US"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DART Design Constraints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5</a:t>
            </a:fld>
            <a:endParaRPr lang="en-US" dirty="0"/>
          </a:p>
        </p:txBody>
      </p:sp>
    </p:spTree>
    <p:extLst>
      <p:ext uri="{BB962C8B-B14F-4D97-AF65-F5344CB8AC3E}">
        <p14:creationId xmlns:p14="http://schemas.microsoft.com/office/powerpoint/2010/main" val="3343790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white">
                    <a:lumMod val="50000"/>
                  </a:prstClr>
                </a:solidFill>
                <a:latin typeface="Calibri"/>
                <a:ea typeface="+mn-ea"/>
                <a:cs typeface="+mn-cs"/>
              </a:rPr>
              <a:t>Now have an updated (posterior) ensemble for the unobserved variable</a:t>
            </a:r>
            <a:r>
              <a:rPr lang="en-US" dirty="0">
                <a:solidFill>
                  <a:prstClr val="black"/>
                </a:solidFill>
                <a:latin typeface="Calibri"/>
                <a:ea typeface="+mn-ea"/>
                <a:cs typeface="+mn-cs"/>
              </a:rPr>
              <a:t>.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white"/>
                </a:solidFill>
                <a:latin typeface="Calibri"/>
                <a:ea typeface="+mn-ea"/>
                <a:cs typeface="+mn-cs"/>
              </a:rPr>
              <a:t>Other features of the prior distribution may also have changed</a:t>
            </a:r>
            <a:r>
              <a:rPr lang="en-US" dirty="0" smtClean="0">
                <a:solidFill>
                  <a:prstClr val="white"/>
                </a:solidFill>
                <a:latin typeface="Calibri"/>
                <a:ea typeface="+mn-ea"/>
                <a:cs typeface="+mn-cs"/>
              </a:rPr>
              <a:t>.</a:t>
            </a:r>
            <a:endParaRPr lang="en-US" dirty="0">
              <a:solidFill>
                <a:prstClr val="white"/>
              </a:solidFill>
              <a:latin typeface="Calibri"/>
              <a:ea typeface="+mn-ea"/>
              <a:cs typeface="+mn-cs"/>
            </a:endParaRPr>
          </a:p>
        </p:txBody>
      </p:sp>
      <p:pic>
        <p:nvPicPr>
          <p:cNvPr id="6" name="Picture 5" descr="s11f2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50</a:t>
            </a:fld>
            <a:endParaRPr lang="en-US" dirty="0"/>
          </a:p>
        </p:txBody>
      </p:sp>
    </p:spTree>
    <p:extLst>
      <p:ext uri="{BB962C8B-B14F-4D97-AF65-F5344CB8AC3E}">
        <p14:creationId xmlns:p14="http://schemas.microsoft.com/office/powerpoint/2010/main" val="8578524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400" dirty="0"/>
              <a:t>One observed, one unobserved variable.</a:t>
            </a:r>
          </a:p>
        </p:txBody>
      </p:sp>
      <p:sp>
        <p:nvSpPr>
          <p:cNvPr id="5" name="TextBox 4"/>
          <p:cNvSpPr txBox="1"/>
          <p:nvPr/>
        </p:nvSpPr>
        <p:spPr>
          <a:xfrm>
            <a:off x="5761454" y="771776"/>
            <a:ext cx="3382546" cy="4535487"/>
          </a:xfrm>
          <a:prstGeom prst="rect">
            <a:avLst/>
          </a:prstGeom>
          <a:noFill/>
        </p:spPr>
        <p:txBody>
          <a:bodyPr wrap="square" rtlCol="0">
            <a:noAutofit/>
          </a:bodyPr>
          <a:lstStyle/>
          <a:p>
            <a:pPr defTabSz="457200" eaLnBrk="1" fontAlgn="auto" hangingPunct="1">
              <a:spcBef>
                <a:spcPts val="0"/>
              </a:spcBef>
              <a:spcAft>
                <a:spcPts val="0"/>
              </a:spcAft>
            </a:pPr>
            <a:r>
              <a:rPr lang="en-US" dirty="0">
                <a:solidFill>
                  <a:prstClr val="white">
                    <a:lumMod val="50000"/>
                  </a:prstClr>
                </a:solidFill>
                <a:latin typeface="Calibri"/>
                <a:ea typeface="+mn-ea"/>
                <a:cs typeface="+mn-cs"/>
              </a:rPr>
              <a:t>Now have an updated (posterior) ensemble for the unobserved variable</a:t>
            </a:r>
            <a:r>
              <a:rPr lang="en-US" dirty="0">
                <a:solidFill>
                  <a:prstClr val="black"/>
                </a:solidFill>
                <a:latin typeface="Calibri"/>
                <a:ea typeface="+mn-ea"/>
                <a:cs typeface="+mn-cs"/>
              </a:rPr>
              <a:t>.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srgbClr val="7F7F7F"/>
                </a:solidFill>
                <a:latin typeface="Calibri"/>
                <a:ea typeface="+mn-ea"/>
                <a:cs typeface="+mn-cs"/>
              </a:rPr>
              <a:t>Fitting Gaussians shows that mean and variance have changed. </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a:solidFill>
                  <a:prstClr val="black"/>
                </a:solidFill>
                <a:latin typeface="Calibri"/>
                <a:ea typeface="+mn-ea"/>
                <a:cs typeface="+mn-cs"/>
              </a:rPr>
              <a:t>Other features of the prior distribution may also have changed</a:t>
            </a:r>
            <a:r>
              <a:rPr lang="en-US" dirty="0" smtClean="0">
                <a:solidFill>
                  <a:prstClr val="black"/>
                </a:solidFill>
                <a:latin typeface="Calibri"/>
                <a:ea typeface="+mn-ea"/>
                <a:cs typeface="+mn-cs"/>
              </a:rPr>
              <a:t>.</a:t>
            </a:r>
            <a:endParaRPr lang="en-US" dirty="0">
              <a:solidFill>
                <a:prstClr val="black"/>
              </a:solidFill>
              <a:latin typeface="Calibri"/>
              <a:ea typeface="+mn-ea"/>
              <a:cs typeface="+mn-cs"/>
            </a:endParaRPr>
          </a:p>
        </p:txBody>
      </p:sp>
      <p:pic>
        <p:nvPicPr>
          <p:cNvPr id="4" name="Picture 3" descr="s11f2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8600" y="647700"/>
            <a:ext cx="5473700" cy="5549900"/>
          </a:xfrm>
          <a:prstGeom prst="rect">
            <a:avLst/>
          </a:prstGeom>
        </p:spPr>
      </p:pic>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51</a:t>
            </a:fld>
            <a:endParaRPr lang="en-US" dirty="0"/>
          </a:p>
        </p:txBody>
      </p:sp>
    </p:spTree>
    <p:extLst>
      <p:ext uri="{BB962C8B-B14F-4D97-AF65-F5344CB8AC3E}">
        <p14:creationId xmlns:p14="http://schemas.microsoft.com/office/powerpoint/2010/main" val="37739476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52</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solidFill>
                  <a:schemeClr val="bg1">
                    <a:lumMod val="65000"/>
                  </a:schemeClr>
                </a:solidFill>
                <a:latin typeface="Calibri" charset="0"/>
                <a:ea typeface="Calibri" charset="0"/>
                <a:cs typeface="Calibri" charset="0"/>
              </a:rPr>
              <a:t>Making it work:	</a:t>
            </a: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Localization</a:t>
            </a:r>
            <a:endParaRPr lang="en-US" dirty="0">
              <a:solidFill>
                <a:schemeClr val="bg1">
                  <a:lumMod val="65000"/>
                </a:schemeClr>
              </a:solidFill>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550122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smtClean="0">
                <a:effectLst/>
                <a:latin typeface="Arial"/>
                <a:cs typeface="Arial"/>
              </a:rPr>
              <a:t>Ensemble </a:t>
            </a:r>
            <a:r>
              <a:rPr lang="en-US" sz="2400" dirty="0" err="1" smtClean="0">
                <a:effectLst/>
                <a:latin typeface="Arial"/>
                <a:cs typeface="Arial"/>
              </a:rPr>
              <a:t>Kalman</a:t>
            </a:r>
            <a:r>
              <a:rPr lang="en-US" sz="2400" dirty="0" smtClean="0">
                <a:effectLst/>
                <a:latin typeface="Arial"/>
                <a:cs typeface="Arial"/>
              </a:rPr>
              <a:t> Filter: A full implementation.</a:t>
            </a:r>
            <a:endParaRPr lang="en-US" sz="2400" dirty="0">
              <a:latin typeface="Arial"/>
              <a:cs typeface="Arial"/>
            </a:endParaRPr>
          </a:p>
        </p:txBody>
      </p:sp>
      <p:pic>
        <p:nvPicPr>
          <p:cNvPr id="4" name="Picture 10" descr="DataAssimilationDiagram_fram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12"/>
          <p:cNvSpPr txBox="1">
            <a:spLocks noChangeArrowheads="1"/>
          </p:cNvSpPr>
          <p:nvPr/>
        </p:nvSpPr>
        <p:spPr bwMode="auto">
          <a:xfrm>
            <a:off x="112713" y="3429000"/>
            <a:ext cx="31369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Ensemble state estimate after using previous observation (</a:t>
            </a:r>
            <a:r>
              <a:rPr lang="en-US" dirty="0">
                <a:solidFill>
                  <a:srgbClr val="0000FF"/>
                </a:solidFill>
                <a:latin typeface="Calibri"/>
                <a:ea typeface="+mn-ea"/>
                <a:cs typeface="+mn-cs"/>
              </a:rPr>
              <a:t>analysis</a:t>
            </a:r>
            <a:r>
              <a:rPr lang="en-US" dirty="0">
                <a:solidFill>
                  <a:prstClr val="black"/>
                </a:solidFill>
                <a:latin typeface="Calibri"/>
                <a:ea typeface="+mn-ea"/>
                <a:cs typeface="+mn-cs"/>
              </a:rPr>
              <a:t>)</a:t>
            </a:r>
            <a:endParaRPr lang="en-US" dirty="0">
              <a:solidFill>
                <a:prstClr val="black"/>
              </a:solidFill>
              <a:latin typeface="Times New Roman" charset="0"/>
              <a:ea typeface="+mn-ea"/>
              <a:cs typeface="+mn-cs"/>
            </a:endParaRPr>
          </a:p>
        </p:txBody>
      </p:sp>
      <p:sp>
        <p:nvSpPr>
          <p:cNvPr id="6" name="Text Box 13"/>
          <p:cNvSpPr txBox="1">
            <a:spLocks noChangeArrowheads="1"/>
          </p:cNvSpPr>
          <p:nvPr/>
        </p:nvSpPr>
        <p:spPr bwMode="auto">
          <a:xfrm>
            <a:off x="4179888" y="3429000"/>
            <a:ext cx="2359025"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Ensemble state at time of next observation (</a:t>
            </a:r>
            <a:r>
              <a:rPr lang="en-US" dirty="0">
                <a:solidFill>
                  <a:srgbClr val="008000"/>
                </a:solidFill>
                <a:latin typeface="Calibri"/>
                <a:ea typeface="+mn-ea"/>
                <a:cs typeface="+mn-cs"/>
              </a:rPr>
              <a:t>prior</a:t>
            </a:r>
            <a:r>
              <a:rPr lang="en-US" dirty="0">
                <a:solidFill>
                  <a:prstClr val="black"/>
                </a:solidFill>
                <a:latin typeface="Calibri"/>
                <a:ea typeface="+mn-ea"/>
                <a:cs typeface="+mn-cs"/>
              </a:rPr>
              <a:t>)</a:t>
            </a:r>
            <a:endParaRPr lang="en-US" dirty="0">
              <a:solidFill>
                <a:prstClr val="black"/>
              </a:solidFill>
              <a:latin typeface="Times New Roman" charset="0"/>
              <a:ea typeface="+mn-ea"/>
              <a:cs typeface="+mn-cs"/>
            </a:endParaRPr>
          </a:p>
        </p:txBody>
      </p:sp>
      <p:sp>
        <p:nvSpPr>
          <p:cNvPr id="7" name="Rectangle 14"/>
          <p:cNvSpPr>
            <a:spLocks noChangeArrowheads="1"/>
          </p:cNvSpPr>
          <p:nvPr/>
        </p:nvSpPr>
        <p:spPr bwMode="auto">
          <a:xfrm>
            <a:off x="457200" y="1143000"/>
            <a:ext cx="822361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model to advance </a:t>
            </a:r>
            <a:r>
              <a:rPr lang="en-US" dirty="0">
                <a:solidFill>
                  <a:srgbClr val="008000"/>
                </a:solidFill>
                <a:latin typeface="Calibri"/>
                <a:ea typeface="+mn-ea"/>
                <a:cs typeface="+mn-cs"/>
              </a:rPr>
              <a:t>ensemble</a:t>
            </a:r>
            <a:r>
              <a:rPr lang="en-US" dirty="0">
                <a:solidFill>
                  <a:prstClr val="black"/>
                </a:solidFill>
                <a:latin typeface="Calibri"/>
                <a:ea typeface="+mn-ea"/>
                <a:cs typeface="+mn-cs"/>
              </a:rPr>
              <a:t> (3 members here) to time at which next observation becomes available.</a:t>
            </a:r>
          </a:p>
        </p:txBody>
      </p:sp>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53</a:t>
            </a:fld>
            <a:endParaRPr lang="en-US" dirty="0"/>
          </a:p>
        </p:txBody>
      </p:sp>
    </p:spTree>
    <p:extLst>
      <p:ext uri="{BB962C8B-B14F-4D97-AF65-F5344CB8AC3E}">
        <p14:creationId xmlns:p14="http://schemas.microsoft.com/office/powerpoint/2010/main" val="1091461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4" descr="DataAssimilationDiagram_fram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57200" y="1143000"/>
            <a:ext cx="7924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marL="457200" indent="-457200" defTabSz="457200" eaLnBrk="1" fontAlgn="auto" hangingPunct="1">
              <a:spcBef>
                <a:spcPts val="0"/>
              </a:spcBef>
              <a:spcAft>
                <a:spcPts val="0"/>
              </a:spcAft>
              <a:buFont typeface="+mj-lt"/>
              <a:buAutoNum type="arabicPeriod" startAt="2"/>
            </a:pPr>
            <a:r>
              <a:rPr lang="en-US" dirty="0" smtClean="0">
                <a:solidFill>
                  <a:prstClr val="black"/>
                </a:solidFill>
                <a:latin typeface="Calibri"/>
                <a:ea typeface="+mn-ea"/>
                <a:cs typeface="+mn-cs"/>
              </a:rPr>
              <a:t>Get </a:t>
            </a:r>
            <a:r>
              <a:rPr lang="en-US" dirty="0">
                <a:solidFill>
                  <a:prstClr val="black"/>
                </a:solidFill>
                <a:latin typeface="Calibri"/>
                <a:ea typeface="+mn-ea"/>
                <a:cs typeface="+mn-cs"/>
              </a:rPr>
              <a:t>prior ensemble sample of observation, </a:t>
            </a:r>
            <a:r>
              <a:rPr lang="en-US" i="1" dirty="0">
                <a:solidFill>
                  <a:prstClr val="black"/>
                </a:solidFill>
                <a:latin typeface="Times"/>
                <a:ea typeface="+mn-ea"/>
                <a:cs typeface="Times"/>
              </a:rPr>
              <a:t>y = h(x)</a:t>
            </a:r>
            <a:r>
              <a:rPr lang="en-US" dirty="0">
                <a:solidFill>
                  <a:prstClr val="black"/>
                </a:solidFill>
                <a:latin typeface="Calibri"/>
                <a:ea typeface="+mn-ea"/>
                <a:cs typeface="+mn-cs"/>
              </a:rPr>
              <a:t>, by applying forward operator </a:t>
            </a:r>
            <a:r>
              <a:rPr lang="en-US" i="1" dirty="0">
                <a:solidFill>
                  <a:prstClr val="black"/>
                </a:solidFill>
                <a:latin typeface="Calibri"/>
                <a:ea typeface="+mn-ea"/>
                <a:cs typeface="+mn-cs"/>
              </a:rPr>
              <a:t>h</a:t>
            </a:r>
            <a:r>
              <a:rPr lang="en-US" dirty="0">
                <a:solidFill>
                  <a:prstClr val="black"/>
                </a:solidFill>
                <a:latin typeface="Calibri"/>
                <a:ea typeface="+mn-ea"/>
                <a:cs typeface="+mn-cs"/>
              </a:rPr>
              <a:t> to each ensemble member.</a:t>
            </a:r>
            <a:endParaRPr lang="en-US" dirty="0">
              <a:solidFill>
                <a:prstClr val="black"/>
              </a:solidFill>
              <a:latin typeface="Times New Roman" charset="0"/>
              <a:ea typeface="+mn-ea"/>
              <a:cs typeface="+mn-cs"/>
            </a:endParaRPr>
          </a:p>
        </p:txBody>
      </p:sp>
      <p:sp>
        <p:nvSpPr>
          <p:cNvPr id="6" name="Text Box 7"/>
          <p:cNvSpPr txBox="1">
            <a:spLocks noChangeArrowheads="1"/>
          </p:cNvSpPr>
          <p:nvPr/>
        </p:nvSpPr>
        <p:spPr bwMode="auto">
          <a:xfrm>
            <a:off x="5138738" y="3429000"/>
            <a:ext cx="3417887"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Theory: observations from instruments with uncorrelated errors can be done sequentially.</a:t>
            </a:r>
          </a:p>
        </p:txBody>
      </p:sp>
      <p:sp>
        <p:nvSpPr>
          <p:cNvPr id="8" name="Footer Placeholder 7"/>
          <p:cNvSpPr>
            <a:spLocks noGrp="1"/>
          </p:cNvSpPr>
          <p:nvPr>
            <p:ph type="ftr" sz="quarter" idx="3"/>
          </p:nvPr>
        </p:nvSpPr>
        <p:spPr/>
        <p:txBody>
          <a:bodyPr/>
          <a:lstStyle/>
          <a:p>
            <a:r>
              <a:rPr lang="en-US" smtClean="0"/>
              <a:t>Nanjing DA Tutorial, 29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54</a:t>
            </a:fld>
            <a:endParaRPr lang="en-US" dirty="0"/>
          </a:p>
        </p:txBody>
      </p:sp>
    </p:spTree>
    <p:extLst>
      <p:ext uri="{BB962C8B-B14F-4D97-AF65-F5344CB8AC3E}">
        <p14:creationId xmlns:p14="http://schemas.microsoft.com/office/powerpoint/2010/main" val="2119037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3" descr="DataAssimilationDiagram_fram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78765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3"/>
            </a:pPr>
            <a:r>
              <a:rPr lang="en-US" dirty="0" smtClean="0">
                <a:solidFill>
                  <a:prstClr val="black"/>
                </a:solidFill>
                <a:latin typeface="Calibri"/>
                <a:ea typeface="+mn-ea"/>
                <a:cs typeface="+mn-cs"/>
              </a:rPr>
              <a:t>Get </a:t>
            </a:r>
            <a:r>
              <a:rPr lang="en-US" dirty="0">
                <a:solidFill>
                  <a:srgbClr val="FF0000"/>
                </a:solidFill>
                <a:latin typeface="Calibri"/>
                <a:ea typeface="+mn-ea"/>
                <a:cs typeface="+mn-cs"/>
              </a:rPr>
              <a:t>observed value</a:t>
            </a:r>
            <a:r>
              <a:rPr lang="en-US" dirty="0">
                <a:solidFill>
                  <a:prstClr val="black"/>
                </a:solidFill>
                <a:latin typeface="Calibri"/>
                <a:ea typeface="+mn-ea"/>
                <a:cs typeface="+mn-cs"/>
              </a:rPr>
              <a:t> and </a:t>
            </a:r>
            <a:r>
              <a:rPr lang="en-US" dirty="0">
                <a:solidFill>
                  <a:srgbClr val="FF0000"/>
                </a:solidFill>
                <a:latin typeface="Calibri"/>
                <a:ea typeface="+mn-ea"/>
                <a:cs typeface="+mn-cs"/>
              </a:rPr>
              <a:t>observational error distribution</a:t>
            </a:r>
            <a:r>
              <a:rPr lang="en-US" dirty="0">
                <a:solidFill>
                  <a:prstClr val="black"/>
                </a:solidFill>
                <a:latin typeface="Calibri"/>
                <a:ea typeface="+mn-ea"/>
                <a:cs typeface="+mn-cs"/>
              </a:rPr>
              <a:t> from observing system.</a:t>
            </a:r>
          </a:p>
        </p:txBody>
      </p:sp>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55</a:t>
            </a:fld>
            <a:endParaRPr lang="en-US" dirty="0"/>
          </a:p>
        </p:txBody>
      </p:sp>
    </p:spTree>
    <p:extLst>
      <p:ext uri="{BB962C8B-B14F-4D97-AF65-F5344CB8AC3E}">
        <p14:creationId xmlns:p14="http://schemas.microsoft.com/office/powerpoint/2010/main" val="18378338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4" descr="DataAssimilationDiagram_fram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57200" y="1143000"/>
            <a:ext cx="834117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4"/>
            </a:pPr>
            <a:r>
              <a:rPr lang="en-US" dirty="0" smtClean="0">
                <a:solidFill>
                  <a:prstClr val="black"/>
                </a:solidFill>
                <a:latin typeface="Calibri"/>
                <a:ea typeface="+mn-ea"/>
                <a:cs typeface="+mn-cs"/>
              </a:rPr>
              <a:t>Find </a:t>
            </a:r>
            <a:r>
              <a:rPr lang="en-US" dirty="0">
                <a:solidFill>
                  <a:prstClr val="black"/>
                </a:solidFill>
                <a:latin typeface="Calibri"/>
                <a:ea typeface="+mn-ea"/>
                <a:cs typeface="+mn-cs"/>
              </a:rPr>
              <a:t>the </a:t>
            </a:r>
            <a:r>
              <a:rPr lang="en-US" dirty="0">
                <a:solidFill>
                  <a:srgbClr val="0000FF"/>
                </a:solidFill>
                <a:latin typeface="Calibri"/>
                <a:ea typeface="+mn-ea"/>
                <a:cs typeface="+mn-cs"/>
              </a:rPr>
              <a:t>increments</a:t>
            </a:r>
            <a:r>
              <a:rPr lang="en-US" dirty="0">
                <a:solidFill>
                  <a:prstClr val="black"/>
                </a:solidFill>
                <a:latin typeface="Calibri"/>
                <a:ea typeface="+mn-ea"/>
                <a:cs typeface="+mn-cs"/>
              </a:rPr>
              <a:t> for the prior observation ensemble                  (this is a scalar problem for uncorrelated observation errors).</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Nanjing DA Tutorial, 29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56</a:t>
            </a:fld>
            <a:endParaRPr lang="en-US" dirty="0"/>
          </a:p>
        </p:txBody>
      </p:sp>
    </p:spTree>
    <p:extLst>
      <p:ext uri="{BB962C8B-B14F-4D97-AF65-F5344CB8AC3E}">
        <p14:creationId xmlns:p14="http://schemas.microsoft.com/office/powerpoint/2010/main" val="15720641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4" descr="DataAssimilationDiagram_fram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6"/>
          <p:cNvSpPr txBox="1">
            <a:spLocks noChangeArrowheads="1"/>
          </p:cNvSpPr>
          <p:nvPr/>
        </p:nvSpPr>
        <p:spPr bwMode="auto">
          <a:xfrm>
            <a:off x="457200" y="1143000"/>
            <a:ext cx="834117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4"/>
            </a:pPr>
            <a:r>
              <a:rPr lang="en-US" dirty="0" smtClean="0">
                <a:solidFill>
                  <a:prstClr val="black"/>
                </a:solidFill>
                <a:latin typeface="Calibri"/>
                <a:ea typeface="+mn-ea"/>
                <a:cs typeface="+mn-cs"/>
              </a:rPr>
              <a:t>Find </a:t>
            </a:r>
            <a:r>
              <a:rPr lang="en-US" dirty="0">
                <a:solidFill>
                  <a:prstClr val="black"/>
                </a:solidFill>
                <a:latin typeface="Calibri"/>
                <a:ea typeface="+mn-ea"/>
                <a:cs typeface="+mn-cs"/>
              </a:rPr>
              <a:t>the </a:t>
            </a:r>
            <a:r>
              <a:rPr lang="en-US" dirty="0">
                <a:solidFill>
                  <a:srgbClr val="0000FF"/>
                </a:solidFill>
                <a:latin typeface="Calibri"/>
                <a:ea typeface="+mn-ea"/>
                <a:cs typeface="+mn-cs"/>
              </a:rPr>
              <a:t>increments</a:t>
            </a:r>
            <a:r>
              <a:rPr lang="en-US" dirty="0">
                <a:solidFill>
                  <a:prstClr val="black"/>
                </a:solidFill>
                <a:latin typeface="Calibri"/>
                <a:ea typeface="+mn-ea"/>
                <a:cs typeface="+mn-cs"/>
              </a:rPr>
              <a:t> for the prior observation ensemble                  (this is a scalar problem for uncorrelated observation errors).</a:t>
            </a:r>
            <a:endParaRPr lang="en-US" dirty="0">
              <a:solidFill>
                <a:prstClr val="black"/>
              </a:solidFill>
              <a:latin typeface="Times New Roman" charset="0"/>
              <a:ea typeface="+mn-ea"/>
              <a:cs typeface="+mn-cs"/>
            </a:endParaRPr>
          </a:p>
        </p:txBody>
      </p:sp>
      <p:sp>
        <p:nvSpPr>
          <p:cNvPr id="6" name="Text Box 7"/>
          <p:cNvSpPr txBox="1">
            <a:spLocks noChangeArrowheads="1"/>
          </p:cNvSpPr>
          <p:nvPr/>
        </p:nvSpPr>
        <p:spPr bwMode="auto">
          <a:xfrm>
            <a:off x="4673600" y="4376133"/>
            <a:ext cx="4344988"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Note: Difference between various ensemble filter methods is primarily in observation increment calculation.</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Nanjing DA Tutorial, 29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57</a:t>
            </a:fld>
            <a:endParaRPr lang="en-US" dirty="0"/>
          </a:p>
        </p:txBody>
      </p:sp>
    </p:spTree>
    <p:extLst>
      <p:ext uri="{BB962C8B-B14F-4D97-AF65-F5344CB8AC3E}">
        <p14:creationId xmlns:p14="http://schemas.microsoft.com/office/powerpoint/2010/main" val="515437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Nanjing DA Tutorial, 29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58</a:t>
            </a:fld>
            <a:endParaRPr lang="en-US" dirty="0"/>
          </a:p>
        </p:txBody>
      </p:sp>
    </p:spTree>
    <p:extLst>
      <p:ext uri="{BB962C8B-B14F-4D97-AF65-F5344CB8AC3E}">
        <p14:creationId xmlns:p14="http://schemas.microsoft.com/office/powerpoint/2010/main" val="9782806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6" name="Text Box 6"/>
          <p:cNvSpPr txBox="1">
            <a:spLocks noChangeArrowheads="1"/>
          </p:cNvSpPr>
          <p:nvPr/>
        </p:nvSpPr>
        <p:spPr bwMode="auto">
          <a:xfrm>
            <a:off x="5375251" y="5114925"/>
            <a:ext cx="3768725"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sz="2200" dirty="0">
                <a:solidFill>
                  <a:prstClr val="black"/>
                </a:solidFill>
                <a:latin typeface="Calibri"/>
                <a:ea typeface="+mn-ea"/>
                <a:cs typeface="+mn-cs"/>
              </a:rPr>
              <a:t>Theory: impact of observation increments on each state variable can be handled independently!</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Nanjing DA Tutorial, 29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59</a:t>
            </a:fld>
            <a:endParaRPr lang="en-US" dirty="0"/>
          </a:p>
        </p:txBody>
      </p:sp>
    </p:spTree>
    <p:extLst>
      <p:ext uri="{BB962C8B-B14F-4D97-AF65-F5344CB8AC3E}">
        <p14:creationId xmlns:p14="http://schemas.microsoft.com/office/powerpoint/2010/main" val="1990598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28600" y="968139"/>
                <a:ext cx="8686800" cy="4787336"/>
              </a:xfrm>
              <a:prstGeom prst="rect">
                <a:avLst/>
              </a:prstGeom>
              <a:noFill/>
            </p:spPr>
            <p:txBody>
              <a:bodyPr wrap="square" rtlCol="0">
                <a:spAutoFit/>
              </a:bodyPr>
              <a:lstStyle/>
              <a:p>
                <a:r>
                  <a:rPr lang="en-US" dirty="0" smtClean="0">
                    <a:latin typeface="Calibri" charset="0"/>
                  </a:rPr>
                  <a:t>Product of d-dimensional </a:t>
                </a:r>
                <a:r>
                  <a:rPr lang="en-US" dirty="0" err="1" smtClean="0">
                    <a:latin typeface="Calibri" charset="0"/>
                  </a:rPr>
                  <a:t>normals</a:t>
                </a:r>
                <a:r>
                  <a:rPr lang="en-US" dirty="0" smtClean="0">
                    <a:latin typeface="Calibri" charset="0"/>
                  </a:rPr>
                  <a:t> (</a:t>
                </a:r>
                <a:r>
                  <a:rPr lang="en-US" dirty="0" err="1" smtClean="0">
                    <a:latin typeface="Calibri" charset="0"/>
                  </a:rPr>
                  <a:t>gaussians</a:t>
                </a:r>
                <a:r>
                  <a:rPr lang="en-US" dirty="0" smtClean="0">
                    <a:latin typeface="Calibri" charset="0"/>
                  </a:rPr>
                  <a:t>) with means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2</m:t>
                        </m:r>
                      </m:sub>
                    </m:sSub>
                  </m:oMath>
                </a14:m>
                <a:r>
                  <a:rPr lang="en-US" dirty="0" smtClean="0">
                    <a:latin typeface="Calibri" charset="0"/>
                  </a:rPr>
                  <a:t> and covariance </a:t>
                </a:r>
                <a:r>
                  <a:rPr lang="en-US" dirty="0" err="1" smtClean="0">
                    <a:latin typeface="Calibri" charset="0"/>
                  </a:rPr>
                  <a:t>matrics</a:t>
                </a:r>
                <a:r>
                  <a:rPr lang="en-US" dirty="0" smtClean="0">
                    <a:latin typeface="Calibri" charset="0"/>
                  </a:rPr>
                  <a:t>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and </a:t>
                </a:r>
                <a14:m>
                  <m:oMath xmlns:m="http://schemas.openxmlformats.org/officeDocument/2006/math">
                    <m:sSub>
                      <m:sSubPr>
                        <m:ctrlPr>
                          <a:rPr lang="en-US" i="1" smtClean="0">
                            <a:latin typeface="Cambria Math" charset="0"/>
                          </a:rPr>
                        </m:ctrlPr>
                      </m:sSubPr>
                      <m:e>
                        <m:r>
                          <m:rPr>
                            <m:sty m:val="p"/>
                          </m:rPr>
                          <a:rPr lang="el-GR" i="1" smtClean="0">
                            <a:latin typeface="Cambria Math" charset="0"/>
                            <a:ea typeface="Cambria Math" charset="0"/>
                            <a:cs typeface="Cambria Math" charset="0"/>
                          </a:rPr>
                          <m:t>Σ</m:t>
                        </m:r>
                      </m:e>
                      <m:sub>
                        <m:r>
                          <a:rPr lang="en-US" b="0" i="1" smtClean="0">
                            <a:latin typeface="Cambria Math" charset="0"/>
                          </a:rPr>
                          <m:t>1</m:t>
                        </m:r>
                      </m:sub>
                    </m:sSub>
                  </m:oMath>
                </a14:m>
                <a:r>
                  <a:rPr lang="en-US" dirty="0" smtClean="0">
                    <a:latin typeface="Calibri" charset="0"/>
                  </a:rPr>
                  <a:t> is normal.</a:t>
                </a:r>
              </a:p>
              <a:p>
                <a:endParaRPr lang="en-US" dirty="0">
                  <a:latin typeface="Calibri" charset="0"/>
                </a:endParaRPr>
              </a:p>
              <a:p>
                <a:r>
                  <a:rPr lang="en-US" dirty="0" smtClean="0">
                    <a:latin typeface="Calibri" charset="0"/>
                  </a:rPr>
                  <a:t>								(11)</a:t>
                </a:r>
              </a:p>
              <a:p>
                <a:endParaRPr lang="en-US" dirty="0" smtClean="0">
                  <a:latin typeface="Calibri" charset="0"/>
                </a:endParaRPr>
              </a:p>
              <a:p>
                <a:r>
                  <a:rPr lang="en-US" dirty="0" smtClean="0">
                    <a:latin typeface="Calibri" charset="0"/>
                  </a:rPr>
                  <a:t>Covariance:	</a:t>
                </a:r>
                <a14:m>
                  <m:oMath xmlns:m="http://schemas.openxmlformats.org/officeDocument/2006/math">
                    <m:r>
                      <m:rPr>
                        <m:sty m:val="p"/>
                      </m:rPr>
                      <a:rPr lang="el-GR" i="1" smtClean="0">
                        <a:latin typeface="Cambria Math" charset="0"/>
                        <a:ea typeface="Cambria Math" charset="0"/>
                        <a:cs typeface="Cambria Math" charset="0"/>
                      </a:rPr>
                      <m:t>Σ</m:t>
                    </m:r>
                    <m:r>
                      <a:rPr lang="en-US" b="0" i="1" smtClean="0">
                        <a:latin typeface="Cambria Math" charset="0"/>
                        <a:ea typeface="Cambria Math" charset="0"/>
                        <a:cs typeface="Cambria Math" charset="0"/>
                      </a:rPr>
                      <m:t>=</m:t>
                    </m:r>
                    <m:sSup>
                      <m:sSupPr>
                        <m:ctrlPr>
                          <a:rPr lang="en-US" b="0" i="1" smtClean="0">
                            <a:latin typeface="Cambria Math" charset="0"/>
                            <a:ea typeface="Cambria Math" charset="0"/>
                            <a:cs typeface="Cambria Math" charset="0"/>
                          </a:rPr>
                        </m:ctrlPr>
                      </m:sSupPr>
                      <m:e>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e>
                        </m:d>
                      </m:e>
                      <m:sup>
                        <m:r>
                          <a:rPr lang="en-US" b="0" i="1" smtClean="0">
                            <a:latin typeface="Cambria Math" charset="0"/>
                            <a:ea typeface="Cambria Math" charset="0"/>
                            <a:cs typeface="Cambria Math" charset="0"/>
                          </a:rPr>
                          <m:t>−1</m:t>
                        </m:r>
                      </m:sup>
                    </m:sSup>
                  </m:oMath>
                </a14:m>
                <a:r>
                  <a:rPr lang="en-US" dirty="0" smtClean="0">
                    <a:latin typeface="Calibri" charset="0"/>
                  </a:rPr>
                  <a:t>				(12)	</a:t>
                </a:r>
              </a:p>
              <a:p>
                <a:endParaRPr lang="en-US" dirty="0" smtClean="0">
                  <a:latin typeface="Calibri" charset="0"/>
                </a:endParaRPr>
              </a:p>
              <a:p>
                <a:r>
                  <a:rPr lang="en-US" dirty="0" smtClean="0">
                    <a:latin typeface="Calibri" charset="0"/>
                  </a:rPr>
                  <a:t>Mean:		</a:t>
                </a:r>
                <a14:m>
                  <m:oMath xmlns:m="http://schemas.openxmlformats.org/officeDocument/2006/math">
                    <m:r>
                      <a:rPr lang="en-US"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d>
                      <m:dPr>
                        <m:ctrlPr>
                          <a:rPr lang="mr-IN" b="0" i="1" smtClean="0">
                            <a:latin typeface="Cambria Math" charset="0"/>
                            <a:ea typeface="Cambria Math" charset="0"/>
                            <a:cs typeface="Cambria Math" charset="0"/>
                          </a:rPr>
                        </m:ctrlPr>
                      </m:dPr>
                      <m:e>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sSubSup>
                          <m:sSubSupPr>
                            <m:ctrlPr>
                              <a:rPr lang="en-US" b="0" i="1" smtClean="0">
                                <a:latin typeface="Cambria Math" charset="0"/>
                                <a:ea typeface="Cambria Math" charset="0"/>
                                <a:cs typeface="Cambria Math" charset="0"/>
                              </a:rPr>
                            </m:ctrlPr>
                          </m:sSubSupPr>
                          <m:e>
                            <m:r>
                              <m:rPr>
                                <m:sty m:val="p"/>
                              </m:rPr>
                              <a:rPr lang="el-GR" b="0" i="1" smtClean="0">
                                <a:latin typeface="Cambria Math" charset="0"/>
                                <a:ea typeface="Cambria Math" charset="0"/>
                                <a:cs typeface="Cambria Math" charset="0"/>
                              </a:rPr>
                              <m:t>Σ</m:t>
                            </m:r>
                          </m:e>
                          <m:sub>
                            <m:r>
                              <a:rPr lang="en-US" b="0" i="1" smtClean="0">
                                <a:latin typeface="Cambria Math" charset="0"/>
                                <a:ea typeface="Cambria Math" charset="0"/>
                                <a:cs typeface="Cambria Math" charset="0"/>
                              </a:rPr>
                              <m:t>2</m:t>
                            </m:r>
                          </m:sub>
                          <m:sup>
                            <m:r>
                              <a:rPr lang="en-US" b="0" i="1" smtClean="0">
                                <a:latin typeface="Cambria Math" charset="0"/>
                                <a:ea typeface="Cambria Math" charset="0"/>
                                <a:cs typeface="Cambria Math" charset="0"/>
                              </a:rPr>
                              <m:t>−1</m:t>
                            </m:r>
                          </m:sup>
                        </m:sSubSup>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2</m:t>
                            </m:r>
                          </m:sub>
                        </m:sSub>
                      </m:e>
                    </m:d>
                  </m:oMath>
                </a14:m>
                <a:r>
                  <a:rPr lang="en-US" dirty="0" smtClean="0">
                    <a:latin typeface="Calibri" charset="0"/>
                  </a:rPr>
                  <a:t>			(13)</a:t>
                </a:r>
              </a:p>
              <a:p>
                <a:endParaRPr lang="en-US" dirty="0" smtClean="0">
                  <a:latin typeface="Calibri" charset="0"/>
                </a:endParaRPr>
              </a:p>
              <a:p>
                <a:r>
                  <a:rPr lang="en-US" sz="2000" dirty="0">
                    <a:solidFill>
                      <a:srgbClr val="00B400"/>
                    </a:solidFill>
                  </a:rPr>
                  <a:t>W</a:t>
                </a:r>
                <a:r>
                  <a:rPr lang="en-US" sz="2000" dirty="0" smtClean="0">
                    <a:solidFill>
                      <a:srgbClr val="00B400"/>
                    </a:solidFill>
                  </a:rPr>
                  <a:t>eight</a:t>
                </a:r>
                <a:r>
                  <a:rPr lang="en-US" sz="2000" dirty="0" smtClean="0"/>
                  <a:t>:		</a:t>
                </a:r>
                <a14:m>
                  <m:oMath xmlns:m="http://schemas.openxmlformats.org/officeDocument/2006/math">
                    <m:r>
                      <a:rPr lang="en-US" sz="1800" b="0" i="1" smtClean="0">
                        <a:latin typeface="Cambria Math" charset="0"/>
                      </a:rPr>
                      <m:t>𝑐</m:t>
                    </m:r>
                    <m:r>
                      <a:rPr lang="en-US" sz="1800" b="0" i="1" smtClean="0">
                        <a:latin typeface="Cambria Math" charset="0"/>
                      </a:rPr>
                      <m:t>=</m:t>
                    </m:r>
                    <m:f>
                      <m:fPr>
                        <m:ctrlPr>
                          <a:rPr lang="mr-IN" sz="1800" b="0" i="1" smtClean="0">
                            <a:latin typeface="Cambria Math" charset="0"/>
                          </a:rPr>
                        </m:ctrlPr>
                      </m:fPr>
                      <m:num>
                        <m:r>
                          <a:rPr lang="en-US" sz="1800" b="0" i="1" smtClean="0">
                            <a:latin typeface="Cambria Math" charset="0"/>
                          </a:rPr>
                          <m:t>1</m:t>
                        </m:r>
                      </m:num>
                      <m:den>
                        <m:sSup>
                          <m:sSupPr>
                            <m:ctrlPr>
                              <a:rPr lang="mr-IN" sz="1800" b="0" i="1" smtClean="0">
                                <a:latin typeface="Cambria Math" charset="0"/>
                              </a:rPr>
                            </m:ctrlPr>
                          </m:sSupPr>
                          <m:e>
                            <m:d>
                              <m:dPr>
                                <m:ctrlPr>
                                  <a:rPr lang="mr-IN" sz="1800" b="0" i="1" smtClean="0">
                                    <a:latin typeface="Cambria Math" charset="0"/>
                                  </a:rPr>
                                </m:ctrlPr>
                              </m:dPr>
                              <m:e>
                                <m:r>
                                  <a:rPr lang="en-US" sz="1800" b="0" i="1" smtClean="0">
                                    <a:latin typeface="Cambria Math" charset="0"/>
                                  </a:rPr>
                                  <m:t>2</m:t>
                                </m:r>
                                <m:r>
                                  <a:rPr lang="en-US" sz="1800" b="0" i="1" smtClean="0">
                                    <a:latin typeface="Cambria Math" charset="0"/>
                                    <a:ea typeface="Cambria Math" charset="0"/>
                                    <a:cs typeface="Cambria Math" charset="0"/>
                                  </a:rPr>
                                  <m:t>𝜋</m:t>
                                </m:r>
                              </m:e>
                            </m:d>
                          </m:e>
                          <m:sup>
                            <m:f>
                              <m:fPr>
                                <m:type m:val="lin"/>
                                <m:ctrlPr>
                                  <a:rPr lang="mr-IN" sz="1800" b="0" i="1" smtClean="0">
                                    <a:latin typeface="Cambria Math" charset="0"/>
                                  </a:rPr>
                                </m:ctrlPr>
                              </m:fPr>
                              <m:num>
                                <m:r>
                                  <a:rPr lang="en-US" sz="1800" b="0" i="1" smtClean="0">
                                    <a:latin typeface="Cambria Math" charset="0"/>
                                  </a:rPr>
                                  <m:t>𝑑</m:t>
                                </m:r>
                              </m:num>
                              <m:den>
                                <m:r>
                                  <a:rPr lang="en-US" sz="1800" b="0" i="1" smtClean="0">
                                    <a:latin typeface="Cambria Math" charset="0"/>
                                  </a:rPr>
                                  <m:t>2</m:t>
                                </m:r>
                              </m:den>
                            </m:f>
                          </m:sup>
                        </m:sSup>
                        <m:sSup>
                          <m:sSupPr>
                            <m:ctrlPr>
                              <a:rPr lang="mr-IN" sz="1800" b="0" i="1" smtClean="0">
                                <a:latin typeface="Cambria Math" charset="0"/>
                              </a:rPr>
                            </m:ctrlPr>
                          </m:sSupPr>
                          <m:e>
                            <m:d>
                              <m:dPr>
                                <m:begChr m:val="|"/>
                                <m:endChr m:val="|"/>
                                <m:ctrlPr>
                                  <a:rPr lang="hr-HR" sz="1800" i="1">
                                    <a:latin typeface="Cambria Math" charset="0"/>
                                  </a:rPr>
                                </m:ctrlPr>
                              </m:dPr>
                              <m:e>
                                <m:sSub>
                                  <m:sSubPr>
                                    <m:ctrlPr>
                                      <a:rPr lang="en-US" sz="1800" i="1">
                                        <a:latin typeface="Cambria Math" charset="0"/>
                                      </a:rPr>
                                    </m:ctrlPr>
                                  </m:sSubPr>
                                  <m:e>
                                    <m:r>
                                      <m:rPr>
                                        <m:sty m:val="p"/>
                                      </m:rPr>
                                      <a:rPr lang="el-GR" sz="1800" i="1">
                                        <a:latin typeface="Cambria Math" charset="0"/>
                                        <a:ea typeface="Cambria Math" charset="0"/>
                                        <a:cs typeface="Cambria Math" charset="0"/>
                                      </a:rPr>
                                      <m:t>Σ</m:t>
                                    </m:r>
                                  </m:e>
                                  <m:sub>
                                    <m:r>
                                      <a:rPr lang="en-US" sz="1800" i="1">
                                        <a:latin typeface="Cambria Math" charset="0"/>
                                      </a:rPr>
                                      <m:t>1</m:t>
                                    </m:r>
                                  </m:sub>
                                </m:sSub>
                                <m:r>
                                  <a:rPr lang="en-US" sz="1800" i="1">
                                    <a:latin typeface="Cambria Math" charset="0"/>
                                  </a:rPr>
                                  <m:t>+</m:t>
                                </m:r>
                                <m:sSub>
                                  <m:sSubPr>
                                    <m:ctrlPr>
                                      <a:rPr lang="en-US" sz="1800" i="1">
                                        <a:latin typeface="Cambria Math" charset="0"/>
                                      </a:rPr>
                                    </m:ctrlPr>
                                  </m:sSubPr>
                                  <m:e>
                                    <m:r>
                                      <m:rPr>
                                        <m:sty m:val="p"/>
                                      </m:rPr>
                                      <a:rPr lang="el-GR" sz="1800" i="1">
                                        <a:latin typeface="Cambria Math" charset="0"/>
                                        <a:ea typeface="Cambria Math" charset="0"/>
                                        <a:cs typeface="Cambria Math" charset="0"/>
                                      </a:rPr>
                                      <m:t>Σ</m:t>
                                    </m:r>
                                  </m:e>
                                  <m:sub>
                                    <m:r>
                                      <a:rPr lang="en-US" sz="1800" i="1">
                                        <a:latin typeface="Cambria Math" charset="0"/>
                                      </a:rPr>
                                      <m:t>2</m:t>
                                    </m:r>
                                  </m:sub>
                                </m:sSub>
                              </m:e>
                            </m:d>
                          </m:e>
                          <m:sup>
                            <m:f>
                              <m:fPr>
                                <m:type m:val="lin"/>
                                <m:ctrlPr>
                                  <a:rPr lang="mr-IN" sz="1800" b="0" i="1" smtClean="0">
                                    <a:latin typeface="Cambria Math" charset="0"/>
                                  </a:rPr>
                                </m:ctrlPr>
                              </m:fPr>
                              <m:num>
                                <m:r>
                                  <a:rPr lang="en-US" sz="1800" b="0" i="1" smtClean="0">
                                    <a:latin typeface="Cambria Math" charset="0"/>
                                  </a:rPr>
                                  <m:t>1</m:t>
                                </m:r>
                              </m:num>
                              <m:den>
                                <m:r>
                                  <a:rPr lang="en-US" sz="1800" b="0" i="1" smtClean="0">
                                    <a:latin typeface="Cambria Math" charset="0"/>
                                  </a:rPr>
                                  <m:t>2</m:t>
                                </m:r>
                              </m:den>
                            </m:f>
                          </m:sup>
                        </m:sSup>
                      </m:den>
                    </m:f>
                    <m:r>
                      <m:rPr>
                        <m:sty m:val="p"/>
                      </m:rPr>
                      <a:rPr lang="en-US" sz="1800" b="0" i="0" smtClean="0">
                        <a:latin typeface="Cambria Math" charset="0"/>
                      </a:rPr>
                      <m:t>exp</m:t>
                    </m:r>
                    <m:d>
                      <m:dPr>
                        <m:begChr m:val="{"/>
                        <m:endChr m:val="}"/>
                        <m:ctrlPr>
                          <a:rPr lang="en-US" sz="1800" b="0" i="1" smtClean="0">
                            <a:latin typeface="Cambria Math" charset="0"/>
                          </a:rPr>
                        </m:ctrlPr>
                      </m:dPr>
                      <m:e>
                        <m:r>
                          <a:rPr lang="en-US" sz="1800" b="0" i="1" smtClean="0">
                            <a:latin typeface="Cambria Math" charset="0"/>
                          </a:rPr>
                          <m:t>−</m:t>
                        </m:r>
                        <m:f>
                          <m:fPr>
                            <m:ctrlPr>
                              <a:rPr lang="mr-IN" sz="1800" b="0" i="1" smtClean="0">
                                <a:latin typeface="Cambria Math" charset="0"/>
                              </a:rPr>
                            </m:ctrlPr>
                          </m:fPr>
                          <m:num>
                            <m:r>
                              <a:rPr lang="en-US" sz="1800" b="0" i="1" smtClean="0">
                                <a:latin typeface="Cambria Math" charset="0"/>
                              </a:rPr>
                              <m:t>1</m:t>
                            </m:r>
                          </m:num>
                          <m:den>
                            <m:r>
                              <a:rPr lang="en-US" sz="1800" b="0" i="1" smtClean="0">
                                <a:latin typeface="Cambria Math" charset="0"/>
                              </a:rPr>
                              <m:t>2</m:t>
                            </m:r>
                          </m:den>
                        </m:f>
                        <m:d>
                          <m:dPr>
                            <m:begChr m:val="["/>
                            <m:endChr m:val="]"/>
                            <m:ctrlPr>
                              <a:rPr lang="mr-IN" sz="1800" b="0" i="1" smtClean="0">
                                <a:latin typeface="Cambria Math" charset="0"/>
                              </a:rPr>
                            </m:ctrlPr>
                          </m:dPr>
                          <m:e>
                            <m:sSup>
                              <m:sSupPr>
                                <m:ctrlPr>
                                  <a:rPr lang="mr-IN" sz="1800" b="0" i="1" smtClean="0">
                                    <a:latin typeface="Cambria Math" charset="0"/>
                                  </a:rPr>
                                </m:ctrlPr>
                              </m:sSupPr>
                              <m:e>
                                <m:d>
                                  <m:dPr>
                                    <m:ctrlPr>
                                      <a:rPr lang="mr-IN"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2</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1</m:t>
                                        </m:r>
                                      </m:sub>
                                    </m:sSub>
                                  </m:e>
                                </m:d>
                              </m:e>
                              <m:sup>
                                <m:r>
                                  <a:rPr lang="en-US" sz="1800" b="0" i="1" smtClean="0">
                                    <a:latin typeface="Cambria Math" charset="0"/>
                                  </a:rPr>
                                  <m:t>𝑇</m:t>
                                </m:r>
                              </m:sup>
                            </m:sSup>
                            <m:sSup>
                              <m:sSupPr>
                                <m:ctrlPr>
                                  <a:rPr lang="mr-IN" sz="1800" b="0" i="1" smtClean="0">
                                    <a:latin typeface="Cambria Math" charset="0"/>
                                  </a:rPr>
                                </m:ctrlPr>
                              </m:sSupPr>
                              <m:e>
                                <m:d>
                                  <m:dPr>
                                    <m:ctrlPr>
                                      <a:rPr lang="mr-IN" sz="1800" b="0" i="1" smtClean="0">
                                        <a:latin typeface="Cambria Math" charset="0"/>
                                      </a:rPr>
                                    </m:ctrlPr>
                                  </m:dPr>
                                  <m:e>
                                    <m:sSub>
                                      <m:sSubPr>
                                        <m:ctrlPr>
                                          <a:rPr lang="en-US" sz="1800" b="0" i="1" smtClean="0">
                                            <a:latin typeface="Cambria Math" charset="0"/>
                                          </a:rPr>
                                        </m:ctrlPr>
                                      </m:sSubPr>
                                      <m:e>
                                        <m:r>
                                          <m:rPr>
                                            <m:sty m:val="p"/>
                                          </m:rPr>
                                          <a:rPr lang="el-GR" sz="1800" b="0" i="1" smtClean="0">
                                            <a:latin typeface="Cambria Math" charset="0"/>
                                            <a:ea typeface="Cambria Math" charset="0"/>
                                            <a:cs typeface="Cambria Math" charset="0"/>
                                          </a:rPr>
                                          <m:t>Σ</m:t>
                                        </m:r>
                                      </m:e>
                                      <m:sub>
                                        <m:r>
                                          <a:rPr lang="en-US" sz="1800" b="0" i="1" smtClean="0">
                                            <a:latin typeface="Cambria Math" charset="0"/>
                                          </a:rPr>
                                          <m:t>1</m:t>
                                        </m:r>
                                      </m:sub>
                                    </m:sSub>
                                    <m:r>
                                      <a:rPr lang="en-US" sz="1800" b="0" i="1" smtClean="0">
                                        <a:latin typeface="Cambria Math" charset="0"/>
                                      </a:rPr>
                                      <m:t>+</m:t>
                                    </m:r>
                                    <m:sSub>
                                      <m:sSubPr>
                                        <m:ctrlPr>
                                          <a:rPr lang="en-US" sz="1800" b="0" i="1" smtClean="0">
                                            <a:latin typeface="Cambria Math" charset="0"/>
                                          </a:rPr>
                                        </m:ctrlPr>
                                      </m:sSubPr>
                                      <m:e>
                                        <m:r>
                                          <m:rPr>
                                            <m:sty m:val="p"/>
                                          </m:rPr>
                                          <a:rPr lang="el-GR" sz="1800" b="0" i="1" smtClean="0">
                                            <a:latin typeface="Cambria Math" charset="0"/>
                                            <a:ea typeface="Cambria Math" charset="0"/>
                                            <a:cs typeface="Cambria Math" charset="0"/>
                                          </a:rPr>
                                          <m:t>Σ</m:t>
                                        </m:r>
                                      </m:e>
                                      <m:sub>
                                        <m:r>
                                          <a:rPr lang="en-US" sz="1800" b="0" i="1" smtClean="0">
                                            <a:latin typeface="Cambria Math" charset="0"/>
                                          </a:rPr>
                                          <m:t>2</m:t>
                                        </m:r>
                                      </m:sub>
                                    </m:sSub>
                                  </m:e>
                                </m:d>
                              </m:e>
                              <m:sup>
                                <m:r>
                                  <a:rPr lang="en-US" sz="1800" b="0" i="1" smtClean="0">
                                    <a:latin typeface="Cambria Math" charset="0"/>
                                  </a:rPr>
                                  <m:t>−1</m:t>
                                </m:r>
                              </m:sup>
                            </m:sSup>
                            <m:d>
                              <m:dPr>
                                <m:ctrlPr>
                                  <a:rPr lang="mr-IN"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2</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ea typeface="Cambria Math" charset="0"/>
                                        <a:cs typeface="Cambria Math" charset="0"/>
                                      </a:rPr>
                                      <m:t>𝜇</m:t>
                                    </m:r>
                                  </m:e>
                                  <m:sub>
                                    <m:r>
                                      <a:rPr lang="en-US" sz="1800" b="0" i="1" smtClean="0">
                                        <a:latin typeface="Cambria Math" charset="0"/>
                                      </a:rPr>
                                      <m:t>1</m:t>
                                    </m:r>
                                  </m:sub>
                                </m:sSub>
                              </m:e>
                            </m:d>
                          </m:e>
                        </m:d>
                      </m:e>
                    </m:d>
                  </m:oMath>
                </a14:m>
                <a:endParaRPr lang="en-US" sz="1800" dirty="0" smtClean="0">
                  <a:latin typeface="Calibri" charset="0"/>
                </a:endParaRPr>
              </a:p>
              <a:p>
                <a:endParaRPr lang="en-US" sz="1800" dirty="0">
                  <a:latin typeface="Calibri" charset="0"/>
                </a:endParaRPr>
              </a:p>
              <a:p>
                <a:endParaRPr lang="en-US" sz="1800" dirty="0">
                  <a:latin typeface="Calibri" charset="0"/>
                </a:endParaRPr>
              </a:p>
              <a:p>
                <a:endParaRPr lang="en-US" dirty="0" smtClean="0">
                  <a:latin typeface="Calibri"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28600" y="968139"/>
                <a:ext cx="8686800" cy="4787336"/>
              </a:xfrm>
              <a:prstGeom prst="rect">
                <a:avLst/>
              </a:prstGeom>
              <a:blipFill rotWithShape="0">
                <a:blip r:embed="rId3"/>
                <a:stretch>
                  <a:fillRect l="-1123" t="-1019"/>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nvPr>
        </p:nvGraphicFramePr>
        <p:xfrm>
          <a:off x="4864100" y="4457700"/>
          <a:ext cx="152400" cy="241300"/>
        </p:xfrm>
        <a:graphic>
          <a:graphicData uri="http://schemas.openxmlformats.org/presentationml/2006/ole">
            <mc:AlternateContent xmlns:mc="http://schemas.openxmlformats.org/markup-compatibility/2006">
              <mc:Choice xmlns:v="urn:schemas-microsoft-com:vml" Requires="v">
                <p:oleObj spid="_x0000_s1037" name="Equation" r:id="rId4" imgW="152400" imgH="241300" progId="Equation.DSMT4">
                  <p:embed/>
                </p:oleObj>
              </mc:Choice>
              <mc:Fallback>
                <p:oleObj name="Equation" r:id="rId4" imgW="152400" imgH="241300" progId="Equation.DSMT4">
                  <p:embed/>
                  <p:pic>
                    <p:nvPicPr>
                      <p:cNvPr id="0" name=""/>
                      <p:cNvPicPr/>
                      <p:nvPr/>
                    </p:nvPicPr>
                    <p:blipFill>
                      <a:blip r:embed="rId5"/>
                      <a:stretch>
                        <a:fillRect/>
                      </a:stretch>
                    </p:blipFill>
                    <p:spPr>
                      <a:xfrm>
                        <a:off x="4864100" y="4457700"/>
                        <a:ext cx="152400" cy="241300"/>
                      </a:xfrm>
                      <a:prstGeom prst="rect">
                        <a:avLst/>
                      </a:prstGeom>
                    </p:spPr>
                  </p:pic>
                </p:oleObj>
              </mc:Fallback>
            </mc:AlternateContent>
          </a:graphicData>
        </a:graphic>
      </p:graphicFrame>
      <p:sp>
        <p:nvSpPr>
          <p:cNvPr id="6" name="Footer Placeholder 5"/>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6</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2415141" y="2069068"/>
                <a:ext cx="4008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1</m:t>
                              </m:r>
                            </m:sub>
                          </m:sSub>
                        </m:e>
                      </m:d>
                      <m:r>
                        <a:rPr lang="en-US" b="0" i="1" smtClean="0">
                          <a:latin typeface="Cambria Math" charset="0"/>
                        </a:rPr>
                        <m:t>𝑁</m:t>
                      </m:r>
                      <m:d>
                        <m:dPr>
                          <m:ctrlPr>
                            <a:rPr lang="mr-IN" b="0" i="1" smtClean="0">
                              <a:latin typeface="Cambria Math" charset="0"/>
                            </a:rPr>
                          </m:ctrlPr>
                        </m:dPr>
                        <m:e>
                          <m:sSub>
                            <m:sSubPr>
                              <m:ctrlPr>
                                <a:rPr lang="en-US" b="0" i="1" smtClean="0">
                                  <a:latin typeface="Cambria Math" charset="0"/>
                                </a:rPr>
                              </m:ctrlPr>
                            </m:sSubPr>
                            <m:e>
                              <m:r>
                                <a:rPr lang="en-US" b="0" i="1" smtClean="0">
                                  <a:latin typeface="Cambria Math" charset="0"/>
                                  <a:ea typeface="Cambria Math" charset="0"/>
                                  <a:cs typeface="Cambria Math" charset="0"/>
                                </a:rPr>
                                <m:t>𝜇</m:t>
                              </m:r>
                            </m:e>
                            <m:sub>
                              <m:r>
                                <a:rPr lang="en-US" b="0" i="1" smtClean="0">
                                  <a:latin typeface="Cambria Math" charset="0"/>
                                </a:rPr>
                                <m:t>2</m:t>
                              </m:r>
                            </m:sub>
                          </m:sSub>
                          <m:r>
                            <a:rPr lang="en-US" b="0" i="1" smtClean="0">
                              <a:latin typeface="Cambria Math" charset="0"/>
                            </a:rPr>
                            <m:t>,</m:t>
                          </m:r>
                          <m:sSub>
                            <m:sSubPr>
                              <m:ctrlPr>
                                <a:rPr lang="en-US" b="0" i="1" smtClean="0">
                                  <a:latin typeface="Cambria Math" charset="0"/>
                                </a:rPr>
                              </m:ctrlPr>
                            </m:sSubPr>
                            <m:e>
                              <m:r>
                                <m:rPr>
                                  <m:sty m:val="p"/>
                                </m:rPr>
                                <a:rPr lang="el-GR" b="0" i="1" smtClean="0">
                                  <a:latin typeface="Cambria Math" charset="0"/>
                                  <a:ea typeface="Cambria Math" charset="0"/>
                                  <a:cs typeface="Cambria Math" charset="0"/>
                                </a:rPr>
                                <m:t>Σ</m:t>
                              </m:r>
                            </m:e>
                            <m:sub>
                              <m:r>
                                <a:rPr lang="en-US" b="0" i="1" smtClean="0">
                                  <a:latin typeface="Cambria Math" charset="0"/>
                                </a:rPr>
                                <m:t>2</m:t>
                              </m:r>
                            </m:sub>
                          </m:sSub>
                        </m:e>
                      </m:d>
                      <m:r>
                        <a:rPr lang="en-US" b="0" i="1" smtClean="0">
                          <a:latin typeface="Cambria Math" charset="0"/>
                        </a:rPr>
                        <m:t>=</m:t>
                      </m:r>
                      <m:r>
                        <a:rPr lang="en-US" b="0" i="1" smtClean="0">
                          <a:latin typeface="Cambria Math" charset="0"/>
                        </a:rPr>
                        <m:t>𝑐𝑁</m:t>
                      </m:r>
                      <m:d>
                        <m:dPr>
                          <m:ctrlPr>
                            <a:rPr lang="mr-IN" b="0" i="1" smtClean="0">
                              <a:latin typeface="Cambria Math" charset="0"/>
                            </a:rPr>
                          </m:ctrlPr>
                        </m:dPr>
                        <m:e>
                          <m:r>
                            <a:rPr lang="mr-IN" b="0" i="1" smtClean="0">
                              <a:latin typeface="Cambria Math" charset="0"/>
                              <a:ea typeface="Cambria Math" charset="0"/>
                              <a:cs typeface="Cambria Math" charset="0"/>
                            </a:rPr>
                            <m:t>𝜇</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Σ</m:t>
                          </m:r>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415141" y="2069068"/>
                <a:ext cx="4008918" cy="369332"/>
              </a:xfrm>
              <a:prstGeom prst="rect">
                <a:avLst/>
              </a:prstGeom>
              <a:blipFill rotWithShape="0">
                <a:blip r:embed="rId6"/>
                <a:stretch>
                  <a:fillRect l="-1064" b="-24590"/>
                </a:stretch>
              </a:blipFill>
            </p:spPr>
            <p:txBody>
              <a:bodyPr/>
              <a:lstStyle/>
              <a:p>
                <a:r>
                  <a:rPr lang="en-US">
                    <a:noFill/>
                  </a:rPr>
                  <a:t> </a:t>
                </a:r>
              </a:p>
            </p:txBody>
          </p:sp>
        </mc:Fallback>
      </mc:AlternateContent>
      <p:sp>
        <p:nvSpPr>
          <p:cNvPr id="17" name="TextBox 16"/>
          <p:cNvSpPr txBox="1"/>
          <p:nvPr/>
        </p:nvSpPr>
        <p:spPr>
          <a:xfrm>
            <a:off x="853693" y="5386143"/>
            <a:ext cx="7436614" cy="369332"/>
          </a:xfrm>
          <a:prstGeom prst="rect">
            <a:avLst/>
          </a:prstGeom>
          <a:noFill/>
        </p:spPr>
        <p:txBody>
          <a:bodyPr wrap="none" rtlCol="0">
            <a:spAutoFit/>
          </a:bodyPr>
          <a:lstStyle/>
          <a:p>
            <a:pPr algn="ctr" defTabSz="457200" eaLnBrk="1" fontAlgn="auto" hangingPunct="1">
              <a:spcBef>
                <a:spcPts val="0"/>
              </a:spcBef>
              <a:spcAft>
                <a:spcPts val="0"/>
              </a:spcAft>
            </a:pPr>
            <a:r>
              <a:rPr lang="en-US" sz="1800" dirty="0" smtClean="0">
                <a:solidFill>
                  <a:srgbClr val="00B400"/>
                </a:solidFill>
                <a:latin typeface="Calibri"/>
                <a:ea typeface="+mn-ea"/>
                <a:cs typeface="+mn-cs"/>
              </a:rPr>
              <a:t>We’ll ignore the weight since we immediately normalize products to be PDFs.</a:t>
            </a:r>
            <a:endParaRPr lang="en-US" sz="1800" dirty="0">
              <a:solidFill>
                <a:srgbClr val="00B400"/>
              </a:solidFill>
              <a:latin typeface="Calibri"/>
              <a:ea typeface="+mn-ea"/>
              <a:cs typeface="+mn-cs"/>
            </a:endParaRPr>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444045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3"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6" name="Text Box 6"/>
          <p:cNvSpPr txBox="1">
            <a:spLocks noChangeArrowheads="1"/>
          </p:cNvSpPr>
          <p:nvPr/>
        </p:nvSpPr>
        <p:spPr bwMode="auto">
          <a:xfrm>
            <a:off x="5375251" y="5107613"/>
            <a:ext cx="3768725"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sz="2200" dirty="0" smtClean="0">
                <a:solidFill>
                  <a:prstClr val="black"/>
                </a:solidFill>
                <a:latin typeface="Calibri"/>
                <a:ea typeface="+mn-ea"/>
                <a:cs typeface="+mn-cs"/>
              </a:rPr>
              <a:t>DART updates all state variables in parallel. Variables randomly assigned to processes for load balancing.</a:t>
            </a:r>
            <a:endParaRPr lang="en-US" dirty="0">
              <a:solidFill>
                <a:prstClr val="black"/>
              </a:solidFill>
              <a:latin typeface="Times New Roman" charset="0"/>
              <a:ea typeface="+mn-ea"/>
              <a:cs typeface="+mn-cs"/>
            </a:endParaRPr>
          </a:p>
        </p:txBody>
      </p:sp>
      <p:sp>
        <p:nvSpPr>
          <p:cNvPr id="8" name="Footer Placeholder 7"/>
          <p:cNvSpPr>
            <a:spLocks noGrp="1"/>
          </p:cNvSpPr>
          <p:nvPr>
            <p:ph type="ftr" sz="quarter" idx="3"/>
          </p:nvPr>
        </p:nvSpPr>
        <p:spPr/>
        <p:txBody>
          <a:bodyPr/>
          <a:lstStyle/>
          <a:p>
            <a:r>
              <a:rPr lang="en-US" smtClean="0"/>
              <a:t>Nanjing DA Tutorial, 29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60</a:t>
            </a:fld>
            <a:endParaRPr lang="en-US" dirty="0"/>
          </a:p>
        </p:txBody>
      </p:sp>
    </p:spTree>
    <p:extLst>
      <p:ext uri="{BB962C8B-B14F-4D97-AF65-F5344CB8AC3E}">
        <p14:creationId xmlns:p14="http://schemas.microsoft.com/office/powerpoint/2010/main" val="12159213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400" dirty="0">
              <a:latin typeface="Arial"/>
              <a:cs typeface="Arial"/>
            </a:endParaRPr>
          </a:p>
        </p:txBody>
      </p:sp>
      <p:pic>
        <p:nvPicPr>
          <p:cNvPr id="4" name="Picture 5" descr="DataAssimilationDiagram_fram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7"/>
          <p:cNvSpPr txBox="1">
            <a:spLocks noChangeArrowheads="1"/>
          </p:cNvSpPr>
          <p:nvPr/>
        </p:nvSpPr>
        <p:spPr bwMode="auto">
          <a:xfrm>
            <a:off x="457200" y="1143000"/>
            <a:ext cx="8686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6"/>
            </a:pPr>
            <a:r>
              <a:rPr lang="en-US" dirty="0" smtClean="0">
                <a:solidFill>
                  <a:prstClr val="black"/>
                </a:solidFill>
                <a:latin typeface="Calibri"/>
                <a:ea typeface="+mn-ea"/>
                <a:cs typeface="+mn-cs"/>
              </a:rPr>
              <a:t>When </a:t>
            </a:r>
            <a:r>
              <a:rPr lang="en-US" dirty="0">
                <a:solidFill>
                  <a:prstClr val="black"/>
                </a:solidFill>
                <a:latin typeface="Calibri"/>
                <a:ea typeface="+mn-ea"/>
                <a:cs typeface="+mn-cs"/>
              </a:rPr>
              <a:t>all ensemble members for each state variable are updated, i</a:t>
            </a:r>
            <a:r>
              <a:rPr lang="en-US" dirty="0" smtClean="0">
                <a:solidFill>
                  <a:prstClr val="black"/>
                </a:solidFill>
                <a:latin typeface="Calibri"/>
                <a:ea typeface="+mn-ea"/>
                <a:cs typeface="+mn-cs"/>
              </a:rPr>
              <a:t>ntegrate </a:t>
            </a:r>
            <a:r>
              <a:rPr lang="en-US" dirty="0">
                <a:solidFill>
                  <a:prstClr val="black"/>
                </a:solidFill>
                <a:latin typeface="Calibri"/>
                <a:ea typeface="+mn-ea"/>
                <a:cs typeface="+mn-cs"/>
              </a:rPr>
              <a:t>to time of next observation …</a:t>
            </a:r>
            <a:endParaRPr lang="en-US" dirty="0">
              <a:solidFill>
                <a:prstClr val="black"/>
              </a:solidFill>
              <a:latin typeface="Times New Roman" charset="0"/>
              <a:ea typeface="+mn-ea"/>
              <a:cs typeface="+mn-cs"/>
            </a:endParaRPr>
          </a:p>
        </p:txBody>
      </p:sp>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61</a:t>
            </a:fld>
            <a:endParaRPr lang="en-US" dirty="0"/>
          </a:p>
        </p:txBody>
      </p:sp>
    </p:spTree>
    <p:extLst>
      <p:ext uri="{BB962C8B-B14F-4D97-AF65-F5344CB8AC3E}">
        <p14:creationId xmlns:p14="http://schemas.microsoft.com/office/powerpoint/2010/main" val="7939159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85801"/>
          </a:xfrm>
        </p:spPr>
        <p:txBody>
          <a:bodyPr>
            <a:normAutofit/>
          </a:bodyPr>
          <a:lstStyle/>
          <a:p>
            <a:r>
              <a:rPr lang="en-US" sz="2800" dirty="0">
                <a:effectLst/>
                <a:cs typeface="Arial"/>
              </a:rPr>
              <a:t>Ensemble </a:t>
            </a:r>
            <a:r>
              <a:rPr lang="en-US" sz="2800" dirty="0" err="1">
                <a:effectLst/>
                <a:cs typeface="Arial"/>
              </a:rPr>
              <a:t>Kalman</a:t>
            </a:r>
            <a:r>
              <a:rPr lang="en-US" sz="2800" dirty="0">
                <a:effectLst/>
                <a:cs typeface="Arial"/>
              </a:rPr>
              <a:t> Filter: A full implementation.</a:t>
            </a:r>
            <a:endParaRPr lang="en-US" sz="2800" dirty="0"/>
          </a:p>
        </p:txBody>
      </p:sp>
      <p:sp>
        <p:nvSpPr>
          <p:cNvPr id="2" name="TextBox 1"/>
          <p:cNvSpPr txBox="1"/>
          <p:nvPr/>
        </p:nvSpPr>
        <p:spPr>
          <a:xfrm>
            <a:off x="381000" y="1143000"/>
            <a:ext cx="8153400" cy="4524315"/>
          </a:xfrm>
          <a:prstGeom prst="rect">
            <a:avLst/>
          </a:prstGeom>
          <a:noFill/>
        </p:spPr>
        <p:txBody>
          <a:bodyPr wrap="square" rtlCol="0">
            <a:spAutoFit/>
          </a:bodyPr>
          <a:lstStyle/>
          <a:p>
            <a:pPr>
              <a:lnSpc>
                <a:spcPct val="140000"/>
              </a:lnSpc>
            </a:pPr>
            <a:r>
              <a:rPr lang="en-US" dirty="0" smtClean="0"/>
              <a:t>For linear, </a:t>
            </a:r>
            <a:r>
              <a:rPr lang="en-US" dirty="0" err="1" smtClean="0"/>
              <a:t>gaussian</a:t>
            </a:r>
            <a:r>
              <a:rPr lang="en-US" dirty="0" smtClean="0"/>
              <a:t> problem:</a:t>
            </a:r>
          </a:p>
          <a:p>
            <a:pPr lvl="1">
              <a:lnSpc>
                <a:spcPct val="120000"/>
              </a:lnSpc>
            </a:pPr>
            <a:r>
              <a:rPr lang="en-US" dirty="0" smtClean="0"/>
              <a:t>If, ensemble size N&gt;</a:t>
            </a:r>
            <a:r>
              <a:rPr lang="en-US" dirty="0" err="1" smtClean="0"/>
              <a:t>N</a:t>
            </a:r>
            <a:r>
              <a:rPr lang="en-US" baseline="-25000" dirty="0" err="1" smtClean="0"/>
              <a:t>crit</a:t>
            </a:r>
            <a:endParaRPr lang="en-US" baseline="-25000" dirty="0" smtClean="0"/>
          </a:p>
          <a:p>
            <a:pPr lvl="2">
              <a:lnSpc>
                <a:spcPct val="120000"/>
              </a:lnSpc>
            </a:pPr>
            <a:r>
              <a:rPr lang="en-US" dirty="0"/>
              <a:t>Mean and covariance are identical to </a:t>
            </a:r>
            <a:r>
              <a:rPr lang="en-US" dirty="0" err="1"/>
              <a:t>Kalman</a:t>
            </a:r>
            <a:r>
              <a:rPr lang="en-US" dirty="0"/>
              <a:t> Filter,</a:t>
            </a:r>
          </a:p>
          <a:p>
            <a:pPr lvl="1">
              <a:lnSpc>
                <a:spcPct val="120000"/>
              </a:lnSpc>
            </a:pPr>
            <a:r>
              <a:rPr lang="en-US" dirty="0" smtClean="0"/>
              <a:t>Else</a:t>
            </a:r>
          </a:p>
          <a:p>
            <a:pPr lvl="2">
              <a:lnSpc>
                <a:spcPct val="120000"/>
              </a:lnSpc>
            </a:pPr>
            <a:r>
              <a:rPr lang="en-US" dirty="0" smtClean="0"/>
              <a:t>Diverges.</a:t>
            </a:r>
          </a:p>
          <a:p>
            <a:pPr lvl="2">
              <a:lnSpc>
                <a:spcPct val="120000"/>
              </a:lnSpc>
            </a:pPr>
            <a:endParaRPr lang="en-US" dirty="0"/>
          </a:p>
          <a:p>
            <a:pPr>
              <a:lnSpc>
                <a:spcPct val="120000"/>
              </a:lnSpc>
            </a:pPr>
            <a:endParaRPr lang="en-US" dirty="0" smtClean="0"/>
          </a:p>
          <a:p>
            <a:pPr marL="457200" indent="-457200"/>
            <a:r>
              <a:rPr lang="en-US" dirty="0" err="1" smtClean="0"/>
              <a:t>Ncrit</a:t>
            </a:r>
            <a:r>
              <a:rPr lang="en-US" dirty="0" smtClean="0"/>
              <a:t>: Number of positive singular values in SVD of covariance matrix.</a:t>
            </a:r>
          </a:p>
          <a:p>
            <a:endParaRPr lang="en-US" dirty="0"/>
          </a:p>
        </p:txBody>
      </p:sp>
      <p:sp>
        <p:nvSpPr>
          <p:cNvPr id="5" name="Footer Placeholder 4"/>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62</a:t>
            </a:fld>
            <a:endParaRPr lang="en-US" dirty="0"/>
          </a:p>
        </p:txBody>
      </p:sp>
    </p:spTree>
    <p:extLst>
      <p:ext uri="{BB962C8B-B14F-4D97-AF65-F5344CB8AC3E}">
        <p14:creationId xmlns:p14="http://schemas.microsoft.com/office/powerpoint/2010/main" val="9192316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effectLst/>
                <a:cs typeface="Arial"/>
              </a:rPr>
              <a:t>Ensemble </a:t>
            </a:r>
            <a:r>
              <a:rPr lang="en-US" sz="2400" dirty="0" err="1">
                <a:effectLst/>
                <a:cs typeface="Arial"/>
              </a:rPr>
              <a:t>Kalman</a:t>
            </a:r>
            <a:r>
              <a:rPr lang="en-US" sz="2400" dirty="0">
                <a:effectLst/>
                <a:cs typeface="Arial"/>
              </a:rPr>
              <a:t> Filter: A full implementation.</a:t>
            </a:r>
            <a:endParaRPr lang="en-US" sz="2600" dirty="0">
              <a:latin typeface="Arial"/>
              <a:cs typeface="Arial"/>
            </a:endParaRPr>
          </a:p>
        </p:txBody>
      </p:sp>
      <p:sp>
        <p:nvSpPr>
          <p:cNvPr id="18" name="Footer Placeholder 17"/>
          <p:cNvSpPr>
            <a:spLocks noGrp="1"/>
          </p:cNvSpPr>
          <p:nvPr>
            <p:ph type="ftr" sz="quarter" idx="3"/>
          </p:nvPr>
        </p:nvSpPr>
        <p:spPr/>
        <p:txBody>
          <a:bodyPr/>
          <a:lstStyle/>
          <a:p>
            <a:r>
              <a:rPr lang="en-US" smtClean="0"/>
              <a:t>Nanjing DA Tutorial, 29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63</a:t>
            </a:fld>
            <a:endParaRPr lang="en-US" dirty="0"/>
          </a:p>
        </p:txBody>
      </p:sp>
      <p:sp>
        <p:nvSpPr>
          <p:cNvPr id="7" name="Rectangle 2"/>
          <p:cNvSpPr txBox="1">
            <a:spLocks noChangeArrowheads="1"/>
          </p:cNvSpPr>
          <p:nvPr/>
        </p:nvSpPr>
        <p:spPr>
          <a:xfrm>
            <a:off x="228600" y="1600200"/>
            <a:ext cx="8763000" cy="4876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200" dirty="0" smtClean="0"/>
              <a:t>(Ensemble) KF optimal for linear model, </a:t>
            </a:r>
            <a:r>
              <a:rPr lang="en-US" sz="2200" dirty="0" err="1" smtClean="0"/>
              <a:t>gaussian</a:t>
            </a:r>
            <a:r>
              <a:rPr lang="en-US" sz="2200" dirty="0" smtClean="0"/>
              <a:t> likelihood, perfect model.</a:t>
            </a:r>
          </a:p>
          <a:p>
            <a:pPr>
              <a:buFont typeface="Wingdings" charset="2"/>
              <a:buChar char="Ø"/>
            </a:pPr>
            <a:r>
              <a:rPr lang="en-US" sz="2200" dirty="0" smtClean="0"/>
              <a:t>In KF, only mean and covariance have meaning.</a:t>
            </a:r>
          </a:p>
          <a:p>
            <a:pPr>
              <a:buFont typeface="Arial"/>
              <a:buNone/>
            </a:pPr>
            <a:endParaRPr lang="en-US" sz="2200" dirty="0" smtClean="0"/>
          </a:p>
          <a:p>
            <a:pPr>
              <a:buFont typeface="Wingdings" charset="2"/>
              <a:buChar char="Ø"/>
            </a:pPr>
            <a:r>
              <a:rPr lang="en-US" sz="2200" dirty="0" smtClean="0"/>
              <a:t>Ensemble allows computation of many other statistics.</a:t>
            </a:r>
          </a:p>
          <a:p>
            <a:pPr>
              <a:buFont typeface="Wingdings" charset="2"/>
              <a:buChar char="Ø"/>
            </a:pPr>
            <a:r>
              <a:rPr lang="en-US" sz="2200" dirty="0" smtClean="0"/>
              <a:t>What do they mean? Not entirely clear.</a:t>
            </a:r>
          </a:p>
          <a:p>
            <a:pPr>
              <a:buFont typeface="Wingdings" charset="2"/>
              <a:buChar char="Ø"/>
            </a:pPr>
            <a:endParaRPr lang="en-US" sz="2200" dirty="0" smtClean="0"/>
          </a:p>
          <a:p>
            <a:pPr>
              <a:buFont typeface="Wingdings" charset="2"/>
              <a:buChar char="Ø"/>
            </a:pPr>
            <a:r>
              <a:rPr lang="en-US" sz="2200" dirty="0" smtClean="0"/>
              <a:t>What do they mean when there are all sorts of error? </a:t>
            </a:r>
          </a:p>
          <a:p>
            <a:pPr marL="457200" lvl="1" indent="0">
              <a:buNone/>
            </a:pPr>
            <a:r>
              <a:rPr lang="en-US" sz="2200" dirty="0" smtClean="0"/>
              <a:t>Even less clear. </a:t>
            </a:r>
          </a:p>
          <a:p>
            <a:pPr>
              <a:buFont typeface="Wingdings" charset="2"/>
              <a:buChar char="Ø"/>
            </a:pPr>
            <a:endParaRPr lang="en-US" sz="2200" dirty="0" smtClean="0"/>
          </a:p>
          <a:p>
            <a:pPr>
              <a:buFont typeface="Wingdings" charset="2"/>
              <a:buChar char="Ø"/>
            </a:pPr>
            <a:r>
              <a:rPr lang="en-US" sz="2200" u="sng" dirty="0" smtClean="0">
                <a:solidFill>
                  <a:srgbClr val="FF0000"/>
                </a:solidFill>
              </a:rPr>
              <a:t>Must Calibrate and Validate results.</a:t>
            </a:r>
          </a:p>
          <a:p>
            <a:pPr>
              <a:buFont typeface="Arial"/>
              <a:buNone/>
            </a:pPr>
            <a:endParaRPr lang="en-US" sz="1400" dirty="0" smtClean="0"/>
          </a:p>
        </p:txBody>
      </p:sp>
    </p:spTree>
    <p:extLst>
      <p:ext uri="{BB962C8B-B14F-4D97-AF65-F5344CB8AC3E}">
        <p14:creationId xmlns:p14="http://schemas.microsoft.com/office/powerpoint/2010/main" val="13413339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64</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Localization</a:t>
            </a:r>
            <a:endParaRPr lang="en-US" dirty="0">
              <a:solidFill>
                <a:schemeClr val="bg1">
                  <a:lumMod val="65000"/>
                </a:schemeClr>
              </a:solidFill>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760905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ngle_tru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0" t="23333" r="5000" b="23334"/>
          <a:stretch/>
        </p:blipFill>
        <p:spPr>
          <a:xfrm>
            <a:off x="457200" y="2971800"/>
            <a:ext cx="8229600" cy="3657600"/>
          </a:xfrm>
          <a:prstGeom prst="rect">
            <a:avLst/>
          </a:prstGeom>
        </p:spPr>
      </p:pic>
      <p:sp>
        <p:nvSpPr>
          <p:cNvPr id="3" name="Title 2"/>
          <p:cNvSpPr>
            <a:spLocks noGrp="1"/>
          </p:cNvSpPr>
          <p:nvPr>
            <p:ph type="title"/>
          </p:nvPr>
        </p:nvSpPr>
        <p:spPr>
          <a:xfrm>
            <a:off x="0" y="1038"/>
            <a:ext cx="9144000" cy="685801"/>
          </a:xfrm>
        </p:spPr>
        <p:txBody>
          <a:bodyPr/>
          <a:lstStyle/>
          <a:p>
            <a:r>
              <a:rPr lang="en-US" sz="2400" dirty="0" smtClean="0">
                <a:latin typeface="Arial"/>
                <a:cs typeface="Arial"/>
              </a:rPr>
              <a:t>Making it work:</a:t>
            </a:r>
            <a:endParaRPr lang="en-US" sz="2400" dirty="0">
              <a:latin typeface="Arial"/>
              <a:cs typeface="Arial"/>
            </a:endParaRPr>
          </a:p>
        </p:txBody>
      </p:sp>
      <p:sp>
        <p:nvSpPr>
          <p:cNvPr id="6" name="TextBox 5"/>
          <p:cNvSpPr txBox="1"/>
          <p:nvPr/>
        </p:nvSpPr>
        <p:spPr>
          <a:xfrm>
            <a:off x="381000" y="945683"/>
            <a:ext cx="8382000" cy="1865126"/>
          </a:xfrm>
          <a:prstGeom prst="rect">
            <a:avLst/>
          </a:prstGeom>
          <a:noFill/>
        </p:spPr>
        <p:txBody>
          <a:bodyPr wrap="square" rtlCol="0">
            <a:spAutoFit/>
          </a:bodyPr>
          <a:lstStyle/>
          <a:p>
            <a:pPr>
              <a:lnSpc>
                <a:spcPct val="120000"/>
              </a:lnSpc>
            </a:pPr>
            <a:r>
              <a:rPr lang="en-US" dirty="0" smtClean="0"/>
              <a:t>Lorenz-96 low-order model example.</a:t>
            </a:r>
          </a:p>
          <a:p>
            <a:pPr>
              <a:lnSpc>
                <a:spcPct val="120000"/>
              </a:lnSpc>
            </a:pPr>
            <a:r>
              <a:rPr lang="en-US" dirty="0" smtClean="0"/>
              <a:t>40 state variables: X</a:t>
            </a:r>
            <a:r>
              <a:rPr lang="en-US" baseline="-25000" dirty="0" smtClean="0"/>
              <a:t>1</a:t>
            </a:r>
            <a:r>
              <a:rPr lang="en-US" dirty="0" smtClean="0"/>
              <a:t>, X</a:t>
            </a:r>
            <a:r>
              <a:rPr lang="en-US" baseline="-25000" dirty="0" smtClean="0"/>
              <a:t>2</a:t>
            </a:r>
            <a:r>
              <a:rPr lang="en-US" dirty="0" smtClean="0"/>
              <a:t>,..., X</a:t>
            </a:r>
            <a:r>
              <a:rPr lang="en-US" baseline="-25000" dirty="0" smtClean="0"/>
              <a:t>40</a:t>
            </a:r>
            <a:r>
              <a:rPr lang="en-US" dirty="0" smtClean="0"/>
              <a:t>.</a:t>
            </a:r>
          </a:p>
          <a:p>
            <a:pPr>
              <a:lnSpc>
                <a:spcPct val="120000"/>
              </a:lnSpc>
            </a:pPr>
            <a:r>
              <a:rPr lang="en-US" dirty="0" err="1" smtClean="0"/>
              <a:t>dX</a:t>
            </a:r>
            <a:r>
              <a:rPr lang="en-US" baseline="-25000" dirty="0" err="1" smtClean="0"/>
              <a:t>i</a:t>
            </a:r>
            <a:r>
              <a:rPr lang="en-US" dirty="0" smtClean="0"/>
              <a:t> / </a:t>
            </a:r>
            <a:r>
              <a:rPr lang="en-US" dirty="0" err="1" smtClean="0"/>
              <a:t>dt</a:t>
            </a:r>
            <a:r>
              <a:rPr lang="en-US" dirty="0" smtClean="0"/>
              <a:t> = (X</a:t>
            </a:r>
            <a:r>
              <a:rPr lang="en-US" baseline="-25000" dirty="0" smtClean="0"/>
              <a:t>i+1 </a:t>
            </a:r>
            <a:r>
              <a:rPr lang="en-US" dirty="0" smtClean="0"/>
              <a:t>- X</a:t>
            </a:r>
            <a:r>
              <a:rPr lang="en-US" baseline="-25000" dirty="0" smtClean="0"/>
              <a:t>i-2</a:t>
            </a:r>
            <a:r>
              <a:rPr lang="en-US" dirty="0" smtClean="0"/>
              <a:t>)X</a:t>
            </a:r>
            <a:r>
              <a:rPr lang="en-US" baseline="-25000" dirty="0" smtClean="0"/>
              <a:t>i-1 </a:t>
            </a:r>
            <a:r>
              <a:rPr lang="en-US" dirty="0" smtClean="0"/>
              <a:t>- X</a:t>
            </a:r>
            <a:r>
              <a:rPr lang="en-US" baseline="-25000" dirty="0" smtClean="0"/>
              <a:t>i</a:t>
            </a:r>
            <a:r>
              <a:rPr lang="en-US" dirty="0" smtClean="0"/>
              <a:t> + F.</a:t>
            </a:r>
          </a:p>
          <a:p>
            <a:pPr>
              <a:lnSpc>
                <a:spcPct val="120000"/>
              </a:lnSpc>
            </a:pPr>
            <a:r>
              <a:rPr lang="en-US" dirty="0" smtClean="0"/>
              <a:t>Acts ‘something’ like weather around a latitude band.</a:t>
            </a:r>
            <a:endParaRPr lang="en-US" dirty="0"/>
          </a:p>
        </p:txBody>
      </p:sp>
      <p:sp>
        <p:nvSpPr>
          <p:cNvPr id="5" name="Footer Placeholder 4"/>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65</a:t>
            </a:fld>
            <a:endParaRPr lang="en-US" dirty="0"/>
          </a:p>
        </p:txBody>
      </p:sp>
    </p:spTree>
    <p:extLst>
      <p:ext uri="{BB962C8B-B14F-4D97-AF65-F5344CB8AC3E}">
        <p14:creationId xmlns:p14="http://schemas.microsoft.com/office/powerpoint/2010/main" val="11227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ror_grow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0" t="23334" r="5000" b="23332"/>
          <a:stretch/>
        </p:blipFill>
        <p:spPr>
          <a:xfrm>
            <a:off x="457200" y="2971800"/>
            <a:ext cx="8229600" cy="3657600"/>
          </a:xfrm>
          <a:prstGeom prst="rect">
            <a:avLst/>
          </a:prstGeom>
        </p:spPr>
      </p:pic>
      <p:sp>
        <p:nvSpPr>
          <p:cNvPr id="3" name="Title 2"/>
          <p:cNvSpPr>
            <a:spLocks noGrp="1"/>
          </p:cNvSpPr>
          <p:nvPr>
            <p:ph type="title"/>
          </p:nvPr>
        </p:nvSpPr>
        <p:spPr>
          <a:xfrm>
            <a:off x="0" y="-1"/>
            <a:ext cx="9144000" cy="685801"/>
          </a:xfrm>
        </p:spPr>
        <p:txBody>
          <a:bodyPr/>
          <a:lstStyle/>
          <a:p>
            <a:r>
              <a:rPr lang="en-US" sz="2400" dirty="0" smtClean="0">
                <a:latin typeface="Arial"/>
                <a:cs typeface="Arial"/>
              </a:rPr>
              <a:t>Making it work:</a:t>
            </a:r>
            <a:endParaRPr lang="en-US" sz="2400" dirty="0">
              <a:latin typeface="Arial"/>
              <a:cs typeface="Arial"/>
            </a:endParaRPr>
          </a:p>
        </p:txBody>
      </p:sp>
      <p:sp>
        <p:nvSpPr>
          <p:cNvPr id="6" name="TextBox 5"/>
          <p:cNvSpPr txBox="1"/>
          <p:nvPr/>
        </p:nvSpPr>
        <p:spPr>
          <a:xfrm>
            <a:off x="381000" y="945683"/>
            <a:ext cx="8382000" cy="2012859"/>
          </a:xfrm>
          <a:prstGeom prst="rect">
            <a:avLst/>
          </a:prstGeom>
          <a:noFill/>
        </p:spPr>
        <p:txBody>
          <a:bodyPr wrap="square" rtlCol="0">
            <a:spAutoFit/>
          </a:bodyPr>
          <a:lstStyle/>
          <a:p>
            <a:r>
              <a:rPr lang="en-US" dirty="0" smtClean="0"/>
              <a:t>Lorenz-96 is sensitive to small perturbations.</a:t>
            </a:r>
          </a:p>
          <a:p>
            <a:r>
              <a:rPr lang="en-US" dirty="0" smtClean="0"/>
              <a:t>Introduce </a:t>
            </a:r>
            <a:r>
              <a:rPr lang="en-US" dirty="0"/>
              <a:t>20 ‘ensemble’ state estimates.</a:t>
            </a:r>
          </a:p>
          <a:p>
            <a:r>
              <a:rPr lang="en-US" dirty="0" smtClean="0"/>
              <a:t>Each is </a:t>
            </a:r>
            <a:r>
              <a:rPr lang="en-US" dirty="0"/>
              <a:t>perturbed for each of the 40-variables at time 0</a:t>
            </a:r>
            <a:r>
              <a:rPr lang="en-US" dirty="0" smtClean="0"/>
              <a:t>.</a:t>
            </a:r>
            <a:endParaRPr lang="en-US" dirty="0"/>
          </a:p>
          <a:p>
            <a:r>
              <a:rPr lang="en-US" dirty="0"/>
              <a:t>Refer to unperturbed control integration as ‘truth</a:t>
            </a:r>
            <a:r>
              <a:rPr lang="en-US" dirty="0" smtClean="0"/>
              <a:t>’.</a:t>
            </a:r>
            <a:endParaRPr lang="en-US" dirty="0"/>
          </a:p>
          <a:p>
            <a:pPr>
              <a:lnSpc>
                <a:spcPct val="120000"/>
              </a:lnSpc>
            </a:pPr>
            <a:endParaRPr lang="en-US" dirty="0"/>
          </a:p>
        </p:txBody>
      </p:sp>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66</a:t>
            </a:fld>
            <a:endParaRPr lang="en-US" dirty="0"/>
          </a:p>
        </p:txBody>
      </p:sp>
    </p:spTree>
    <p:extLst>
      <p:ext uri="{BB962C8B-B14F-4D97-AF65-F5344CB8AC3E}">
        <p14:creationId xmlns:p14="http://schemas.microsoft.com/office/powerpoint/2010/main" val="288947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ngle_assim_no_lo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005" t="23332" r="4901" b="23335"/>
          <a:stretch/>
        </p:blipFill>
        <p:spPr>
          <a:xfrm>
            <a:off x="457200" y="2971800"/>
            <a:ext cx="8229600" cy="3657600"/>
          </a:xfrm>
          <a:prstGeom prst="rect">
            <a:avLst/>
          </a:prstGeom>
        </p:spPr>
      </p:pic>
      <p:sp>
        <p:nvSpPr>
          <p:cNvPr id="3" name="Title 2"/>
          <p:cNvSpPr>
            <a:spLocks noGrp="1"/>
          </p:cNvSpPr>
          <p:nvPr>
            <p:ph type="title"/>
          </p:nvPr>
        </p:nvSpPr>
        <p:spPr>
          <a:xfrm>
            <a:off x="0" y="0"/>
            <a:ext cx="9144000" cy="685800"/>
          </a:xfrm>
        </p:spPr>
        <p:txBody>
          <a:bodyPr/>
          <a:lstStyle/>
          <a:p>
            <a:r>
              <a:rPr lang="en-US" sz="2400" dirty="0">
                <a:cs typeface="Arial"/>
              </a:rPr>
              <a:t>Making it work:</a:t>
            </a:r>
            <a:endParaRPr lang="en-US" sz="2400" dirty="0">
              <a:latin typeface="Arial"/>
              <a:cs typeface="Arial"/>
            </a:endParaRPr>
          </a:p>
        </p:txBody>
      </p:sp>
      <p:sp>
        <p:nvSpPr>
          <p:cNvPr id="6" name="TextBox 5"/>
          <p:cNvSpPr txBox="1"/>
          <p:nvPr/>
        </p:nvSpPr>
        <p:spPr>
          <a:xfrm>
            <a:off x="381000" y="945683"/>
            <a:ext cx="8382000" cy="1938992"/>
          </a:xfrm>
          <a:prstGeom prst="rect">
            <a:avLst/>
          </a:prstGeom>
          <a:noFill/>
        </p:spPr>
        <p:txBody>
          <a:bodyPr wrap="square" rtlCol="0">
            <a:spAutoFit/>
          </a:bodyPr>
          <a:lstStyle/>
          <a:p>
            <a:r>
              <a:rPr lang="en-US" dirty="0" smtClean="0"/>
              <a:t>Assimilate ‘observations’ from 40 random locations.</a:t>
            </a:r>
          </a:p>
          <a:p>
            <a:r>
              <a:rPr lang="en-US" dirty="0" smtClean="0"/>
              <a:t>Interpolate </a:t>
            </a:r>
            <a:r>
              <a:rPr lang="en-US" dirty="0"/>
              <a:t>truth to station location.</a:t>
            </a:r>
          </a:p>
          <a:p>
            <a:r>
              <a:rPr lang="en-US" dirty="0"/>
              <a:t>Simulate observational error: </a:t>
            </a:r>
            <a:endParaRPr lang="en-US" dirty="0" smtClean="0"/>
          </a:p>
          <a:p>
            <a:r>
              <a:rPr lang="en-US" dirty="0"/>
              <a:t>	</a:t>
            </a:r>
            <a:r>
              <a:rPr lang="en-US" dirty="0" smtClean="0"/>
              <a:t>Add </a:t>
            </a:r>
            <a:r>
              <a:rPr lang="en-US" dirty="0"/>
              <a:t>random draw from N(0, 16) to each.</a:t>
            </a:r>
          </a:p>
          <a:p>
            <a:r>
              <a:rPr lang="en-US" dirty="0"/>
              <a:t>Start from ‘climatological’ 20-member </a:t>
            </a:r>
            <a:r>
              <a:rPr lang="en-US" dirty="0" smtClean="0"/>
              <a:t>ensemble.</a:t>
            </a:r>
            <a:endParaRPr lang="en-US" dirty="0"/>
          </a:p>
        </p:txBody>
      </p:sp>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67</a:t>
            </a:fld>
            <a:endParaRPr lang="en-US" dirty="0"/>
          </a:p>
        </p:txBody>
      </p:sp>
    </p:spTree>
    <p:extLst>
      <p:ext uri="{BB962C8B-B14F-4D97-AF65-F5344CB8AC3E}">
        <p14:creationId xmlns:p14="http://schemas.microsoft.com/office/powerpoint/2010/main" val="272448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Arial"/>
                <a:cs typeface="Arial"/>
              </a:rPr>
              <a:t>Making it work:</a:t>
            </a:r>
            <a:endParaRPr lang="en-US" sz="2400" dirty="0">
              <a:latin typeface="Arial"/>
              <a:cs typeface="Arial"/>
            </a:endParaRPr>
          </a:p>
        </p:txBody>
      </p:sp>
      <p:pic>
        <p:nvPicPr>
          <p:cNvPr id="4" name="Picture 5" descr="DataAssimilationDiagram_frame6"/>
          <p:cNvPicPr>
            <a:picLocks noChangeAspect="1" noChangeArrowheads="1"/>
          </p:cNvPicPr>
          <p:nvPr/>
        </p:nvPicPr>
        <p:blipFill>
          <a:blip r:embed="rId2"/>
          <a:srcRect/>
          <a:stretch>
            <a:fillRect/>
          </a:stretch>
        </p:blipFill>
        <p:spPr bwMode="auto">
          <a:xfrm>
            <a:off x="1220475" y="2294696"/>
            <a:ext cx="5630672" cy="3143504"/>
          </a:xfrm>
          <a:prstGeom prst="rect">
            <a:avLst/>
          </a:prstGeom>
          <a:noFill/>
          <a:ln w="9525">
            <a:noFill/>
            <a:miter lim="800000"/>
            <a:headEnd/>
            <a:tailEnd/>
          </a:ln>
        </p:spPr>
      </p:pic>
      <p:sp>
        <p:nvSpPr>
          <p:cNvPr id="5" name="TextBox 4"/>
          <p:cNvSpPr txBox="1"/>
          <p:nvPr/>
        </p:nvSpPr>
        <p:spPr>
          <a:xfrm>
            <a:off x="1666687" y="5650468"/>
            <a:ext cx="16283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1. Model error</a:t>
            </a:r>
            <a:endParaRPr lang="en-US" sz="1800" dirty="0">
              <a:solidFill>
                <a:prstClr val="black"/>
              </a:solidFill>
              <a:latin typeface="Calibri"/>
              <a:ea typeface="+mn-ea"/>
              <a:cs typeface="+mn-cs"/>
            </a:endParaRPr>
          </a:p>
        </p:txBody>
      </p:sp>
      <p:sp>
        <p:nvSpPr>
          <p:cNvPr id="6" name="TextBox 5"/>
          <p:cNvSpPr txBox="1"/>
          <p:nvPr/>
        </p:nvSpPr>
        <p:spPr>
          <a:xfrm>
            <a:off x="362392" y="1851396"/>
            <a:ext cx="2289100"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2. Obs. operator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Representativeness</a:t>
            </a:r>
            <a:endParaRPr lang="en-US" sz="1800" dirty="0">
              <a:solidFill>
                <a:prstClr val="black"/>
              </a:solidFill>
              <a:latin typeface="Calibri"/>
              <a:ea typeface="+mn-ea"/>
              <a:cs typeface="+mn-cs"/>
            </a:endParaRPr>
          </a:p>
        </p:txBody>
      </p:sp>
      <p:sp>
        <p:nvSpPr>
          <p:cNvPr id="7" name="TextBox 6"/>
          <p:cNvSpPr txBox="1"/>
          <p:nvPr/>
        </p:nvSpPr>
        <p:spPr>
          <a:xfrm>
            <a:off x="2840271" y="1507853"/>
            <a:ext cx="22567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3. Observation error</a:t>
            </a:r>
            <a:endParaRPr lang="en-US" sz="1800" dirty="0">
              <a:solidFill>
                <a:prstClr val="black"/>
              </a:solidFill>
              <a:latin typeface="Calibri"/>
              <a:ea typeface="+mn-ea"/>
              <a:cs typeface="+mn-cs"/>
            </a:endParaRPr>
          </a:p>
        </p:txBody>
      </p:sp>
      <p:sp>
        <p:nvSpPr>
          <p:cNvPr id="8" name="TextBox 7"/>
          <p:cNvSpPr txBox="1"/>
          <p:nvPr/>
        </p:nvSpPr>
        <p:spPr>
          <a:xfrm>
            <a:off x="5560410" y="1711998"/>
            <a:ext cx="2308257"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4. Sampling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Gaussian Assumption</a:t>
            </a:r>
            <a:endParaRPr lang="en-US" sz="1800" dirty="0">
              <a:solidFill>
                <a:prstClr val="black"/>
              </a:solidFill>
              <a:latin typeface="Calibri"/>
              <a:ea typeface="+mn-ea"/>
              <a:cs typeface="+mn-cs"/>
            </a:endParaRPr>
          </a:p>
        </p:txBody>
      </p:sp>
      <p:sp>
        <p:nvSpPr>
          <p:cNvPr id="9" name="TextBox 8"/>
          <p:cNvSpPr txBox="1"/>
          <p:nvPr/>
        </p:nvSpPr>
        <p:spPr>
          <a:xfrm>
            <a:off x="6804637" y="2977422"/>
            <a:ext cx="2128059"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5. </a:t>
            </a:r>
            <a:r>
              <a:rPr lang="en-US" sz="1800" u="sng" dirty="0" smtClean="0">
                <a:solidFill>
                  <a:srgbClr val="FF0000"/>
                </a:solidFill>
                <a:latin typeface="Calibri"/>
                <a:ea typeface="+mn-ea"/>
                <a:cs typeface="+mn-cs"/>
              </a:rPr>
              <a:t>Sampling Error</a:t>
            </a:r>
            <a:r>
              <a:rPr lang="en-US" sz="1800" dirty="0" smtClean="0">
                <a:solidFill>
                  <a:prstClr val="black"/>
                </a:solidFill>
                <a:latin typeface="Calibri"/>
                <a:ea typeface="+mn-ea"/>
                <a:cs typeface="+mn-cs"/>
              </a:rPr>
              <a:t>;</a:t>
            </a:r>
          </a:p>
          <a:p>
            <a:pPr defTabSz="457200" eaLnBrk="1" fontAlgn="auto" hangingPunct="1">
              <a:spcBef>
                <a:spcPts val="0"/>
              </a:spcBef>
              <a:spcAft>
                <a:spcPts val="0"/>
              </a:spcAft>
            </a:pPr>
            <a:r>
              <a:rPr lang="en-US" sz="1800" dirty="0" smtClean="0">
                <a:solidFill>
                  <a:prstClr val="black"/>
                </a:solidFill>
                <a:latin typeface="Calibri"/>
                <a:ea typeface="+mn-ea"/>
                <a:cs typeface="+mn-cs"/>
              </a:rPr>
              <a:t>Assuming Linear</a:t>
            </a:r>
          </a:p>
          <a:p>
            <a:pPr defTabSz="457200" eaLnBrk="1" fontAlgn="auto" hangingPunct="1">
              <a:spcBef>
                <a:spcPts val="0"/>
              </a:spcBef>
              <a:spcAft>
                <a:spcPts val="0"/>
              </a:spcAft>
            </a:pPr>
            <a:r>
              <a:rPr lang="en-US" sz="1800" dirty="0" smtClean="0">
                <a:solidFill>
                  <a:prstClr val="black"/>
                </a:solidFill>
                <a:latin typeface="Calibri"/>
                <a:ea typeface="+mn-ea"/>
                <a:cs typeface="+mn-cs"/>
              </a:rPr>
              <a:t>Statistical Relation</a:t>
            </a:r>
            <a:endParaRPr lang="en-US" sz="1800" dirty="0">
              <a:solidFill>
                <a:prstClr val="black"/>
              </a:solidFill>
              <a:latin typeface="Calibri"/>
              <a:ea typeface="+mn-ea"/>
              <a:cs typeface="+mn-cs"/>
            </a:endParaRPr>
          </a:p>
        </p:txBody>
      </p:sp>
      <p:cxnSp>
        <p:nvCxnSpPr>
          <p:cNvPr id="10" name="Straight Arrow Connector 9"/>
          <p:cNvCxnSpPr>
            <a:stCxn id="5" idx="0"/>
          </p:cNvCxnSpPr>
          <p:nvPr/>
        </p:nvCxnSpPr>
        <p:spPr>
          <a:xfrm rot="5400000" flipH="1" flipV="1">
            <a:off x="2355959" y="5354936"/>
            <a:ext cx="420446" cy="170619"/>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833776" y="2578633"/>
            <a:ext cx="805172" cy="1278502"/>
          </a:xfrm>
          <a:custGeom>
            <a:avLst/>
            <a:gdLst>
              <a:gd name="connsiteX0" fmla="*/ 50055 w 805172"/>
              <a:gd name="connsiteY0" fmla="*/ 0 h 1278502"/>
              <a:gd name="connsiteX1" fmla="*/ 15731 w 805172"/>
              <a:gd name="connsiteY1" fmla="*/ 437608 h 1278502"/>
              <a:gd name="connsiteX2" fmla="*/ 144444 w 805172"/>
              <a:gd name="connsiteY2" fmla="*/ 858055 h 1278502"/>
              <a:gd name="connsiteX3" fmla="*/ 504841 w 805172"/>
              <a:gd name="connsiteY3" fmla="*/ 1166954 h 1278502"/>
              <a:gd name="connsiteX4" fmla="*/ 805172 w 805172"/>
              <a:gd name="connsiteY4" fmla="*/ 1278502 h 1278502"/>
              <a:gd name="connsiteX5" fmla="*/ 805172 w 805172"/>
              <a:gd name="connsiteY5" fmla="*/ 1278502 h 127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72" h="1278502">
                <a:moveTo>
                  <a:pt x="50055" y="0"/>
                </a:moveTo>
                <a:cubicBezTo>
                  <a:pt x="25027" y="147299"/>
                  <a:pt x="0" y="294599"/>
                  <a:pt x="15731" y="437608"/>
                </a:cubicBezTo>
                <a:cubicBezTo>
                  <a:pt x="31463" y="580617"/>
                  <a:pt x="62926" y="736497"/>
                  <a:pt x="144444" y="858055"/>
                </a:cubicBezTo>
                <a:cubicBezTo>
                  <a:pt x="225962" y="979613"/>
                  <a:pt x="394720" y="1096880"/>
                  <a:pt x="504841" y="1166954"/>
                </a:cubicBezTo>
                <a:cubicBezTo>
                  <a:pt x="614962" y="1237028"/>
                  <a:pt x="805172" y="1278502"/>
                  <a:pt x="805172" y="1278502"/>
                </a:cubicBezTo>
                <a:lnTo>
                  <a:pt x="805172" y="1278502"/>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2" name="Straight Arrow Connector 11"/>
          <p:cNvCxnSpPr/>
          <p:nvPr/>
        </p:nvCxnSpPr>
        <p:spPr>
          <a:xfrm rot="10800000" flipV="1">
            <a:off x="2840271" y="1877185"/>
            <a:ext cx="875250" cy="70144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4007271" y="2025188"/>
            <a:ext cx="1553139" cy="562026"/>
          </a:xfrm>
          <a:custGeom>
            <a:avLst/>
            <a:gdLst>
              <a:gd name="connsiteX0" fmla="*/ 1553139 w 1553139"/>
              <a:gd name="connsiteY0" fmla="*/ 30032 h 562026"/>
              <a:gd name="connsiteX1" fmla="*/ 866669 w 1553139"/>
              <a:gd name="connsiteY1" fmla="*/ 47193 h 562026"/>
              <a:gd name="connsiteX2" fmla="*/ 257426 w 1553139"/>
              <a:gd name="connsiteY2" fmla="*/ 313190 h 562026"/>
              <a:gd name="connsiteX3" fmla="*/ 0 w 1553139"/>
              <a:gd name="connsiteY3" fmla="*/ 562026 h 562026"/>
              <a:gd name="connsiteX4" fmla="*/ 0 w 1553139"/>
              <a:gd name="connsiteY4" fmla="*/ 562026 h 562026"/>
              <a:gd name="connsiteX5" fmla="*/ 0 w 1553139"/>
              <a:gd name="connsiteY5" fmla="*/ 562026 h 5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3139" h="562026">
                <a:moveTo>
                  <a:pt x="1553139" y="30032"/>
                </a:moveTo>
                <a:cubicBezTo>
                  <a:pt x="1317880" y="15016"/>
                  <a:pt x="1082621" y="0"/>
                  <a:pt x="866669" y="47193"/>
                </a:cubicBezTo>
                <a:cubicBezTo>
                  <a:pt x="650717" y="94386"/>
                  <a:pt x="401871" y="227385"/>
                  <a:pt x="257426" y="313190"/>
                </a:cubicBezTo>
                <a:cubicBezTo>
                  <a:pt x="112981" y="398995"/>
                  <a:pt x="0" y="562026"/>
                  <a:pt x="0" y="562026"/>
                </a:cubicBezTo>
                <a:lnTo>
                  <a:pt x="0" y="562026"/>
                </a:lnTo>
                <a:lnTo>
                  <a:pt x="0" y="562026"/>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4" name="Straight Arrow Connector 13"/>
          <p:cNvCxnSpPr>
            <a:stCxn id="4" idx="3"/>
          </p:cNvCxnSpPr>
          <p:nvPr/>
        </p:nvCxnSpPr>
        <p:spPr>
          <a:xfrm flipH="1" flipV="1">
            <a:off x="5560410" y="3857135"/>
            <a:ext cx="1290737" cy="931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Footer Placeholder 17"/>
          <p:cNvSpPr>
            <a:spLocks noGrp="1"/>
          </p:cNvSpPr>
          <p:nvPr>
            <p:ph type="ftr" sz="quarter" idx="3"/>
          </p:nvPr>
        </p:nvSpPr>
        <p:spPr/>
        <p:txBody>
          <a:bodyPr/>
          <a:lstStyle/>
          <a:p>
            <a:r>
              <a:rPr lang="en-US" smtClean="0"/>
              <a:t>Nanjing DA Tutorial, 29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68</a:t>
            </a:fld>
            <a:endParaRPr lang="en-US" dirty="0"/>
          </a:p>
        </p:txBody>
      </p:sp>
      <p:sp>
        <p:nvSpPr>
          <p:cNvPr id="2" name="TextBox 1"/>
          <p:cNvSpPr txBox="1"/>
          <p:nvPr/>
        </p:nvSpPr>
        <p:spPr>
          <a:xfrm>
            <a:off x="304800" y="838200"/>
            <a:ext cx="8534400" cy="461665"/>
          </a:xfrm>
          <a:prstGeom prst="rect">
            <a:avLst/>
          </a:prstGeom>
          <a:noFill/>
        </p:spPr>
        <p:txBody>
          <a:bodyPr wrap="square" rtlCol="0">
            <a:spAutoFit/>
          </a:bodyPr>
          <a:lstStyle/>
          <a:p>
            <a:r>
              <a:rPr lang="en-US" dirty="0" smtClean="0"/>
              <a:t>Some error sources in ensemble filters.</a:t>
            </a:r>
            <a:endParaRPr lang="en-US" dirty="0"/>
          </a:p>
        </p:txBody>
      </p:sp>
    </p:spTree>
    <p:extLst>
      <p:ext uri="{BB962C8B-B14F-4D97-AF65-F5344CB8AC3E}">
        <p14:creationId xmlns:p14="http://schemas.microsoft.com/office/powerpoint/2010/main" val="24899793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69</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solidFill>
                  <a:schemeClr val="bg1">
                    <a:lumMod val="65000"/>
                  </a:schemeClr>
                </a:solidFill>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68346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4178" y="895315"/>
            <a:ext cx="8959822" cy="3139321"/>
          </a:xfrm>
          <a:prstGeom prst="rect">
            <a:avLst/>
          </a:prstGeom>
          <a:noFill/>
        </p:spPr>
        <p:txBody>
          <a:bodyPr wrap="square" rtlCol="0">
            <a:spAutoFit/>
          </a:bodyPr>
          <a:lstStyle/>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Recall our earlier assimilation update equation.</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Numerator is just product of two </a:t>
            </a:r>
            <a:r>
              <a:rPr lang="en-US" dirty="0" err="1" smtClean="0">
                <a:solidFill>
                  <a:prstClr val="black"/>
                </a:solidFill>
                <a:latin typeface="Calibri"/>
                <a:ea typeface="+mn-ea"/>
                <a:cs typeface="+mn-cs"/>
              </a:rPr>
              <a:t>gaussians</a:t>
            </a:r>
            <a:r>
              <a:rPr lang="en-US" dirty="0" smtClean="0">
                <a:solidFill>
                  <a:prstClr val="black"/>
                </a:solidFill>
                <a:latin typeface="Calibri"/>
                <a:ea typeface="+mn-ea"/>
                <a:cs typeface="+mn-cs"/>
              </a:rPr>
              <a:t>.</a:t>
            </a: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Denominator just normalizes posterior to be a PDF.</a:t>
            </a:r>
            <a:endParaRPr lang="en-US" dirty="0">
              <a:solidFill>
                <a:prstClr val="black"/>
              </a:solidFill>
              <a:latin typeface="Calibri"/>
              <a:ea typeface="+mn-ea"/>
              <a:cs typeface="+mn-cs"/>
            </a:endParaRP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7</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1792427" y="160020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792427" y="1600200"/>
                <a:ext cx="4525085" cy="775725"/>
              </a:xfrm>
              <a:prstGeom prst="rect">
                <a:avLst/>
              </a:prstGeom>
              <a:blipFill rotWithShape="0">
                <a:blip r:embed="rId2"/>
                <a:stretch>
                  <a:fillRect/>
                </a:stretch>
              </a:blipFill>
            </p:spPr>
            <p:txBody>
              <a:bodyPr/>
              <a:lstStyle/>
              <a:p>
                <a:r>
                  <a:rPr lang="en-US">
                    <a:noFill/>
                  </a:rPr>
                  <a:t> </a:t>
                </a:r>
              </a:p>
            </p:txBody>
          </p:sp>
        </mc:Fallback>
      </mc:AlternateContent>
      <p:sp>
        <p:nvSpPr>
          <p:cNvPr id="10" name="TextBox 9"/>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23368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Arial"/>
                <a:cs typeface="Arial"/>
              </a:rPr>
              <a:t>Making it work: Localization</a:t>
            </a:r>
            <a:endParaRPr lang="en-US" sz="2400" dirty="0">
              <a:latin typeface="Arial"/>
              <a:cs typeface="Arial"/>
            </a:endParaRPr>
          </a:p>
        </p:txBody>
      </p:sp>
      <p:pic>
        <p:nvPicPr>
          <p:cNvPr id="4" name="Picture 3" descr="s15f02.eps"/>
          <p:cNvPicPr>
            <a:picLocks noChangeAspect="1"/>
          </p:cNvPicPr>
          <p:nvPr/>
        </p:nvPicPr>
        <p:blipFill>
          <a:blip r:embed="rId2"/>
          <a:stretch>
            <a:fillRect/>
          </a:stretch>
        </p:blipFill>
        <p:spPr>
          <a:xfrm rot="5400000">
            <a:off x="531653" y="1607386"/>
            <a:ext cx="3787140" cy="3804920"/>
          </a:xfrm>
          <a:prstGeom prst="rect">
            <a:avLst/>
          </a:prstGeom>
        </p:spPr>
      </p:pic>
      <p:sp>
        <p:nvSpPr>
          <p:cNvPr id="5" name="TextBox 4"/>
          <p:cNvSpPr txBox="1"/>
          <p:nvPr/>
        </p:nvSpPr>
        <p:spPr>
          <a:xfrm>
            <a:off x="4573609" y="1947784"/>
            <a:ext cx="4299021" cy="3693319"/>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Plot shows expected absolute value of sample correlation vs. true correlation.</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Unrelated obs. reduce spread, increase error. </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Attack with localization.</a:t>
            </a:r>
          </a:p>
          <a:p>
            <a:pPr defTabSz="457200" eaLnBrk="1" fontAlgn="auto" hangingPunct="1">
              <a:spcBef>
                <a:spcPts val="0"/>
              </a:spcBef>
              <a:spcAft>
                <a:spcPts val="0"/>
              </a:spcAft>
            </a:pPr>
            <a:endParaRPr lang="en-US" sz="1800" dirty="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Reduce impact of observation on weakly correlated state variables.</a:t>
            </a:r>
          </a:p>
          <a:p>
            <a:pPr defTabSz="457200" eaLnBrk="1" fontAlgn="auto" hangingPunct="1">
              <a:spcBef>
                <a:spcPts val="0"/>
              </a:spcBef>
              <a:spcAft>
                <a:spcPts val="0"/>
              </a:spcAft>
            </a:pP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r>
              <a:rPr lang="en-US" sz="1800" dirty="0" smtClean="0">
                <a:solidFill>
                  <a:prstClr val="black"/>
                </a:solidFill>
                <a:latin typeface="Calibri"/>
                <a:ea typeface="+mn-ea"/>
                <a:cs typeface="+mn-cs"/>
              </a:rPr>
              <a:t>Let weight go to zero for many ‘unrelated’ variables to save on computing.</a:t>
            </a:r>
            <a:endParaRPr lang="en-US" sz="1800" dirty="0">
              <a:solidFill>
                <a:prstClr val="black"/>
              </a:solidFill>
              <a:latin typeface="Calibri"/>
              <a:ea typeface="+mn-ea"/>
              <a:cs typeface="+mn-cs"/>
            </a:endParaRPr>
          </a:p>
        </p:txBody>
      </p:sp>
      <p:sp>
        <p:nvSpPr>
          <p:cNvPr id="7" name="Footer Placeholder 6"/>
          <p:cNvSpPr>
            <a:spLocks noGrp="1"/>
          </p:cNvSpPr>
          <p:nvPr>
            <p:ph type="ftr" sz="quarter" idx="3"/>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70</a:t>
            </a:fld>
            <a:endParaRPr lang="en-US" dirty="0"/>
          </a:p>
        </p:txBody>
      </p:sp>
      <p:sp>
        <p:nvSpPr>
          <p:cNvPr id="2" name="TextBox 1"/>
          <p:cNvSpPr txBox="1"/>
          <p:nvPr/>
        </p:nvSpPr>
        <p:spPr>
          <a:xfrm>
            <a:off x="304800" y="914400"/>
            <a:ext cx="8567830" cy="461665"/>
          </a:xfrm>
          <a:prstGeom prst="rect">
            <a:avLst/>
          </a:prstGeom>
          <a:noFill/>
        </p:spPr>
        <p:txBody>
          <a:bodyPr wrap="square" rtlCol="0">
            <a:spAutoFit/>
          </a:bodyPr>
          <a:lstStyle/>
          <a:p>
            <a:r>
              <a:rPr lang="en-US" dirty="0">
                <a:latin typeface="Calibri" charset="0"/>
                <a:ea typeface="Calibri" charset="0"/>
                <a:cs typeface="Calibri" charset="0"/>
              </a:rPr>
              <a:t>Sampling Error: Observations Impact Unrelated State Variables</a:t>
            </a:r>
          </a:p>
        </p:txBody>
      </p:sp>
    </p:spTree>
    <p:extLst>
      <p:ext uri="{BB962C8B-B14F-4D97-AF65-F5344CB8AC3E}">
        <p14:creationId xmlns:p14="http://schemas.microsoft.com/office/powerpoint/2010/main" val="10354566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Arial"/>
                <a:cs typeface="Arial"/>
              </a:rPr>
              <a:t>Making it work: Localization</a:t>
            </a:r>
            <a:endParaRPr lang="en-US" sz="2400" dirty="0">
              <a:latin typeface="Arial"/>
              <a:cs typeface="Arial"/>
            </a:endParaRPr>
          </a:p>
        </p:txBody>
      </p:sp>
      <p:pic>
        <p:nvPicPr>
          <p:cNvPr id="5" name="loc_nolo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1066800"/>
            <a:ext cx="9134475" cy="5791200"/>
          </a:xfrm>
          <a:prstGeom prst="rect">
            <a:avLst/>
          </a:prstGeom>
        </p:spPr>
      </p:pic>
      <p:sp>
        <p:nvSpPr>
          <p:cNvPr id="6" name="Footer Placeholder 5"/>
          <p:cNvSpPr>
            <a:spLocks noGrp="1"/>
          </p:cNvSpPr>
          <p:nvPr>
            <p:ph type="ftr" sz="quarter" idx="3"/>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71</a:t>
            </a:fld>
            <a:endParaRPr lang="en-US" dirty="0"/>
          </a:p>
        </p:txBody>
      </p:sp>
    </p:spTree>
    <p:extLst>
      <p:ext uri="{BB962C8B-B14F-4D97-AF65-F5344CB8AC3E}">
        <p14:creationId xmlns:p14="http://schemas.microsoft.com/office/powerpoint/2010/main" val="301083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cs typeface="Arial"/>
              </a:rPr>
              <a:t>Making it work: Localization</a:t>
            </a:r>
            <a:endParaRPr lang="en-US" sz="2400" dirty="0">
              <a:latin typeface="Arial"/>
              <a:cs typeface="Arial"/>
            </a:endParaRPr>
          </a:p>
        </p:txBody>
      </p:sp>
      <p:pic>
        <p:nvPicPr>
          <p:cNvPr id="6" name="Picture 5" descr="argfig3.1.eps"/>
          <p:cNvPicPr>
            <a:picLocks noChangeAspect="1"/>
          </p:cNvPicPr>
          <p:nvPr/>
        </p:nvPicPr>
        <p:blipFill>
          <a:blip r:embed="rId2"/>
          <a:stretch>
            <a:fillRect/>
          </a:stretch>
        </p:blipFill>
        <p:spPr>
          <a:xfrm>
            <a:off x="1651000" y="991801"/>
            <a:ext cx="5666740" cy="5210937"/>
          </a:xfrm>
          <a:prstGeom prst="rect">
            <a:avLst/>
          </a:prstGeom>
        </p:spPr>
      </p:pic>
      <p:cxnSp>
        <p:nvCxnSpPr>
          <p:cNvPr id="7" name="Straight Arrow Connector 6"/>
          <p:cNvCxnSpPr/>
          <p:nvPr/>
        </p:nvCxnSpPr>
        <p:spPr>
          <a:xfrm rot="16200000" flipH="1">
            <a:off x="2020825" y="3136188"/>
            <a:ext cx="1364306" cy="343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6200000" flipH="1">
            <a:off x="3419508" y="3136189"/>
            <a:ext cx="1364306" cy="3432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5504662" y="3136190"/>
            <a:ext cx="1364306" cy="3432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72</a:t>
            </a:fld>
            <a:endParaRPr lang="en-US" dirty="0"/>
          </a:p>
        </p:txBody>
      </p:sp>
    </p:spTree>
    <p:extLst>
      <p:ext uri="{BB962C8B-B14F-4D97-AF65-F5344CB8AC3E}">
        <p14:creationId xmlns:p14="http://schemas.microsoft.com/office/powerpoint/2010/main" val="13896680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73</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latin typeface="Calibri" charset="0"/>
                <a:ea typeface="Calibri" charset="0"/>
                <a:cs typeface="Calibri" charset="0"/>
              </a:rPr>
              <a:t>Inflation</a:t>
            </a:r>
          </a:p>
          <a:p>
            <a:pPr marL="457200" indent="-457200">
              <a:buAutoNum type="arabicPeriod"/>
            </a:pPr>
            <a:r>
              <a:rPr lang="en-US" dirty="0" smtClean="0">
                <a:solidFill>
                  <a:schemeClr val="bg1">
                    <a:lumMod val="65000"/>
                  </a:schemeClr>
                </a:solidFill>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206901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latin typeface="Arial"/>
                <a:cs typeface="Arial"/>
              </a:rPr>
              <a:t>Making it work: Inflation</a:t>
            </a:r>
            <a:endParaRPr lang="en-US" sz="2800" dirty="0">
              <a:latin typeface="Arial"/>
              <a:cs typeface="Arial"/>
            </a:endParaRPr>
          </a:p>
        </p:txBody>
      </p:sp>
      <p:pic>
        <p:nvPicPr>
          <p:cNvPr id="4" name="Picture 5" descr="DataAssimilationDiagram_frame6"/>
          <p:cNvPicPr>
            <a:picLocks noChangeAspect="1" noChangeArrowheads="1"/>
          </p:cNvPicPr>
          <p:nvPr/>
        </p:nvPicPr>
        <p:blipFill>
          <a:blip r:embed="rId2"/>
          <a:srcRect/>
          <a:stretch>
            <a:fillRect/>
          </a:stretch>
        </p:blipFill>
        <p:spPr bwMode="auto">
          <a:xfrm>
            <a:off x="1220475" y="2447096"/>
            <a:ext cx="5630672" cy="3143504"/>
          </a:xfrm>
          <a:prstGeom prst="rect">
            <a:avLst/>
          </a:prstGeom>
          <a:noFill/>
          <a:ln w="9525">
            <a:noFill/>
            <a:miter lim="800000"/>
            <a:headEnd/>
            <a:tailEnd/>
          </a:ln>
        </p:spPr>
      </p:pic>
      <p:sp>
        <p:nvSpPr>
          <p:cNvPr id="5" name="TextBox 4"/>
          <p:cNvSpPr txBox="1"/>
          <p:nvPr/>
        </p:nvSpPr>
        <p:spPr>
          <a:xfrm>
            <a:off x="1666687" y="5802868"/>
            <a:ext cx="16283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1. </a:t>
            </a:r>
            <a:r>
              <a:rPr lang="en-US" sz="1800" u="sng" dirty="0" smtClean="0">
                <a:solidFill>
                  <a:srgbClr val="FF0000"/>
                </a:solidFill>
                <a:latin typeface="Calibri"/>
                <a:ea typeface="+mn-ea"/>
                <a:cs typeface="+mn-cs"/>
              </a:rPr>
              <a:t>Model error</a:t>
            </a:r>
            <a:endParaRPr lang="en-US" sz="1800" u="sng" dirty="0">
              <a:solidFill>
                <a:srgbClr val="FF0000"/>
              </a:solidFill>
              <a:latin typeface="Calibri"/>
              <a:ea typeface="+mn-ea"/>
              <a:cs typeface="+mn-cs"/>
            </a:endParaRPr>
          </a:p>
        </p:txBody>
      </p:sp>
      <p:sp>
        <p:nvSpPr>
          <p:cNvPr id="6" name="TextBox 5"/>
          <p:cNvSpPr txBox="1"/>
          <p:nvPr/>
        </p:nvSpPr>
        <p:spPr>
          <a:xfrm>
            <a:off x="362392" y="2003796"/>
            <a:ext cx="2289100"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2. Obs. operator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Representativeness</a:t>
            </a:r>
            <a:endParaRPr lang="en-US" sz="1800" dirty="0">
              <a:solidFill>
                <a:prstClr val="black"/>
              </a:solidFill>
              <a:latin typeface="Calibri"/>
              <a:ea typeface="+mn-ea"/>
              <a:cs typeface="+mn-cs"/>
            </a:endParaRPr>
          </a:p>
        </p:txBody>
      </p:sp>
      <p:sp>
        <p:nvSpPr>
          <p:cNvPr id="7" name="TextBox 6"/>
          <p:cNvSpPr txBox="1"/>
          <p:nvPr/>
        </p:nvSpPr>
        <p:spPr>
          <a:xfrm>
            <a:off x="2840271" y="1660253"/>
            <a:ext cx="2256771" cy="369332"/>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3. Observation error</a:t>
            </a:r>
            <a:endParaRPr lang="en-US" sz="1800" dirty="0">
              <a:solidFill>
                <a:prstClr val="black"/>
              </a:solidFill>
              <a:latin typeface="Calibri"/>
              <a:ea typeface="+mn-ea"/>
              <a:cs typeface="+mn-cs"/>
            </a:endParaRPr>
          </a:p>
        </p:txBody>
      </p:sp>
      <p:sp>
        <p:nvSpPr>
          <p:cNvPr id="8" name="TextBox 7"/>
          <p:cNvSpPr txBox="1"/>
          <p:nvPr/>
        </p:nvSpPr>
        <p:spPr>
          <a:xfrm>
            <a:off x="5560410" y="1864398"/>
            <a:ext cx="2308257" cy="646331"/>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4. Sampling Error;</a:t>
            </a:r>
          </a:p>
          <a:p>
            <a:pPr defTabSz="457200" eaLnBrk="1" fontAlgn="auto" hangingPunct="1">
              <a:spcBef>
                <a:spcPts val="0"/>
              </a:spcBef>
              <a:spcAft>
                <a:spcPts val="0"/>
              </a:spcAft>
            </a:pPr>
            <a:r>
              <a:rPr lang="en-US" sz="1800" dirty="0" smtClean="0">
                <a:solidFill>
                  <a:prstClr val="black"/>
                </a:solidFill>
                <a:latin typeface="Calibri"/>
                <a:ea typeface="+mn-ea"/>
                <a:cs typeface="+mn-cs"/>
              </a:rPr>
              <a:t>Gaussian Assumption</a:t>
            </a:r>
            <a:endParaRPr lang="en-US" sz="1800" dirty="0">
              <a:solidFill>
                <a:prstClr val="black"/>
              </a:solidFill>
              <a:latin typeface="Calibri"/>
              <a:ea typeface="+mn-ea"/>
              <a:cs typeface="+mn-cs"/>
            </a:endParaRPr>
          </a:p>
        </p:txBody>
      </p:sp>
      <p:sp>
        <p:nvSpPr>
          <p:cNvPr id="9" name="TextBox 8"/>
          <p:cNvSpPr txBox="1"/>
          <p:nvPr/>
        </p:nvSpPr>
        <p:spPr>
          <a:xfrm>
            <a:off x="6804637" y="2977422"/>
            <a:ext cx="2128059" cy="923330"/>
          </a:xfrm>
          <a:prstGeom prst="rect">
            <a:avLst/>
          </a:prstGeom>
          <a:noFill/>
        </p:spPr>
        <p:txBody>
          <a:bodyPr wrap="square" rtlCol="0">
            <a:spAutoFit/>
          </a:bodyPr>
          <a:lstStyle/>
          <a:p>
            <a:pPr defTabSz="457200" eaLnBrk="1" fontAlgn="auto" hangingPunct="1">
              <a:spcBef>
                <a:spcPts val="0"/>
              </a:spcBef>
              <a:spcAft>
                <a:spcPts val="0"/>
              </a:spcAft>
            </a:pPr>
            <a:r>
              <a:rPr lang="en-US" sz="1800" dirty="0" smtClean="0">
                <a:solidFill>
                  <a:prstClr val="black"/>
                </a:solidFill>
                <a:latin typeface="Calibri"/>
                <a:ea typeface="+mn-ea"/>
                <a:cs typeface="+mn-cs"/>
              </a:rPr>
              <a:t>5. </a:t>
            </a:r>
            <a:r>
              <a:rPr lang="en-US" sz="1800" dirty="0" smtClean="0">
                <a:latin typeface="Calibri"/>
                <a:ea typeface="+mn-ea"/>
                <a:cs typeface="+mn-cs"/>
              </a:rPr>
              <a:t>Sampling Error</a:t>
            </a:r>
            <a:r>
              <a:rPr lang="en-US" sz="1800" dirty="0" smtClean="0">
                <a:solidFill>
                  <a:prstClr val="black"/>
                </a:solidFill>
                <a:latin typeface="Calibri"/>
                <a:ea typeface="+mn-ea"/>
                <a:cs typeface="+mn-cs"/>
              </a:rPr>
              <a:t>;</a:t>
            </a:r>
          </a:p>
          <a:p>
            <a:pPr defTabSz="457200" eaLnBrk="1" fontAlgn="auto" hangingPunct="1">
              <a:spcBef>
                <a:spcPts val="0"/>
              </a:spcBef>
              <a:spcAft>
                <a:spcPts val="0"/>
              </a:spcAft>
            </a:pPr>
            <a:r>
              <a:rPr lang="en-US" sz="1800" dirty="0" smtClean="0">
                <a:solidFill>
                  <a:prstClr val="black"/>
                </a:solidFill>
                <a:latin typeface="Calibri"/>
                <a:ea typeface="+mn-ea"/>
                <a:cs typeface="+mn-cs"/>
              </a:rPr>
              <a:t>Assuming Linear</a:t>
            </a:r>
          </a:p>
          <a:p>
            <a:pPr defTabSz="457200" eaLnBrk="1" fontAlgn="auto" hangingPunct="1">
              <a:spcBef>
                <a:spcPts val="0"/>
              </a:spcBef>
              <a:spcAft>
                <a:spcPts val="0"/>
              </a:spcAft>
            </a:pPr>
            <a:r>
              <a:rPr lang="en-US" sz="1800" dirty="0" smtClean="0">
                <a:solidFill>
                  <a:prstClr val="black"/>
                </a:solidFill>
                <a:latin typeface="Calibri"/>
                <a:ea typeface="+mn-ea"/>
                <a:cs typeface="+mn-cs"/>
              </a:rPr>
              <a:t>Statistical Relation</a:t>
            </a:r>
            <a:endParaRPr lang="en-US" sz="1800" dirty="0">
              <a:solidFill>
                <a:prstClr val="black"/>
              </a:solidFill>
              <a:latin typeface="Calibri"/>
              <a:ea typeface="+mn-ea"/>
              <a:cs typeface="+mn-cs"/>
            </a:endParaRPr>
          </a:p>
        </p:txBody>
      </p:sp>
      <p:cxnSp>
        <p:nvCxnSpPr>
          <p:cNvPr id="10" name="Straight Arrow Connector 9"/>
          <p:cNvCxnSpPr>
            <a:stCxn id="5" idx="0"/>
          </p:cNvCxnSpPr>
          <p:nvPr/>
        </p:nvCxnSpPr>
        <p:spPr>
          <a:xfrm rot="5400000" flipH="1" flipV="1">
            <a:off x="2355959" y="5507336"/>
            <a:ext cx="420446" cy="170619"/>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833776" y="2731033"/>
            <a:ext cx="805172" cy="1278502"/>
          </a:xfrm>
          <a:custGeom>
            <a:avLst/>
            <a:gdLst>
              <a:gd name="connsiteX0" fmla="*/ 50055 w 805172"/>
              <a:gd name="connsiteY0" fmla="*/ 0 h 1278502"/>
              <a:gd name="connsiteX1" fmla="*/ 15731 w 805172"/>
              <a:gd name="connsiteY1" fmla="*/ 437608 h 1278502"/>
              <a:gd name="connsiteX2" fmla="*/ 144444 w 805172"/>
              <a:gd name="connsiteY2" fmla="*/ 858055 h 1278502"/>
              <a:gd name="connsiteX3" fmla="*/ 504841 w 805172"/>
              <a:gd name="connsiteY3" fmla="*/ 1166954 h 1278502"/>
              <a:gd name="connsiteX4" fmla="*/ 805172 w 805172"/>
              <a:gd name="connsiteY4" fmla="*/ 1278502 h 1278502"/>
              <a:gd name="connsiteX5" fmla="*/ 805172 w 805172"/>
              <a:gd name="connsiteY5" fmla="*/ 1278502 h 127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72" h="1278502">
                <a:moveTo>
                  <a:pt x="50055" y="0"/>
                </a:moveTo>
                <a:cubicBezTo>
                  <a:pt x="25027" y="147299"/>
                  <a:pt x="0" y="294599"/>
                  <a:pt x="15731" y="437608"/>
                </a:cubicBezTo>
                <a:cubicBezTo>
                  <a:pt x="31463" y="580617"/>
                  <a:pt x="62926" y="736497"/>
                  <a:pt x="144444" y="858055"/>
                </a:cubicBezTo>
                <a:cubicBezTo>
                  <a:pt x="225962" y="979613"/>
                  <a:pt x="394720" y="1096880"/>
                  <a:pt x="504841" y="1166954"/>
                </a:cubicBezTo>
                <a:cubicBezTo>
                  <a:pt x="614962" y="1237028"/>
                  <a:pt x="805172" y="1278502"/>
                  <a:pt x="805172" y="1278502"/>
                </a:cubicBezTo>
                <a:lnTo>
                  <a:pt x="805172" y="1278502"/>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2" name="Straight Arrow Connector 11"/>
          <p:cNvCxnSpPr/>
          <p:nvPr/>
        </p:nvCxnSpPr>
        <p:spPr>
          <a:xfrm rot="10800000" flipV="1">
            <a:off x="2840271" y="2029585"/>
            <a:ext cx="875250" cy="70144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4007271" y="2177588"/>
            <a:ext cx="1553139" cy="562026"/>
          </a:xfrm>
          <a:custGeom>
            <a:avLst/>
            <a:gdLst>
              <a:gd name="connsiteX0" fmla="*/ 1553139 w 1553139"/>
              <a:gd name="connsiteY0" fmla="*/ 30032 h 562026"/>
              <a:gd name="connsiteX1" fmla="*/ 866669 w 1553139"/>
              <a:gd name="connsiteY1" fmla="*/ 47193 h 562026"/>
              <a:gd name="connsiteX2" fmla="*/ 257426 w 1553139"/>
              <a:gd name="connsiteY2" fmla="*/ 313190 h 562026"/>
              <a:gd name="connsiteX3" fmla="*/ 0 w 1553139"/>
              <a:gd name="connsiteY3" fmla="*/ 562026 h 562026"/>
              <a:gd name="connsiteX4" fmla="*/ 0 w 1553139"/>
              <a:gd name="connsiteY4" fmla="*/ 562026 h 562026"/>
              <a:gd name="connsiteX5" fmla="*/ 0 w 1553139"/>
              <a:gd name="connsiteY5" fmla="*/ 562026 h 5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3139" h="562026">
                <a:moveTo>
                  <a:pt x="1553139" y="30032"/>
                </a:moveTo>
                <a:cubicBezTo>
                  <a:pt x="1317880" y="15016"/>
                  <a:pt x="1082621" y="0"/>
                  <a:pt x="866669" y="47193"/>
                </a:cubicBezTo>
                <a:cubicBezTo>
                  <a:pt x="650717" y="94386"/>
                  <a:pt x="401871" y="227385"/>
                  <a:pt x="257426" y="313190"/>
                </a:cubicBezTo>
                <a:cubicBezTo>
                  <a:pt x="112981" y="398995"/>
                  <a:pt x="0" y="562026"/>
                  <a:pt x="0" y="562026"/>
                </a:cubicBezTo>
                <a:lnTo>
                  <a:pt x="0" y="562026"/>
                </a:lnTo>
                <a:lnTo>
                  <a:pt x="0" y="562026"/>
                </a:lnTo>
              </a:path>
            </a:pathLst>
          </a:cu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Calibri"/>
            </a:endParaRPr>
          </a:p>
        </p:txBody>
      </p:sp>
      <p:cxnSp>
        <p:nvCxnSpPr>
          <p:cNvPr id="14" name="Straight Arrow Connector 13"/>
          <p:cNvCxnSpPr>
            <a:stCxn id="4" idx="3"/>
          </p:cNvCxnSpPr>
          <p:nvPr/>
        </p:nvCxnSpPr>
        <p:spPr>
          <a:xfrm flipH="1" flipV="1">
            <a:off x="5560410" y="4009535"/>
            <a:ext cx="1290737" cy="931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Footer Placeholder 17"/>
          <p:cNvSpPr>
            <a:spLocks noGrp="1"/>
          </p:cNvSpPr>
          <p:nvPr>
            <p:ph type="ftr" sz="quarter" idx="3"/>
          </p:nvPr>
        </p:nvSpPr>
        <p:spPr/>
        <p:txBody>
          <a:bodyPr/>
          <a:lstStyle/>
          <a:p>
            <a:r>
              <a:rPr lang="en-US" smtClean="0"/>
              <a:t>Nanjing DA Tutorial, 29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74</a:t>
            </a:fld>
            <a:endParaRPr lang="en-US" dirty="0"/>
          </a:p>
        </p:txBody>
      </p:sp>
      <p:sp>
        <p:nvSpPr>
          <p:cNvPr id="16" name="TextBox 15"/>
          <p:cNvSpPr txBox="1"/>
          <p:nvPr/>
        </p:nvSpPr>
        <p:spPr>
          <a:xfrm>
            <a:off x="304800" y="838200"/>
            <a:ext cx="8534400" cy="461665"/>
          </a:xfrm>
          <a:prstGeom prst="rect">
            <a:avLst/>
          </a:prstGeom>
          <a:noFill/>
        </p:spPr>
        <p:txBody>
          <a:bodyPr wrap="square" rtlCol="0">
            <a:spAutoFit/>
          </a:bodyPr>
          <a:lstStyle/>
          <a:p>
            <a:r>
              <a:rPr lang="en-US" dirty="0" smtClean="0"/>
              <a:t>Some error sources in ensemble filters.</a:t>
            </a:r>
            <a:endParaRPr lang="en-US" dirty="0"/>
          </a:p>
        </p:txBody>
      </p:sp>
    </p:spTree>
    <p:extLst>
      <p:ext uri="{BB962C8B-B14F-4D97-AF65-F5344CB8AC3E}">
        <p14:creationId xmlns:p14="http://schemas.microsoft.com/office/powerpoint/2010/main" val="19010391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cs typeface="Arial"/>
              </a:rPr>
              <a:t>Making it work: Inflation</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Nanjing DA Tutorial, 29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75</a:t>
            </a:fld>
            <a:endParaRPr lang="en-US" dirty="0"/>
          </a:p>
        </p:txBody>
      </p:sp>
      <p:sp>
        <p:nvSpPr>
          <p:cNvPr id="16" name="TextBox 15"/>
          <p:cNvSpPr txBox="1"/>
          <p:nvPr/>
        </p:nvSpPr>
        <p:spPr>
          <a:xfrm>
            <a:off x="545335" y="884174"/>
            <a:ext cx="7047852" cy="1569660"/>
          </a:xfrm>
          <a:prstGeom prst="rect">
            <a:avLst/>
          </a:prstGeom>
          <a:noFill/>
        </p:spPr>
        <p:txBody>
          <a:bodyPr wrap="square" rtlCol="0">
            <a:spAutoFit/>
          </a:bodyPr>
          <a:lstStyle/>
          <a:p>
            <a:r>
              <a:rPr lang="en-US" dirty="0" smtClean="0"/>
              <a:t>Assimilating with simulated model error.</a:t>
            </a:r>
          </a:p>
          <a:p>
            <a:r>
              <a:rPr lang="en-US" dirty="0" err="1" smtClean="0"/>
              <a:t>dXi</a:t>
            </a:r>
            <a:r>
              <a:rPr lang="en-US" dirty="0" smtClean="0"/>
              <a:t> / </a:t>
            </a:r>
            <a:r>
              <a:rPr lang="en-US" dirty="0" err="1" smtClean="0"/>
              <a:t>dt</a:t>
            </a:r>
            <a:r>
              <a:rPr lang="en-US" dirty="0" smtClean="0"/>
              <a:t> = (Xi+1 - Xi-2)Xi-1 - Xi + F.</a:t>
            </a:r>
          </a:p>
          <a:p>
            <a:r>
              <a:rPr lang="en-US" dirty="0" smtClean="0"/>
              <a:t>For truth, use F = 8.</a:t>
            </a:r>
          </a:p>
          <a:p>
            <a:r>
              <a:rPr lang="en-US" dirty="0" smtClean="0"/>
              <a:t>In assimilating model, use F = 6.</a:t>
            </a:r>
            <a:endParaRPr lang="en-US" dirty="0"/>
          </a:p>
        </p:txBody>
      </p:sp>
      <p:pic>
        <p:nvPicPr>
          <p:cNvPr id="17" name="Picture 16" descr="model_error_divergence.tiff"/>
          <p:cNvPicPr>
            <a:picLocks noChangeAspect="1"/>
          </p:cNvPicPr>
          <p:nvPr/>
        </p:nvPicPr>
        <p:blipFill>
          <a:blip r:embed="rId2"/>
          <a:stretch>
            <a:fillRect/>
          </a:stretch>
        </p:blipFill>
        <p:spPr>
          <a:xfrm>
            <a:off x="533400" y="2438400"/>
            <a:ext cx="7584186" cy="2697226"/>
          </a:xfrm>
          <a:prstGeom prst="rect">
            <a:avLst/>
          </a:prstGeom>
        </p:spPr>
      </p:pic>
      <p:sp>
        <p:nvSpPr>
          <p:cNvPr id="20" name="TextBox 19"/>
          <p:cNvSpPr txBox="1"/>
          <p:nvPr/>
        </p:nvSpPr>
        <p:spPr>
          <a:xfrm>
            <a:off x="609600" y="5334000"/>
            <a:ext cx="7620000" cy="830997"/>
          </a:xfrm>
          <a:prstGeom prst="rect">
            <a:avLst/>
          </a:prstGeom>
          <a:noFill/>
        </p:spPr>
        <p:txBody>
          <a:bodyPr wrap="square" rtlCol="0">
            <a:spAutoFit/>
          </a:bodyPr>
          <a:lstStyle/>
          <a:p>
            <a:r>
              <a:rPr lang="en-US" dirty="0" smtClean="0"/>
              <a:t>Time evolution for first state variable shown.</a:t>
            </a:r>
          </a:p>
          <a:p>
            <a:r>
              <a:rPr lang="en-US" dirty="0" smtClean="0"/>
              <a:t>Assimilating model quickly diverges from ‘true’ model.</a:t>
            </a:r>
            <a:endParaRPr lang="en-US" dirty="0"/>
          </a:p>
        </p:txBody>
      </p:sp>
    </p:spTree>
    <p:extLst>
      <p:ext uri="{BB962C8B-B14F-4D97-AF65-F5344CB8AC3E}">
        <p14:creationId xmlns:p14="http://schemas.microsoft.com/office/powerpoint/2010/main" val="39626077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rror_no_infl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701" y="1295400"/>
            <a:ext cx="9134475" cy="6858000"/>
          </a:xfrm>
          <a:prstGeom prst="rect">
            <a:avLst/>
          </a:prstGeom>
        </p:spPr>
      </p:pic>
      <p:sp>
        <p:nvSpPr>
          <p:cNvPr id="3" name="Title 2"/>
          <p:cNvSpPr>
            <a:spLocks noGrp="1"/>
          </p:cNvSpPr>
          <p:nvPr>
            <p:ph type="title"/>
          </p:nvPr>
        </p:nvSpPr>
        <p:spPr/>
        <p:txBody>
          <a:bodyPr/>
          <a:lstStyle/>
          <a:p>
            <a:r>
              <a:rPr lang="en-US" sz="2800" dirty="0">
                <a:cs typeface="Arial"/>
              </a:rPr>
              <a:t>Making it work: Inflation</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Nanjing DA Tutorial, 29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76</a:t>
            </a:fld>
            <a:endParaRPr lang="en-US" dirty="0"/>
          </a:p>
        </p:txBody>
      </p:sp>
      <p:sp>
        <p:nvSpPr>
          <p:cNvPr id="7" name="TextBox 6"/>
          <p:cNvSpPr txBox="1"/>
          <p:nvPr/>
        </p:nvSpPr>
        <p:spPr>
          <a:xfrm>
            <a:off x="545335" y="884174"/>
            <a:ext cx="7047852" cy="1569660"/>
          </a:xfrm>
          <a:prstGeom prst="rect">
            <a:avLst/>
          </a:prstGeom>
          <a:noFill/>
        </p:spPr>
        <p:txBody>
          <a:bodyPr wrap="square" rtlCol="0">
            <a:spAutoFit/>
          </a:bodyPr>
          <a:lstStyle/>
          <a:p>
            <a:r>
              <a:rPr lang="en-US" dirty="0" smtClean="0"/>
              <a:t>Assimilating with simulated model error.</a:t>
            </a:r>
          </a:p>
          <a:p>
            <a:r>
              <a:rPr lang="en-US" dirty="0" err="1" smtClean="0"/>
              <a:t>dXi</a:t>
            </a:r>
            <a:r>
              <a:rPr lang="en-US" dirty="0" smtClean="0"/>
              <a:t> / </a:t>
            </a:r>
            <a:r>
              <a:rPr lang="en-US" dirty="0" err="1" smtClean="0"/>
              <a:t>dt</a:t>
            </a:r>
            <a:r>
              <a:rPr lang="en-US" dirty="0" smtClean="0"/>
              <a:t> = (Xi+1 - Xi-2)Xi-1 - Xi + F.</a:t>
            </a:r>
          </a:p>
          <a:p>
            <a:r>
              <a:rPr lang="en-US" dirty="0" smtClean="0"/>
              <a:t>For truth, use F = 8.</a:t>
            </a:r>
          </a:p>
          <a:p>
            <a:r>
              <a:rPr lang="en-US" dirty="0" smtClean="0"/>
              <a:t>In assimilating model, use F = 6.</a:t>
            </a:r>
            <a:endParaRPr lang="en-US" dirty="0"/>
          </a:p>
        </p:txBody>
      </p:sp>
    </p:spTree>
    <p:extLst>
      <p:ext uri="{BB962C8B-B14F-4D97-AF65-F5344CB8AC3E}">
        <p14:creationId xmlns:p14="http://schemas.microsoft.com/office/powerpoint/2010/main" val="171121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cs typeface="Arial"/>
              </a:rPr>
              <a:t>Making it work: Inflation</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Nanjing DA Tutorial, 29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77</a:t>
            </a:fld>
            <a:endParaRPr lang="en-US" dirty="0"/>
          </a:p>
        </p:txBody>
      </p:sp>
      <p:sp>
        <p:nvSpPr>
          <p:cNvPr id="7" name="TextBox 6"/>
          <p:cNvSpPr txBox="1"/>
          <p:nvPr/>
        </p:nvSpPr>
        <p:spPr>
          <a:xfrm>
            <a:off x="381000" y="1123886"/>
            <a:ext cx="8382000" cy="1446550"/>
          </a:xfrm>
          <a:prstGeom prst="rect">
            <a:avLst/>
          </a:prstGeom>
          <a:noFill/>
        </p:spPr>
        <p:txBody>
          <a:bodyPr wrap="square" rtlCol="0">
            <a:spAutoFit/>
          </a:bodyPr>
          <a:lstStyle/>
          <a:p>
            <a:r>
              <a:rPr lang="en-US" sz="2200" dirty="0" smtClean="0"/>
              <a:t>Reduce confidence in prior to deal with model </a:t>
            </a:r>
            <a:r>
              <a:rPr lang="en-US" sz="2200" smtClean="0"/>
              <a:t>error.</a:t>
            </a:r>
          </a:p>
          <a:p>
            <a:r>
              <a:rPr lang="en-US" sz="2200" dirty="0" smtClean="0"/>
              <a:t>Use inflation.</a:t>
            </a:r>
          </a:p>
          <a:p>
            <a:r>
              <a:rPr lang="en-US" sz="2200" dirty="0" smtClean="0"/>
              <a:t>Simply increase prior ensemble variance for each state variable.</a:t>
            </a:r>
          </a:p>
          <a:p>
            <a:r>
              <a:rPr lang="en-US" sz="2200" dirty="0" smtClean="0"/>
              <a:t>Adaptive algorithms use observations to guide this.</a:t>
            </a:r>
            <a:endParaRPr lang="en-US" sz="2200" dirty="0"/>
          </a:p>
        </p:txBody>
      </p:sp>
      <p:pic>
        <p:nvPicPr>
          <p:cNvPr id="8" name="Picture 7" descr="argfig4.1.eps"/>
          <p:cNvPicPr>
            <a:picLocks noChangeAspect="1"/>
          </p:cNvPicPr>
          <p:nvPr/>
        </p:nvPicPr>
        <p:blipFill>
          <a:blip r:embed="rId3"/>
          <a:stretch>
            <a:fillRect/>
          </a:stretch>
        </p:blipFill>
        <p:spPr>
          <a:xfrm rot="5400000">
            <a:off x="3256302" y="934698"/>
            <a:ext cx="2697659" cy="6771863"/>
          </a:xfrm>
          <a:prstGeom prst="rect">
            <a:avLst/>
          </a:prstGeom>
        </p:spPr>
      </p:pic>
    </p:spTree>
    <p:extLst>
      <p:ext uri="{BB962C8B-B14F-4D97-AF65-F5344CB8AC3E}">
        <p14:creationId xmlns:p14="http://schemas.microsoft.com/office/powerpoint/2010/main" val="21794139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rror_infl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1524000"/>
            <a:ext cx="6858000" cy="5149215"/>
          </a:xfrm>
          <a:prstGeom prst="rect">
            <a:avLst/>
          </a:prstGeom>
        </p:spPr>
      </p:pic>
      <p:sp>
        <p:nvSpPr>
          <p:cNvPr id="3" name="Title 2"/>
          <p:cNvSpPr>
            <a:spLocks noGrp="1"/>
          </p:cNvSpPr>
          <p:nvPr>
            <p:ph type="title"/>
          </p:nvPr>
        </p:nvSpPr>
        <p:spPr/>
        <p:txBody>
          <a:bodyPr/>
          <a:lstStyle/>
          <a:p>
            <a:r>
              <a:rPr lang="en-US" sz="2800" dirty="0">
                <a:cs typeface="Arial"/>
              </a:rPr>
              <a:t>Making it work: Inflation</a:t>
            </a:r>
            <a:endParaRPr lang="en-US" sz="2800" dirty="0">
              <a:latin typeface="Arial"/>
              <a:cs typeface="Arial"/>
            </a:endParaRPr>
          </a:p>
        </p:txBody>
      </p:sp>
      <p:sp>
        <p:nvSpPr>
          <p:cNvPr id="18" name="Footer Placeholder 17"/>
          <p:cNvSpPr>
            <a:spLocks noGrp="1"/>
          </p:cNvSpPr>
          <p:nvPr>
            <p:ph type="ftr" sz="quarter" idx="3"/>
          </p:nvPr>
        </p:nvSpPr>
        <p:spPr/>
        <p:txBody>
          <a:bodyPr/>
          <a:lstStyle/>
          <a:p>
            <a:r>
              <a:rPr lang="en-US" smtClean="0"/>
              <a:t>Nanjing DA Tutorial, 29 Aug. 2017</a:t>
            </a:r>
            <a:endParaRPr lang="en-US" dirty="0"/>
          </a:p>
        </p:txBody>
      </p:sp>
      <p:sp>
        <p:nvSpPr>
          <p:cNvPr id="19" name="Slide Number Placeholder 18"/>
          <p:cNvSpPr>
            <a:spLocks noGrp="1"/>
          </p:cNvSpPr>
          <p:nvPr>
            <p:ph type="sldNum" sz="quarter" idx="4"/>
          </p:nvPr>
        </p:nvSpPr>
        <p:spPr/>
        <p:txBody>
          <a:bodyPr/>
          <a:lstStyle/>
          <a:p>
            <a:r>
              <a:rPr lang="en-US" smtClean="0"/>
              <a:t>pg </a:t>
            </a:r>
            <a:fld id="{1DCE4C99-821D-0A43-B0D2-0BA6C4E4E578}" type="slidenum">
              <a:rPr lang="en-US" smtClean="0"/>
              <a:pPr/>
              <a:t>78</a:t>
            </a:fld>
            <a:endParaRPr lang="en-US" dirty="0"/>
          </a:p>
        </p:txBody>
      </p:sp>
      <p:sp>
        <p:nvSpPr>
          <p:cNvPr id="9" name="TextBox 8"/>
          <p:cNvSpPr txBox="1"/>
          <p:nvPr/>
        </p:nvSpPr>
        <p:spPr>
          <a:xfrm>
            <a:off x="381000" y="918102"/>
            <a:ext cx="8305800" cy="830997"/>
          </a:xfrm>
          <a:prstGeom prst="rect">
            <a:avLst/>
          </a:prstGeom>
          <a:noFill/>
        </p:spPr>
        <p:txBody>
          <a:bodyPr wrap="square" rtlCol="0">
            <a:spAutoFit/>
          </a:bodyPr>
          <a:lstStyle/>
          <a:p>
            <a:r>
              <a:rPr lang="en-US" dirty="0" smtClean="0"/>
              <a:t>Inflation is a function of state variable and time.</a:t>
            </a:r>
          </a:p>
          <a:p>
            <a:r>
              <a:rPr lang="en-US" dirty="0" smtClean="0"/>
              <a:t>Automatically selected by adaptive inflation algorithm.</a:t>
            </a:r>
            <a:endParaRPr lang="en-US" dirty="0"/>
          </a:p>
        </p:txBody>
      </p:sp>
    </p:spTree>
    <p:extLst>
      <p:ext uri="{BB962C8B-B14F-4D97-AF65-F5344CB8AC3E}">
        <p14:creationId xmlns:p14="http://schemas.microsoft.com/office/powerpoint/2010/main" val="41029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79</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latin typeface="Calibri" charset="0"/>
                <a:ea typeface="Calibri" charset="0"/>
                <a:cs typeface="Calibri" charset="0"/>
              </a:rPr>
              <a:t>Inflation</a:t>
            </a:r>
          </a:p>
          <a:p>
            <a:pPr marL="457200" indent="-457200">
              <a:buAutoNum type="arabicPeriod"/>
            </a:pPr>
            <a:r>
              <a:rPr lang="en-US" dirty="0" smtClean="0">
                <a:latin typeface="Calibri" charset="0"/>
                <a:ea typeface="Calibri" charset="0"/>
                <a:cs typeface="Calibri" charset="0"/>
              </a:rPr>
              <a:t>Parameter estimation.</a:t>
            </a:r>
          </a:p>
          <a:p>
            <a:pPr marL="457200" indent="-457200">
              <a:buAutoNum type="arabicPeriod"/>
            </a:pPr>
            <a:r>
              <a:rPr lang="en-US" dirty="0" smtClean="0">
                <a:solidFill>
                  <a:schemeClr val="bg1">
                    <a:lumMod val="65000"/>
                  </a:schemeClr>
                </a:solidFill>
                <a:latin typeface="Calibri" charset="0"/>
                <a:ea typeface="Calibri" charset="0"/>
                <a:cs typeface="Calibri" charset="0"/>
              </a:rPr>
              <a:t>Some sample applications.</a:t>
            </a:r>
            <a:endParaRPr lang="en-US" dirty="0">
              <a:solidFill>
                <a:schemeClr val="bg1">
                  <a:lumMod val="65000"/>
                </a:schemeClr>
              </a:solidFill>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299668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d_pri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24000"/>
            <a:ext cx="7104108" cy="5334000"/>
          </a:xfrm>
          <a:prstGeom prst="rect">
            <a:avLst/>
          </a:prstGeom>
        </p:spPr>
      </p:pic>
      <p:cxnSp>
        <p:nvCxnSpPr>
          <p:cNvPr id="5" name="Straight Arrow Connector 4"/>
          <p:cNvCxnSpPr/>
          <p:nvPr/>
        </p:nvCxnSpPr>
        <p:spPr>
          <a:xfrm flipH="1">
            <a:off x="3733800" y="1676400"/>
            <a:ext cx="1066800" cy="2667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8</a:t>
            </a:fld>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3" name="TextBox 12"/>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2" name="TextBox 1"/>
          <p:cNvSpPr txBox="1"/>
          <p:nvPr/>
        </p:nvSpPr>
        <p:spPr>
          <a:xfrm>
            <a:off x="381000" y="895315"/>
            <a:ext cx="8305800" cy="462465"/>
          </a:xfrm>
          <a:prstGeom prst="rect">
            <a:avLst/>
          </a:prstGeom>
          <a:noFill/>
        </p:spPr>
        <p:txBody>
          <a:bodyPr wrap="square" rtlCol="0">
            <a:spAutoFit/>
          </a:bodyPr>
          <a:lstStyle/>
          <a:p>
            <a:r>
              <a:rPr lang="en-US" dirty="0" smtClean="0">
                <a:latin typeface="Calibri" charset="0"/>
                <a:ea typeface="Calibri" charset="0"/>
                <a:cs typeface="Calibri" charset="0"/>
              </a:rPr>
              <a:t>Prior is </a:t>
            </a:r>
            <a:r>
              <a:rPr lang="en-US" dirty="0" err="1" smtClean="0">
                <a:latin typeface="Calibri" charset="0"/>
                <a:ea typeface="Calibri" charset="0"/>
                <a:cs typeface="Calibri" charset="0"/>
              </a:rPr>
              <a:t>gaussian</a:t>
            </a:r>
            <a:r>
              <a:rPr lang="en-US" dirty="0" smtClean="0">
                <a:latin typeface="Calibri" charset="0"/>
                <a:ea typeface="Calibri" charset="0"/>
                <a:cs typeface="Calibri" charset="0"/>
              </a:rPr>
              <a:t>, comes from forecast model.</a:t>
            </a:r>
            <a:endParaRPr lang="en-US" dirty="0">
              <a:latin typeface="Calibri" charset="0"/>
              <a:ea typeface="Calibri" charset="0"/>
              <a:cs typeface="Calibri" charset="0"/>
            </a:endParaRPr>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703426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8374408" cy="3708131"/>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schemeClr val="bg1">
                        <a:lumMod val="65000"/>
                      </a:schemeClr>
                    </a:solidFill>
                    <a:latin typeface="Calibri"/>
                  </a:rPr>
                  <a:t>A time-varying state-vector  </a:t>
                </a:r>
                <a14:m>
                  <m:oMath xmlns:m="http://schemas.openxmlformats.org/officeDocument/2006/math">
                    <m:sSub>
                      <m:sSubPr>
                        <m:ctrlPr>
                          <a:rPr lang="en-US" b="1" i="1" smtClean="0">
                            <a:solidFill>
                              <a:schemeClr val="bg1">
                                <a:lumMod val="65000"/>
                              </a:schemeClr>
                            </a:solidFill>
                            <a:latin typeface="Cambria Math" charset="0"/>
                          </a:rPr>
                        </m:ctrlPr>
                      </m:sSubPr>
                      <m:e>
                        <m:r>
                          <a:rPr lang="en-US" b="1" i="0" smtClean="0">
                            <a:solidFill>
                              <a:schemeClr val="bg1">
                                <a:lumMod val="65000"/>
                              </a:schemeClr>
                            </a:solidFill>
                            <a:latin typeface="Cambria Math" charset="0"/>
                          </a:rPr>
                          <m:t>𝐱</m:t>
                        </m:r>
                      </m:e>
                      <m:sub>
                        <m:r>
                          <a:rPr lang="en-US" b="1" i="1" smtClean="0">
                            <a:solidFill>
                              <a:schemeClr val="bg1">
                                <a:lumMod val="65000"/>
                              </a:schemeClr>
                            </a:solidFill>
                            <a:latin typeface="Cambria Math" charset="0"/>
                          </a:rPr>
                          <m:t>𝒕</m:t>
                        </m:r>
                      </m:sub>
                    </m:sSub>
                  </m:oMath>
                </a14:m>
                <a:r>
                  <a:rPr lang="en-US" dirty="0" smtClean="0">
                    <a:solidFill>
                      <a:schemeClr val="bg1">
                        <a:lumMod val="65000"/>
                      </a:schemeClr>
                    </a:solidFill>
                  </a:rPr>
                  <a:t>,</a:t>
                </a:r>
                <a:endParaRPr lang="en-US" dirty="0">
                  <a:solidFill>
                    <a:schemeClr val="bg1">
                      <a:lumMod val="65000"/>
                    </a:schemeClr>
                  </a:solidFill>
                </a:endParaRP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Times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with observations:   </a:t>
                </a:r>
                <a14:m>
                  <m:oMath xmlns:m="http://schemas.openxmlformats.org/officeDocument/2006/math">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 2, …;      </m:t>
                    </m:r>
                    <m:sSub>
                      <m:sSubPr>
                        <m:ctrlPr>
                          <a:rPr lang="en-US" b="0"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m:t>
                        </m:r>
                      </m:sub>
                    </m:sSub>
                    <m:r>
                      <a:rPr lang="mr-IN" b="0" i="1" smtClean="0">
                        <a:solidFill>
                          <a:schemeClr val="bg1">
                            <a:lumMod val="65000"/>
                          </a:schemeClr>
                        </a:solidFill>
                        <a:latin typeface="Cambria Math" charset="0"/>
                        <a:ea typeface="Cambria Math" charset="0"/>
                        <a:cs typeface="Cambria Math" charset="0"/>
                      </a:rPr>
                      <m:t>&gt;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𝑘</m:t>
                        </m:r>
                      </m:sub>
                    </m:sSub>
                    <m:r>
                      <a:rPr lang="en-US" b="0" i="1" smtClean="0">
                        <a:solidFill>
                          <a:schemeClr val="bg1">
                            <a:lumMod val="65000"/>
                          </a:schemeClr>
                        </a:solidFill>
                        <a:latin typeface="Cambria Math" charset="0"/>
                        <a:ea typeface="Cambria Math" charset="0"/>
                        <a:cs typeface="Cambria Math" charset="0"/>
                      </a:rPr>
                      <m: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0</m:t>
                        </m:r>
                      </m:sub>
                    </m:sSub>
                  </m:oMath>
                </a14:m>
                <a:r>
                  <a:rPr lang="en-US" dirty="0" smtClean="0">
                    <a:solidFill>
                      <a:schemeClr val="bg1">
                        <a:lumMod val="65000"/>
                      </a:schemeClr>
                    </a:solidFill>
                    <a:latin typeface="Calibri"/>
                    <a:ea typeface="+mn-ea"/>
                    <a:cs typeface="+mn-cs"/>
                  </a:rPr>
                  <a:t>,</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Observations at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related to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𝐱</m:t>
                        </m:r>
                      </m:e>
                      <m:sub>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sub>
                    </m:sSub>
                  </m:oMath>
                </a14:m>
                <a:r>
                  <a:rPr lang="en-US" dirty="0" smtClean="0">
                    <a:solidFill>
                      <a:schemeClr val="bg1">
                        <a:lumMod val="65000"/>
                      </a:schemeClr>
                    </a:solidFill>
                  </a:rPr>
                  <a:t>;    </a:t>
                </a:r>
                <a14:m>
                  <m:oMath xmlns:m="http://schemas.openxmlformats.org/officeDocument/2006/math">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𝐲</m:t>
                        </m:r>
                      </m:e>
                      <m:sub>
                        <m:r>
                          <a:rPr lang="en-US" i="1">
                            <a:solidFill>
                              <a:schemeClr val="bg1">
                                <a:lumMod val="65000"/>
                              </a:schemeClr>
                            </a:solidFill>
                            <a:latin typeface="Cambria Math" charset="0"/>
                          </a:rPr>
                          <m:t>𝑘</m:t>
                        </m:r>
                      </m:sub>
                    </m:sSub>
                    <m:r>
                      <a:rPr lang="en-US" i="1">
                        <a:solidFill>
                          <a:schemeClr val="bg1">
                            <a:lumMod val="65000"/>
                          </a:schemeClr>
                        </a:solidFill>
                        <a:latin typeface="Cambria Math" charset="0"/>
                      </a:rPr>
                      <m:t>=</m:t>
                    </m:r>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h</m:t>
                        </m:r>
                      </m:e>
                      <m:sub>
                        <m:r>
                          <a:rPr lang="en-US" i="1">
                            <a:solidFill>
                              <a:schemeClr val="bg1">
                                <a:lumMod val="65000"/>
                              </a:schemeClr>
                            </a:solidFill>
                            <a:latin typeface="Cambria Math" charset="0"/>
                          </a:rPr>
                          <m:t>𝑘</m:t>
                        </m:r>
                      </m:sub>
                    </m:sSub>
                    <m:d>
                      <m:dPr>
                        <m:ctrlPr>
                          <a:rPr lang="mr-IN" i="1">
                            <a:solidFill>
                              <a:schemeClr val="bg1">
                                <a:lumMod val="65000"/>
                              </a:schemeClr>
                            </a:solidFill>
                            <a:latin typeface="Cambria Math" charset="0"/>
                          </a:rPr>
                        </m:ctrlPr>
                      </m:dPr>
                      <m:e>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𝐱</m:t>
                            </m:r>
                          </m:e>
                          <m:sub>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𝑡</m:t>
                                </m:r>
                              </m:e>
                              <m:sub>
                                <m:r>
                                  <a:rPr lang="en-US" i="1">
                                    <a:solidFill>
                                      <a:schemeClr val="bg1">
                                        <a:lumMod val="65000"/>
                                      </a:schemeClr>
                                    </a:solidFill>
                                    <a:latin typeface="Cambria Math" charset="0"/>
                                  </a:rPr>
                                  <m:t>𝑘</m:t>
                                </m:r>
                              </m:sub>
                            </m:sSub>
                          </m:sub>
                        </m:sSub>
                      </m:e>
                    </m:d>
                    <m:r>
                      <a:rPr lang="en-US" b="0" i="1" smtClean="0">
                        <a:solidFill>
                          <a:schemeClr val="bg1">
                            <a:lumMod val="65000"/>
                          </a:schemeClr>
                        </a:solidFill>
                        <a:latin typeface="Cambria Math" charset="0"/>
                      </a:rPr>
                      <m:t>+</m:t>
                    </m:r>
                    <m:sSub>
                      <m:sSubPr>
                        <m:ctrlPr>
                          <a:rPr lang="en-US" b="0" i="1" smtClean="0">
                            <a:solidFill>
                              <a:schemeClr val="bg1">
                                <a:lumMod val="65000"/>
                              </a:schemeClr>
                            </a:solidFill>
                            <a:latin typeface="Cambria Math" charset="0"/>
                          </a:rPr>
                        </m:ctrlPr>
                      </m:sSubPr>
                      <m:e>
                        <m:r>
                          <a:rPr lang="en-US" b="0"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rPr>
                          <m:t>𝑘</m:t>
                        </m:r>
                      </m:sub>
                    </m:sSub>
                  </m:oMath>
                </a14:m>
                <a:r>
                  <a:rPr lang="en-US" dirty="0" smtClean="0">
                    <a:solidFill>
                      <a:schemeClr val="bg1">
                        <a:lumMod val="65000"/>
                      </a:schemeClr>
                    </a:solidFill>
                    <a:latin typeface="Calibri"/>
                    <a:ea typeface="+mn-ea"/>
                    <a:cs typeface="+mn-cs"/>
                  </a:rPr>
                  <a:t>,		(1)</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	Observation error is zero mean, normal,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ea typeface="+mn-ea"/>
                            <a:cs typeface="+mn-cs"/>
                          </a:rPr>
                          <m:t>𝑘</m:t>
                        </m:r>
                      </m:sub>
                    </m:sSub>
                    <m:r>
                      <a:rPr lang="en-US" b="0" i="1" smtClean="0">
                        <a:solidFill>
                          <a:schemeClr val="bg1">
                            <a:lumMod val="65000"/>
                          </a:schemeClr>
                        </a:solidFill>
                        <a:latin typeface="Cambria Math" charset="0"/>
                        <a:ea typeface="+mn-ea"/>
                        <a:cs typeface="+mn-cs"/>
                      </a:rPr>
                      <m:t>=</m:t>
                    </m:r>
                    <m:r>
                      <a:rPr lang="en-US" b="0" i="1" smtClean="0">
                        <a:solidFill>
                          <a:schemeClr val="bg1">
                            <a:lumMod val="65000"/>
                          </a:schemeClr>
                        </a:solidFill>
                        <a:latin typeface="Cambria Math" charset="0"/>
                        <a:ea typeface="+mn-ea"/>
                        <a:cs typeface="+mn-cs"/>
                      </a:rPr>
                      <m:t>𝑁</m:t>
                    </m:r>
                    <m:d>
                      <m:dPr>
                        <m:ctrlPr>
                          <a:rPr lang="mr-IN" b="0" i="1" smtClean="0">
                            <a:solidFill>
                              <a:schemeClr val="bg1">
                                <a:lumMod val="65000"/>
                              </a:schemeClr>
                            </a:solidFill>
                            <a:latin typeface="Cambria Math" charset="0"/>
                            <a:ea typeface="+mn-ea"/>
                            <a:cs typeface="+mn-cs"/>
                          </a:rPr>
                        </m:ctrlPr>
                      </m:dPr>
                      <m:e>
                        <m:r>
                          <a:rPr lang="en-US" b="0" i="1" smtClean="0">
                            <a:solidFill>
                              <a:schemeClr val="bg1">
                                <a:lumMod val="65000"/>
                              </a:schemeClr>
                            </a:solidFill>
                            <a:latin typeface="Cambria Math" charset="0"/>
                            <a:ea typeface="+mn-ea"/>
                            <a:cs typeface="+mn-cs"/>
                          </a:rPr>
                          <m:t>0,</m:t>
                        </m:r>
                        <m:sSub>
                          <m:sSubPr>
                            <m:ctrlPr>
                              <a:rPr lang="en-US" b="0"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𝐑</m:t>
                            </m:r>
                          </m:e>
                          <m:sub>
                            <m:r>
                              <a:rPr lang="en-US" b="0" i="1" smtClean="0">
                                <a:solidFill>
                                  <a:schemeClr val="bg1">
                                    <a:lumMod val="65000"/>
                                  </a:schemeClr>
                                </a:solidFill>
                                <a:latin typeface="Cambria Math" charset="0"/>
                                <a:ea typeface="+mn-ea"/>
                                <a:cs typeface="+mn-cs"/>
                              </a:rPr>
                              <m:t>𝑘</m:t>
                            </m:r>
                          </m:sub>
                        </m:sSub>
                      </m:e>
                    </m:d>
                  </m:oMath>
                </a14:m>
                <a:r>
                  <a:rPr lang="en-US" dirty="0" smtClean="0">
                    <a:solidFill>
                      <a:schemeClr val="bg1">
                        <a:lumMod val="65000"/>
                      </a:schemeClr>
                    </a:solidFill>
                    <a:latin typeface="Calibri"/>
                    <a:ea typeface="+mn-ea"/>
                    <a:cs typeface="+mn-cs"/>
                  </a:rPr>
                  <a:t>,	(2)</a:t>
                </a:r>
              </a:p>
              <a:p>
                <a:pPr defTabSz="457200" eaLnBrk="1" fontAlgn="auto" hangingPunct="1">
                  <a:spcBef>
                    <a:spcPts val="1800"/>
                  </a:spcBef>
                  <a:spcAft>
                    <a:spcPts val="0"/>
                  </a:spcAft>
                </a:pPr>
                <a:r>
                  <a:rPr lang="en-US" dirty="0" smtClean="0">
                    <a:solidFill>
                      <a:prstClr val="black"/>
                    </a:solidFill>
                    <a:latin typeface="Calibri"/>
                    <a:ea typeface="+mn-ea"/>
                    <a:cs typeface="+mn-cs"/>
                  </a:rPr>
                  <a:t>A forecast model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for the state-vector; 	</a:t>
                </a:r>
                <a14:m>
                  <m:oMath xmlns:m="http://schemas.openxmlformats.org/officeDocument/2006/math">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r>
                              <a:rPr lang="en-US" sz="2000" i="1">
                                <a:solidFill>
                                  <a:prstClr val="black"/>
                                </a:solidFill>
                                <a:latin typeface="Cambria Math" charset="0"/>
                              </a:rPr>
                              <m:t>+1</m:t>
                            </m:r>
                          </m:sub>
                        </m:sSub>
                      </m:sub>
                    </m:sSub>
                    <m:r>
                      <a:rPr lang="en-US" sz="2000">
                        <a:solidFill>
                          <a:prstClr val="black"/>
                        </a:solidFill>
                        <a:latin typeface="Cambria Math" charset="0"/>
                      </a:rPr>
                      <m:t>=</m:t>
                    </m:r>
                    <m:sSub>
                      <m:sSubPr>
                        <m:ctrlPr>
                          <a:rPr lang="en-US" sz="2000" i="1" smtClean="0">
                            <a:solidFill>
                              <a:prstClr val="black"/>
                            </a:solidFill>
                            <a:latin typeface="Cambria Math" charset="0"/>
                          </a:rPr>
                        </m:ctrlPr>
                      </m:sSubPr>
                      <m:e>
                        <m:r>
                          <a:rPr lang="en-US" sz="2000" b="0" i="1" smtClean="0">
                            <a:solidFill>
                              <a:prstClr val="black"/>
                            </a:solidFill>
                            <a:latin typeface="Cambria Math" charset="0"/>
                          </a:rPr>
                          <m:t>𝑚</m:t>
                        </m:r>
                      </m:e>
                      <m:sub>
                        <m:r>
                          <a:rPr lang="en-US" sz="2000" b="0" i="1" smtClean="0">
                            <a:solidFill>
                              <a:prstClr val="black"/>
                            </a:solidFill>
                            <a:latin typeface="Cambria Math" charset="0"/>
                          </a:rPr>
                          <m:t>𝑘</m:t>
                        </m:r>
                        <m:r>
                          <a:rPr lang="en-US" sz="2000" b="0" i="1" smtClean="0">
                            <a:solidFill>
                              <a:prstClr val="black"/>
                            </a:solidFill>
                            <a:latin typeface="Cambria Math" charset="0"/>
                          </a:rPr>
                          <m:t>:</m:t>
                        </m:r>
                        <m:r>
                          <a:rPr lang="en-US" sz="2000" b="0" i="1" smtClean="0">
                            <a:solidFill>
                              <a:prstClr val="black"/>
                            </a:solidFill>
                            <a:latin typeface="Cambria Math" charset="0"/>
                          </a:rPr>
                          <m:t>𝑘</m:t>
                        </m:r>
                        <m:r>
                          <a:rPr lang="en-US" sz="2000" b="0" i="1" smtClean="0">
                            <a:solidFill>
                              <a:prstClr val="black"/>
                            </a:solidFill>
                            <a:latin typeface="Cambria Math" charset="0"/>
                          </a:rPr>
                          <m:t>+1</m:t>
                        </m:r>
                      </m:sub>
                    </m:sSub>
                    <m:d>
                      <m:dPr>
                        <m:ctrlPr>
                          <a:rPr lang="mr-IN" sz="2000" i="1">
                            <a:solidFill>
                              <a:prstClr val="black"/>
                            </a:solidFill>
                            <a:latin typeface="Cambria Math" charset="0"/>
                          </a:rPr>
                        </m:ctrlPr>
                      </m:dPr>
                      <m:e>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sub>
                            </m:sSub>
                          </m:sub>
                        </m:sSub>
                      </m:e>
                    </m:d>
                  </m:oMath>
                </a14:m>
                <a:r>
                  <a:rPr lang="en-US" sz="2000" dirty="0">
                    <a:solidFill>
                      <a:prstClr val="black"/>
                    </a:solidFill>
                    <a:latin typeface="Calibri"/>
                  </a:rPr>
                  <a:t>	</a:t>
                </a:r>
                <a:r>
                  <a:rPr lang="en-US" sz="2000" dirty="0" smtClean="0">
                    <a:solidFill>
                      <a:prstClr val="black"/>
                    </a:solidFill>
                    <a:latin typeface="Calibri"/>
                    <a:ea typeface="+mn-ea"/>
                    <a:cs typeface="+mn-cs"/>
                  </a:rPr>
                  <a:t> 	</a:t>
                </a:r>
                <a:r>
                  <a:rPr lang="en-US" dirty="0" smtClean="0">
                    <a:solidFill>
                      <a:prstClr val="black"/>
                    </a:solidFill>
                    <a:latin typeface="Calibri"/>
                    <a:ea typeface="+mn-ea"/>
                    <a:cs typeface="+mn-cs"/>
                  </a:rPr>
                  <a:t>(3)</a:t>
                </a:r>
              </a:p>
              <a:p>
                <a:pPr defTabSz="457200" eaLnBrk="1" fontAlgn="auto" hangingPunct="1">
                  <a:lnSpc>
                    <a:spcPct val="90000"/>
                  </a:lnSpc>
                  <a:spcBef>
                    <a:spcPts val="180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8374408" cy="3708131"/>
              </a:xfrm>
              <a:prstGeom prst="rect">
                <a:avLst/>
              </a:prstGeom>
              <a:blipFill rotWithShape="0">
                <a:blip r:embed="rId3"/>
                <a:stretch>
                  <a:fillRect l="-1092" t="-1480" r="-146"/>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effectLst/>
                <a:cs typeface="Arial"/>
              </a:rPr>
              <a:t>Parameter Estimation</a:t>
            </a:r>
            <a:endParaRPr lang="en-US" sz="2800" dirty="0">
              <a:ln w="18415" cmpd="sng">
                <a:solidFill>
                  <a:srgbClr val="FFFFFF"/>
                </a:solidFill>
                <a:prstDash val="solid"/>
              </a:ln>
              <a:solidFill>
                <a:srgbClr val="FFFFFF"/>
              </a:solidFill>
            </a:endParaRPr>
          </a:p>
        </p:txBody>
      </p:sp>
      <p:sp>
        <p:nvSpPr>
          <p:cNvPr id="12" name="Footer Placeholder 11"/>
          <p:cNvSpPr>
            <a:spLocks noGrp="1"/>
          </p:cNvSpPr>
          <p:nvPr>
            <p:ph type="ftr" sz="quarter" idx="3"/>
          </p:nvPr>
        </p:nvSpPr>
        <p:spPr/>
        <p:txBody>
          <a:bodyPr/>
          <a:lstStyle/>
          <a:p>
            <a:r>
              <a:rPr lang="en-US" smtClean="0"/>
              <a:t>Introduction to DA: 26 June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80</a:t>
            </a:fld>
            <a:endParaRPr lang="en-US" dirty="0"/>
          </a:p>
        </p:txBody>
      </p:sp>
    </p:spTree>
    <p:extLst>
      <p:ext uri="{BB962C8B-B14F-4D97-AF65-F5344CB8AC3E}">
        <p14:creationId xmlns:p14="http://schemas.microsoft.com/office/powerpoint/2010/main" val="9300649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8521885" cy="3800464"/>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schemeClr val="bg1">
                        <a:lumMod val="65000"/>
                      </a:schemeClr>
                    </a:solidFill>
                    <a:latin typeface="Calibri"/>
                  </a:rPr>
                  <a:t>A time-varying state-vector  </a:t>
                </a:r>
                <a14:m>
                  <m:oMath xmlns:m="http://schemas.openxmlformats.org/officeDocument/2006/math">
                    <m:sSub>
                      <m:sSubPr>
                        <m:ctrlPr>
                          <a:rPr lang="en-US" b="1" i="1" smtClean="0">
                            <a:solidFill>
                              <a:schemeClr val="bg1">
                                <a:lumMod val="65000"/>
                              </a:schemeClr>
                            </a:solidFill>
                            <a:latin typeface="Cambria Math" charset="0"/>
                          </a:rPr>
                        </m:ctrlPr>
                      </m:sSubPr>
                      <m:e>
                        <m:r>
                          <a:rPr lang="en-US" b="1" i="0" smtClean="0">
                            <a:solidFill>
                              <a:schemeClr val="bg1">
                                <a:lumMod val="65000"/>
                              </a:schemeClr>
                            </a:solidFill>
                            <a:latin typeface="Cambria Math" charset="0"/>
                          </a:rPr>
                          <m:t>𝐱</m:t>
                        </m:r>
                      </m:e>
                      <m:sub>
                        <m:r>
                          <a:rPr lang="en-US" b="1" i="1" smtClean="0">
                            <a:solidFill>
                              <a:schemeClr val="bg1">
                                <a:lumMod val="65000"/>
                              </a:schemeClr>
                            </a:solidFill>
                            <a:latin typeface="Cambria Math" charset="0"/>
                          </a:rPr>
                          <m:t>𝒕</m:t>
                        </m:r>
                      </m:sub>
                    </m:sSub>
                  </m:oMath>
                </a14:m>
                <a:r>
                  <a:rPr lang="en-US" dirty="0" smtClean="0">
                    <a:solidFill>
                      <a:schemeClr val="bg1">
                        <a:lumMod val="65000"/>
                      </a:schemeClr>
                    </a:solidFill>
                  </a:rPr>
                  <a:t>,</a:t>
                </a:r>
                <a:endParaRPr lang="en-US" dirty="0">
                  <a:solidFill>
                    <a:schemeClr val="bg1">
                      <a:lumMod val="65000"/>
                    </a:schemeClr>
                  </a:solidFill>
                </a:endParaRP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Times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with observations:   </a:t>
                </a:r>
                <a14:m>
                  <m:oMath xmlns:m="http://schemas.openxmlformats.org/officeDocument/2006/math">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 2, …;      </m:t>
                    </m:r>
                    <m:sSub>
                      <m:sSubPr>
                        <m:ctrlPr>
                          <a:rPr lang="en-US" b="0"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m:t>
                        </m:r>
                      </m:sub>
                    </m:sSub>
                    <m:r>
                      <a:rPr lang="mr-IN" b="0" i="1" smtClean="0">
                        <a:solidFill>
                          <a:schemeClr val="bg1">
                            <a:lumMod val="65000"/>
                          </a:schemeClr>
                        </a:solidFill>
                        <a:latin typeface="Cambria Math" charset="0"/>
                        <a:ea typeface="Cambria Math" charset="0"/>
                        <a:cs typeface="Cambria Math" charset="0"/>
                      </a:rPr>
                      <m:t>&gt;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𝑘</m:t>
                        </m:r>
                      </m:sub>
                    </m:sSub>
                    <m:r>
                      <a:rPr lang="en-US" b="0" i="1" smtClean="0">
                        <a:solidFill>
                          <a:schemeClr val="bg1">
                            <a:lumMod val="65000"/>
                          </a:schemeClr>
                        </a:solidFill>
                        <a:latin typeface="Cambria Math" charset="0"/>
                        <a:ea typeface="Cambria Math" charset="0"/>
                        <a:cs typeface="Cambria Math" charset="0"/>
                      </a:rPr>
                      <m: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0</m:t>
                        </m:r>
                      </m:sub>
                    </m:sSub>
                  </m:oMath>
                </a14:m>
                <a:r>
                  <a:rPr lang="en-US" dirty="0" smtClean="0">
                    <a:solidFill>
                      <a:schemeClr val="bg1">
                        <a:lumMod val="65000"/>
                      </a:schemeClr>
                    </a:solidFill>
                    <a:latin typeface="Calibri"/>
                    <a:ea typeface="+mn-ea"/>
                    <a:cs typeface="+mn-cs"/>
                  </a:rPr>
                  <a:t>,</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Observations at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related to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𝐱</m:t>
                        </m:r>
                      </m:e>
                      <m:sub>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sub>
                    </m:sSub>
                  </m:oMath>
                </a14:m>
                <a:r>
                  <a:rPr lang="en-US" dirty="0" smtClean="0">
                    <a:solidFill>
                      <a:schemeClr val="bg1">
                        <a:lumMod val="65000"/>
                      </a:schemeClr>
                    </a:solidFill>
                  </a:rPr>
                  <a:t>;    </a:t>
                </a:r>
                <a14:m>
                  <m:oMath xmlns:m="http://schemas.openxmlformats.org/officeDocument/2006/math">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𝐲</m:t>
                        </m:r>
                      </m:e>
                      <m:sub>
                        <m:r>
                          <a:rPr lang="en-US" i="1">
                            <a:solidFill>
                              <a:schemeClr val="bg1">
                                <a:lumMod val="65000"/>
                              </a:schemeClr>
                            </a:solidFill>
                            <a:latin typeface="Cambria Math" charset="0"/>
                          </a:rPr>
                          <m:t>𝑘</m:t>
                        </m:r>
                      </m:sub>
                    </m:sSub>
                    <m:r>
                      <a:rPr lang="en-US" i="1">
                        <a:solidFill>
                          <a:schemeClr val="bg1">
                            <a:lumMod val="65000"/>
                          </a:schemeClr>
                        </a:solidFill>
                        <a:latin typeface="Cambria Math" charset="0"/>
                      </a:rPr>
                      <m:t>=</m:t>
                    </m:r>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h</m:t>
                        </m:r>
                      </m:e>
                      <m:sub>
                        <m:r>
                          <a:rPr lang="en-US" i="1">
                            <a:solidFill>
                              <a:schemeClr val="bg1">
                                <a:lumMod val="65000"/>
                              </a:schemeClr>
                            </a:solidFill>
                            <a:latin typeface="Cambria Math" charset="0"/>
                          </a:rPr>
                          <m:t>𝑘</m:t>
                        </m:r>
                      </m:sub>
                    </m:sSub>
                    <m:d>
                      <m:dPr>
                        <m:ctrlPr>
                          <a:rPr lang="mr-IN" i="1">
                            <a:solidFill>
                              <a:schemeClr val="bg1">
                                <a:lumMod val="65000"/>
                              </a:schemeClr>
                            </a:solidFill>
                            <a:latin typeface="Cambria Math" charset="0"/>
                          </a:rPr>
                        </m:ctrlPr>
                      </m:dPr>
                      <m:e>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𝐱</m:t>
                            </m:r>
                          </m:e>
                          <m:sub>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𝑡</m:t>
                                </m:r>
                              </m:e>
                              <m:sub>
                                <m:r>
                                  <a:rPr lang="en-US" i="1">
                                    <a:solidFill>
                                      <a:schemeClr val="bg1">
                                        <a:lumMod val="65000"/>
                                      </a:schemeClr>
                                    </a:solidFill>
                                    <a:latin typeface="Cambria Math" charset="0"/>
                                  </a:rPr>
                                  <m:t>𝑘</m:t>
                                </m:r>
                              </m:sub>
                            </m:sSub>
                          </m:sub>
                        </m:sSub>
                      </m:e>
                    </m:d>
                    <m:r>
                      <a:rPr lang="en-US" b="0" i="1" smtClean="0">
                        <a:solidFill>
                          <a:schemeClr val="bg1">
                            <a:lumMod val="65000"/>
                          </a:schemeClr>
                        </a:solidFill>
                        <a:latin typeface="Cambria Math" charset="0"/>
                      </a:rPr>
                      <m:t>+</m:t>
                    </m:r>
                    <m:sSub>
                      <m:sSubPr>
                        <m:ctrlPr>
                          <a:rPr lang="en-US" b="0" i="1" smtClean="0">
                            <a:solidFill>
                              <a:schemeClr val="bg1">
                                <a:lumMod val="65000"/>
                              </a:schemeClr>
                            </a:solidFill>
                            <a:latin typeface="Cambria Math" charset="0"/>
                          </a:rPr>
                        </m:ctrlPr>
                      </m:sSubPr>
                      <m:e>
                        <m:r>
                          <a:rPr lang="en-US" b="0"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rPr>
                          <m:t>𝑘</m:t>
                        </m:r>
                      </m:sub>
                    </m:sSub>
                  </m:oMath>
                </a14:m>
                <a:r>
                  <a:rPr lang="en-US" dirty="0" smtClean="0">
                    <a:solidFill>
                      <a:schemeClr val="bg1">
                        <a:lumMod val="65000"/>
                      </a:schemeClr>
                    </a:solidFill>
                    <a:latin typeface="Calibri"/>
                    <a:ea typeface="+mn-ea"/>
                    <a:cs typeface="+mn-cs"/>
                  </a:rPr>
                  <a:t>,		(1)</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	Observation error is zero mean, normal,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ea typeface="+mn-ea"/>
                            <a:cs typeface="+mn-cs"/>
                          </a:rPr>
                          <m:t>𝑘</m:t>
                        </m:r>
                      </m:sub>
                    </m:sSub>
                    <m:r>
                      <a:rPr lang="en-US" b="0" i="1" smtClean="0">
                        <a:solidFill>
                          <a:schemeClr val="bg1">
                            <a:lumMod val="65000"/>
                          </a:schemeClr>
                        </a:solidFill>
                        <a:latin typeface="Cambria Math" charset="0"/>
                        <a:ea typeface="+mn-ea"/>
                        <a:cs typeface="+mn-cs"/>
                      </a:rPr>
                      <m:t>=</m:t>
                    </m:r>
                    <m:r>
                      <a:rPr lang="en-US" b="0" i="1" smtClean="0">
                        <a:solidFill>
                          <a:schemeClr val="bg1">
                            <a:lumMod val="65000"/>
                          </a:schemeClr>
                        </a:solidFill>
                        <a:latin typeface="Cambria Math" charset="0"/>
                        <a:ea typeface="+mn-ea"/>
                        <a:cs typeface="+mn-cs"/>
                      </a:rPr>
                      <m:t>𝑁</m:t>
                    </m:r>
                    <m:d>
                      <m:dPr>
                        <m:ctrlPr>
                          <a:rPr lang="mr-IN" b="0" i="1" smtClean="0">
                            <a:solidFill>
                              <a:schemeClr val="bg1">
                                <a:lumMod val="65000"/>
                              </a:schemeClr>
                            </a:solidFill>
                            <a:latin typeface="Cambria Math" charset="0"/>
                            <a:ea typeface="+mn-ea"/>
                            <a:cs typeface="+mn-cs"/>
                          </a:rPr>
                        </m:ctrlPr>
                      </m:dPr>
                      <m:e>
                        <m:r>
                          <a:rPr lang="en-US" b="0" i="1" smtClean="0">
                            <a:solidFill>
                              <a:schemeClr val="bg1">
                                <a:lumMod val="65000"/>
                              </a:schemeClr>
                            </a:solidFill>
                            <a:latin typeface="Cambria Math" charset="0"/>
                            <a:ea typeface="+mn-ea"/>
                            <a:cs typeface="+mn-cs"/>
                          </a:rPr>
                          <m:t>0,</m:t>
                        </m:r>
                        <m:sSub>
                          <m:sSubPr>
                            <m:ctrlPr>
                              <a:rPr lang="en-US" b="0"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𝐑</m:t>
                            </m:r>
                          </m:e>
                          <m:sub>
                            <m:r>
                              <a:rPr lang="en-US" b="0" i="1" smtClean="0">
                                <a:solidFill>
                                  <a:schemeClr val="bg1">
                                    <a:lumMod val="65000"/>
                                  </a:schemeClr>
                                </a:solidFill>
                                <a:latin typeface="Cambria Math" charset="0"/>
                                <a:ea typeface="+mn-ea"/>
                                <a:cs typeface="+mn-cs"/>
                              </a:rPr>
                              <m:t>𝑘</m:t>
                            </m:r>
                          </m:sub>
                        </m:sSub>
                      </m:e>
                    </m:d>
                  </m:oMath>
                </a14:m>
                <a:r>
                  <a:rPr lang="en-US" dirty="0" smtClean="0">
                    <a:solidFill>
                      <a:schemeClr val="bg1">
                        <a:lumMod val="65000"/>
                      </a:schemeClr>
                    </a:solidFill>
                    <a:latin typeface="Calibri"/>
                    <a:ea typeface="+mn-ea"/>
                    <a:cs typeface="+mn-cs"/>
                  </a:rPr>
                  <a:t>,	(2)</a:t>
                </a:r>
              </a:p>
              <a:p>
                <a:pPr defTabSz="457200" eaLnBrk="1" fontAlgn="auto" hangingPunct="1">
                  <a:spcBef>
                    <a:spcPts val="1800"/>
                  </a:spcBef>
                  <a:spcAft>
                    <a:spcPts val="0"/>
                  </a:spcAft>
                </a:pPr>
                <a:r>
                  <a:rPr lang="en-US" dirty="0" smtClean="0">
                    <a:solidFill>
                      <a:prstClr val="black"/>
                    </a:solidFill>
                    <a:latin typeface="Calibri"/>
                    <a:ea typeface="+mn-ea"/>
                    <a:cs typeface="+mn-cs"/>
                  </a:rPr>
                  <a:t>A forecast model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for the state-vector; 	</a:t>
                </a:r>
                <a14:m>
                  <m:oMath xmlns:m="http://schemas.openxmlformats.org/officeDocument/2006/math">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r>
                              <a:rPr lang="en-US" sz="2000" i="1">
                                <a:solidFill>
                                  <a:prstClr val="black"/>
                                </a:solidFill>
                                <a:latin typeface="Cambria Math" charset="0"/>
                              </a:rPr>
                              <m:t>+1</m:t>
                            </m:r>
                          </m:sub>
                        </m:sSub>
                      </m:sub>
                    </m:sSub>
                    <m:r>
                      <a:rPr lang="en-US" sz="2000">
                        <a:solidFill>
                          <a:prstClr val="black"/>
                        </a:solidFill>
                        <a:latin typeface="Cambria Math" charset="0"/>
                      </a:rPr>
                      <m:t>=</m:t>
                    </m:r>
                    <m:sSub>
                      <m:sSubPr>
                        <m:ctrlPr>
                          <a:rPr lang="en-US" sz="2000" i="1" smtClean="0">
                            <a:solidFill>
                              <a:prstClr val="black"/>
                            </a:solidFill>
                            <a:latin typeface="Cambria Math" charset="0"/>
                          </a:rPr>
                        </m:ctrlPr>
                      </m:sSubPr>
                      <m:e>
                        <m:r>
                          <a:rPr lang="en-US" sz="2000" b="0" i="1" smtClean="0">
                            <a:solidFill>
                              <a:prstClr val="black"/>
                            </a:solidFill>
                            <a:latin typeface="Cambria Math" charset="0"/>
                          </a:rPr>
                          <m:t>𝑚</m:t>
                        </m:r>
                      </m:e>
                      <m:sub>
                        <m:r>
                          <a:rPr lang="en-US" sz="2000" b="0" i="1" smtClean="0">
                            <a:solidFill>
                              <a:prstClr val="black"/>
                            </a:solidFill>
                            <a:latin typeface="Cambria Math" charset="0"/>
                          </a:rPr>
                          <m:t>𝑘</m:t>
                        </m:r>
                        <m:r>
                          <a:rPr lang="en-US" sz="2000" b="0" i="1" smtClean="0">
                            <a:solidFill>
                              <a:prstClr val="black"/>
                            </a:solidFill>
                            <a:latin typeface="Cambria Math" charset="0"/>
                          </a:rPr>
                          <m:t>:</m:t>
                        </m:r>
                        <m:r>
                          <a:rPr lang="en-US" sz="2000" b="0" i="1" smtClean="0">
                            <a:solidFill>
                              <a:prstClr val="black"/>
                            </a:solidFill>
                            <a:latin typeface="Cambria Math" charset="0"/>
                          </a:rPr>
                          <m:t>𝑘</m:t>
                        </m:r>
                        <m:r>
                          <a:rPr lang="en-US" sz="2000" b="0" i="1" smtClean="0">
                            <a:solidFill>
                              <a:prstClr val="black"/>
                            </a:solidFill>
                            <a:latin typeface="Cambria Math" charset="0"/>
                          </a:rPr>
                          <m:t>+1</m:t>
                        </m:r>
                      </m:sub>
                    </m:sSub>
                    <m:d>
                      <m:dPr>
                        <m:ctrlPr>
                          <a:rPr lang="mr-IN" sz="2000" i="1">
                            <a:solidFill>
                              <a:prstClr val="black"/>
                            </a:solidFill>
                            <a:latin typeface="Cambria Math" charset="0"/>
                          </a:rPr>
                        </m:ctrlPr>
                      </m:dPr>
                      <m:e>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sub>
                            </m:sSub>
                          </m:sub>
                        </m:sSub>
                        <m:r>
                          <a:rPr lang="en-US" sz="2000" b="0" i="1" smtClean="0">
                            <a:solidFill>
                              <a:prstClr val="black"/>
                            </a:solidFill>
                            <a:latin typeface="Cambria Math" charset="0"/>
                          </a:rPr>
                          <m:t>;</m:t>
                        </m:r>
                        <m:r>
                          <a:rPr lang="en-US" sz="2000" b="1" i="0" smtClean="0">
                            <a:solidFill>
                              <a:srgbClr val="FF0000"/>
                            </a:solidFill>
                            <a:latin typeface="Cambria Math" charset="0"/>
                            <a:ea typeface="Cambria Math" charset="0"/>
                            <a:cs typeface="Cambria Math" charset="0"/>
                          </a:rPr>
                          <m:t>𝛂</m:t>
                        </m:r>
                      </m:e>
                    </m:d>
                  </m:oMath>
                </a14:m>
                <a:r>
                  <a:rPr lang="en-US" sz="2000" dirty="0">
                    <a:solidFill>
                      <a:prstClr val="black"/>
                    </a:solidFill>
                    <a:latin typeface="Calibri"/>
                  </a:rPr>
                  <a:t>	</a:t>
                </a:r>
                <a:r>
                  <a:rPr lang="en-US" dirty="0" smtClean="0">
                    <a:solidFill>
                      <a:prstClr val="black"/>
                    </a:solidFill>
                    <a:latin typeface="Calibri"/>
                    <a:ea typeface="+mn-ea"/>
                    <a:cs typeface="+mn-cs"/>
                  </a:rPr>
                  <a:t>(3a)</a:t>
                </a:r>
              </a:p>
              <a:p>
                <a:pPr defTabSz="457200" eaLnBrk="1" fontAlgn="auto" hangingPunct="1">
                  <a:spcBef>
                    <a:spcPts val="1800"/>
                  </a:spcBef>
                  <a:spcAft>
                    <a:spcPts val="0"/>
                  </a:spcAft>
                </a:pPr>
                <a:r>
                  <a:rPr lang="en-US" dirty="0" smtClean="0">
                    <a:solidFill>
                      <a:prstClr val="black"/>
                    </a:solidFill>
                    <a:latin typeface="Calibri"/>
                    <a:ea typeface="+mn-ea"/>
                    <a:cs typeface="+mn-cs"/>
                  </a:rPr>
                  <a:t>With model parameter vector </a:t>
                </a:r>
                <a14:m>
                  <m:oMath xmlns:m="http://schemas.openxmlformats.org/officeDocument/2006/math">
                    <m:r>
                      <a:rPr lang="en-US" b="1" i="0" smtClean="0">
                        <a:solidFill>
                          <a:srgbClr val="FF0000"/>
                        </a:solidFill>
                        <a:latin typeface="Cambria Math" charset="0"/>
                        <a:ea typeface="Cambria Math" charset="0"/>
                        <a:cs typeface="Cambria Math" charset="0"/>
                      </a:rPr>
                      <m:t>𝛂</m:t>
                    </m:r>
                  </m:oMath>
                </a14:m>
                <a:r>
                  <a:rPr lang="en-US" sz="2000" dirty="0" smtClean="0">
                    <a:solidFill>
                      <a:prstClr val="black"/>
                    </a:solidFill>
                    <a:latin typeface="Calibri"/>
                    <a:ea typeface="+mn-ea"/>
                    <a:cs typeface="+mn-cs"/>
                  </a:rPr>
                  <a:t>.</a:t>
                </a: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8521885" cy="3800464"/>
              </a:xfrm>
              <a:prstGeom prst="rect">
                <a:avLst/>
              </a:prstGeom>
              <a:blipFill rotWithShape="0">
                <a:blip r:embed="rId3"/>
                <a:stretch>
                  <a:fillRect l="-1073" t="-1445" r="-143"/>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effectLst/>
                <a:cs typeface="Arial"/>
              </a:rPr>
              <a:t>Parameter Estimation</a:t>
            </a:r>
            <a:endParaRPr lang="en-US" sz="2800" dirty="0">
              <a:ln w="18415" cmpd="sng">
                <a:solidFill>
                  <a:srgbClr val="FFFFFF"/>
                </a:solidFill>
                <a:prstDash val="solid"/>
              </a:ln>
              <a:solidFill>
                <a:srgbClr val="FFFFFF"/>
              </a:solidFill>
            </a:endParaRPr>
          </a:p>
        </p:txBody>
      </p:sp>
      <p:sp>
        <p:nvSpPr>
          <p:cNvPr id="12" name="Footer Placeholder 11"/>
          <p:cNvSpPr>
            <a:spLocks noGrp="1"/>
          </p:cNvSpPr>
          <p:nvPr>
            <p:ph type="ftr" sz="quarter" idx="3"/>
          </p:nvPr>
        </p:nvSpPr>
        <p:spPr/>
        <p:txBody>
          <a:bodyPr/>
          <a:lstStyle/>
          <a:p>
            <a:r>
              <a:rPr lang="en-US" smtClean="0"/>
              <a:t>Introduction to DA: 26 June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81</a:t>
            </a:fld>
            <a:endParaRPr lang="en-US" dirty="0"/>
          </a:p>
        </p:txBody>
      </p:sp>
    </p:spTree>
    <p:extLst>
      <p:ext uri="{BB962C8B-B14F-4D97-AF65-F5344CB8AC3E}">
        <p14:creationId xmlns:p14="http://schemas.microsoft.com/office/powerpoint/2010/main" val="1136350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4796" y="838200"/>
                <a:ext cx="8786829" cy="5059270"/>
              </a:xfrm>
              <a:prstGeom prst="rect">
                <a:avLst/>
              </a:prstGeom>
              <a:noFill/>
            </p:spPr>
            <p:txBody>
              <a:bodyPr wrap="none" rtlCol="0">
                <a:spAutoFit/>
              </a:bodyPr>
              <a:lstStyle/>
              <a:p>
                <a:pPr defTabSz="457200" eaLnBrk="1" fontAlgn="auto" hangingPunct="1">
                  <a:spcBef>
                    <a:spcPts val="1800"/>
                  </a:spcBef>
                  <a:spcAft>
                    <a:spcPts val="0"/>
                  </a:spcAft>
                </a:pPr>
                <a:r>
                  <a:rPr lang="en-US" dirty="0" smtClean="0">
                    <a:solidFill>
                      <a:schemeClr val="bg1">
                        <a:lumMod val="65000"/>
                      </a:schemeClr>
                    </a:solidFill>
                    <a:latin typeface="Calibri"/>
                  </a:rPr>
                  <a:t>A time-varying state-vector  </a:t>
                </a:r>
                <a14:m>
                  <m:oMath xmlns:m="http://schemas.openxmlformats.org/officeDocument/2006/math">
                    <m:sSub>
                      <m:sSubPr>
                        <m:ctrlPr>
                          <a:rPr lang="en-US" b="1" i="1" smtClean="0">
                            <a:solidFill>
                              <a:schemeClr val="bg1">
                                <a:lumMod val="65000"/>
                              </a:schemeClr>
                            </a:solidFill>
                            <a:latin typeface="Cambria Math" charset="0"/>
                          </a:rPr>
                        </m:ctrlPr>
                      </m:sSubPr>
                      <m:e>
                        <m:r>
                          <a:rPr lang="en-US" b="1" i="0" smtClean="0">
                            <a:solidFill>
                              <a:schemeClr val="bg1">
                                <a:lumMod val="65000"/>
                              </a:schemeClr>
                            </a:solidFill>
                            <a:latin typeface="Cambria Math" charset="0"/>
                          </a:rPr>
                          <m:t>𝐱</m:t>
                        </m:r>
                      </m:e>
                      <m:sub>
                        <m:r>
                          <a:rPr lang="en-US" b="1" i="1" smtClean="0">
                            <a:solidFill>
                              <a:schemeClr val="bg1">
                                <a:lumMod val="65000"/>
                              </a:schemeClr>
                            </a:solidFill>
                            <a:latin typeface="Cambria Math" charset="0"/>
                          </a:rPr>
                          <m:t>𝒕</m:t>
                        </m:r>
                      </m:sub>
                    </m:sSub>
                  </m:oMath>
                </a14:m>
                <a:r>
                  <a:rPr lang="en-US" dirty="0" smtClean="0">
                    <a:solidFill>
                      <a:schemeClr val="bg1">
                        <a:lumMod val="65000"/>
                      </a:schemeClr>
                    </a:solidFill>
                  </a:rPr>
                  <a:t>,</a:t>
                </a:r>
                <a:endParaRPr lang="en-US" dirty="0">
                  <a:solidFill>
                    <a:schemeClr val="bg1">
                      <a:lumMod val="65000"/>
                    </a:schemeClr>
                  </a:solidFill>
                </a:endParaRP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Times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with observations:   </a:t>
                </a:r>
                <a14:m>
                  <m:oMath xmlns:m="http://schemas.openxmlformats.org/officeDocument/2006/math">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 2, …;      </m:t>
                    </m:r>
                    <m:sSub>
                      <m:sSubPr>
                        <m:ctrlPr>
                          <a:rPr lang="en-US" b="0"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r>
                          <a:rPr lang="en-US" b="0" i="1" smtClean="0">
                            <a:solidFill>
                              <a:schemeClr val="bg1">
                                <a:lumMod val="65000"/>
                              </a:schemeClr>
                            </a:solidFill>
                            <a:latin typeface="Cambria Math" charset="0"/>
                            <a:ea typeface="+mn-ea"/>
                            <a:cs typeface="+mn-cs"/>
                          </a:rPr>
                          <m:t>+1</m:t>
                        </m:r>
                      </m:sub>
                    </m:sSub>
                    <m:r>
                      <a:rPr lang="mr-IN" b="0" i="1" smtClean="0">
                        <a:solidFill>
                          <a:schemeClr val="bg1">
                            <a:lumMod val="65000"/>
                          </a:schemeClr>
                        </a:solidFill>
                        <a:latin typeface="Cambria Math" charset="0"/>
                        <a:ea typeface="Cambria Math" charset="0"/>
                        <a:cs typeface="Cambria Math" charset="0"/>
                      </a:rPr>
                      <m:t>&gt;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𝑘</m:t>
                        </m:r>
                      </m:sub>
                    </m:sSub>
                    <m:r>
                      <a:rPr lang="en-US" b="0" i="1" smtClean="0">
                        <a:solidFill>
                          <a:schemeClr val="bg1">
                            <a:lumMod val="65000"/>
                          </a:schemeClr>
                        </a:solidFill>
                        <a:latin typeface="Cambria Math" charset="0"/>
                        <a:ea typeface="Cambria Math" charset="0"/>
                        <a:cs typeface="Cambria Math" charset="0"/>
                      </a:rPr>
                      <m:t>≥</m:t>
                    </m:r>
                    <m:sSub>
                      <m:sSubPr>
                        <m:ctrlPr>
                          <a:rPr lang="en-US" b="0" i="1" smtClean="0">
                            <a:solidFill>
                              <a:schemeClr val="bg1">
                                <a:lumMod val="65000"/>
                              </a:schemeClr>
                            </a:solidFill>
                            <a:latin typeface="Cambria Math" charset="0"/>
                            <a:ea typeface="Cambria Math" charset="0"/>
                            <a:cs typeface="Cambria Math" charset="0"/>
                          </a:rPr>
                        </m:ctrlPr>
                      </m:sSubPr>
                      <m:e>
                        <m:r>
                          <a:rPr lang="en-US" b="0" i="1" smtClean="0">
                            <a:solidFill>
                              <a:schemeClr val="bg1">
                                <a:lumMod val="65000"/>
                              </a:schemeClr>
                            </a:solidFill>
                            <a:latin typeface="Cambria Math" charset="0"/>
                            <a:ea typeface="Cambria Math" charset="0"/>
                            <a:cs typeface="Cambria Math" charset="0"/>
                          </a:rPr>
                          <m:t>𝑡</m:t>
                        </m:r>
                      </m:e>
                      <m:sub>
                        <m:r>
                          <a:rPr lang="en-US" b="0" i="1" smtClean="0">
                            <a:solidFill>
                              <a:schemeClr val="bg1">
                                <a:lumMod val="65000"/>
                              </a:schemeClr>
                            </a:solidFill>
                            <a:latin typeface="Cambria Math" charset="0"/>
                            <a:ea typeface="Cambria Math" charset="0"/>
                            <a:cs typeface="Cambria Math" charset="0"/>
                          </a:rPr>
                          <m:t>0</m:t>
                        </m:r>
                      </m:sub>
                    </m:sSub>
                  </m:oMath>
                </a14:m>
                <a:r>
                  <a:rPr lang="en-US" dirty="0" smtClean="0">
                    <a:solidFill>
                      <a:schemeClr val="bg1">
                        <a:lumMod val="65000"/>
                      </a:schemeClr>
                    </a:solidFill>
                    <a:latin typeface="Calibri"/>
                    <a:ea typeface="+mn-ea"/>
                    <a:cs typeface="+mn-cs"/>
                  </a:rPr>
                  <a:t>,</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Observations at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oMath>
                </a14:m>
                <a:r>
                  <a:rPr lang="en-US" dirty="0" smtClean="0">
                    <a:solidFill>
                      <a:schemeClr val="bg1">
                        <a:lumMod val="65000"/>
                      </a:schemeClr>
                    </a:solidFill>
                    <a:latin typeface="Calibri"/>
                    <a:ea typeface="+mn-ea"/>
                    <a:cs typeface="+mn-cs"/>
                  </a:rPr>
                  <a:t> related to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𝐱</m:t>
                        </m:r>
                      </m:e>
                      <m:sub>
                        <m:sSub>
                          <m:sSubPr>
                            <m:ctrlPr>
                              <a:rPr lang="en-US" i="1" smtClean="0">
                                <a:solidFill>
                                  <a:schemeClr val="bg1">
                                    <a:lumMod val="65000"/>
                                  </a:schemeClr>
                                </a:solidFill>
                                <a:latin typeface="Cambria Math" charset="0"/>
                                <a:ea typeface="+mn-ea"/>
                                <a:cs typeface="+mn-cs"/>
                              </a:rPr>
                            </m:ctrlPr>
                          </m:sSubPr>
                          <m:e>
                            <m:r>
                              <a:rPr lang="en-US" b="0" i="1" smtClean="0">
                                <a:solidFill>
                                  <a:schemeClr val="bg1">
                                    <a:lumMod val="65000"/>
                                  </a:schemeClr>
                                </a:solidFill>
                                <a:latin typeface="Cambria Math" charset="0"/>
                                <a:ea typeface="+mn-ea"/>
                                <a:cs typeface="+mn-cs"/>
                              </a:rPr>
                              <m:t>𝑡</m:t>
                            </m:r>
                          </m:e>
                          <m:sub>
                            <m:r>
                              <a:rPr lang="en-US" b="0" i="1" smtClean="0">
                                <a:solidFill>
                                  <a:schemeClr val="bg1">
                                    <a:lumMod val="65000"/>
                                  </a:schemeClr>
                                </a:solidFill>
                                <a:latin typeface="Cambria Math" charset="0"/>
                                <a:ea typeface="+mn-ea"/>
                                <a:cs typeface="+mn-cs"/>
                              </a:rPr>
                              <m:t>𝑘</m:t>
                            </m:r>
                          </m:sub>
                        </m:sSub>
                      </m:sub>
                    </m:sSub>
                  </m:oMath>
                </a14:m>
                <a:r>
                  <a:rPr lang="en-US" dirty="0" smtClean="0">
                    <a:solidFill>
                      <a:schemeClr val="bg1">
                        <a:lumMod val="65000"/>
                      </a:schemeClr>
                    </a:solidFill>
                  </a:rPr>
                  <a:t>;    </a:t>
                </a:r>
                <a14:m>
                  <m:oMath xmlns:m="http://schemas.openxmlformats.org/officeDocument/2006/math">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𝐲</m:t>
                        </m:r>
                      </m:e>
                      <m:sub>
                        <m:r>
                          <a:rPr lang="en-US" i="1">
                            <a:solidFill>
                              <a:schemeClr val="bg1">
                                <a:lumMod val="65000"/>
                              </a:schemeClr>
                            </a:solidFill>
                            <a:latin typeface="Cambria Math" charset="0"/>
                          </a:rPr>
                          <m:t>𝑘</m:t>
                        </m:r>
                      </m:sub>
                    </m:sSub>
                    <m:r>
                      <a:rPr lang="en-US" i="1">
                        <a:solidFill>
                          <a:schemeClr val="bg1">
                            <a:lumMod val="65000"/>
                          </a:schemeClr>
                        </a:solidFill>
                        <a:latin typeface="Cambria Math" charset="0"/>
                      </a:rPr>
                      <m:t>=</m:t>
                    </m:r>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h</m:t>
                        </m:r>
                      </m:e>
                      <m:sub>
                        <m:r>
                          <a:rPr lang="en-US" i="1">
                            <a:solidFill>
                              <a:schemeClr val="bg1">
                                <a:lumMod val="65000"/>
                              </a:schemeClr>
                            </a:solidFill>
                            <a:latin typeface="Cambria Math" charset="0"/>
                          </a:rPr>
                          <m:t>𝑘</m:t>
                        </m:r>
                      </m:sub>
                    </m:sSub>
                    <m:d>
                      <m:dPr>
                        <m:ctrlPr>
                          <a:rPr lang="mr-IN" i="1">
                            <a:solidFill>
                              <a:schemeClr val="bg1">
                                <a:lumMod val="65000"/>
                              </a:schemeClr>
                            </a:solidFill>
                            <a:latin typeface="Cambria Math" charset="0"/>
                          </a:rPr>
                        </m:ctrlPr>
                      </m:dPr>
                      <m:e>
                        <m:sSub>
                          <m:sSubPr>
                            <m:ctrlPr>
                              <a:rPr lang="en-US" i="1">
                                <a:solidFill>
                                  <a:schemeClr val="bg1">
                                    <a:lumMod val="65000"/>
                                  </a:schemeClr>
                                </a:solidFill>
                                <a:latin typeface="Cambria Math" charset="0"/>
                              </a:rPr>
                            </m:ctrlPr>
                          </m:sSubPr>
                          <m:e>
                            <m:r>
                              <a:rPr lang="en-US" b="1" i="0">
                                <a:solidFill>
                                  <a:schemeClr val="bg1">
                                    <a:lumMod val="65000"/>
                                  </a:schemeClr>
                                </a:solidFill>
                                <a:latin typeface="Cambria Math" charset="0"/>
                              </a:rPr>
                              <m:t>𝐱</m:t>
                            </m:r>
                          </m:e>
                          <m:sub>
                            <m:sSub>
                              <m:sSubPr>
                                <m:ctrlPr>
                                  <a:rPr lang="en-US" i="1">
                                    <a:solidFill>
                                      <a:schemeClr val="bg1">
                                        <a:lumMod val="65000"/>
                                      </a:schemeClr>
                                    </a:solidFill>
                                    <a:latin typeface="Cambria Math" charset="0"/>
                                  </a:rPr>
                                </m:ctrlPr>
                              </m:sSubPr>
                              <m:e>
                                <m:r>
                                  <a:rPr lang="en-US" i="1">
                                    <a:solidFill>
                                      <a:schemeClr val="bg1">
                                        <a:lumMod val="65000"/>
                                      </a:schemeClr>
                                    </a:solidFill>
                                    <a:latin typeface="Cambria Math" charset="0"/>
                                  </a:rPr>
                                  <m:t>𝑡</m:t>
                                </m:r>
                              </m:e>
                              <m:sub>
                                <m:r>
                                  <a:rPr lang="en-US" i="1">
                                    <a:solidFill>
                                      <a:schemeClr val="bg1">
                                        <a:lumMod val="65000"/>
                                      </a:schemeClr>
                                    </a:solidFill>
                                    <a:latin typeface="Cambria Math" charset="0"/>
                                  </a:rPr>
                                  <m:t>𝑘</m:t>
                                </m:r>
                              </m:sub>
                            </m:sSub>
                          </m:sub>
                        </m:sSub>
                      </m:e>
                    </m:d>
                    <m:r>
                      <a:rPr lang="en-US" b="0" i="1" smtClean="0">
                        <a:solidFill>
                          <a:schemeClr val="bg1">
                            <a:lumMod val="65000"/>
                          </a:schemeClr>
                        </a:solidFill>
                        <a:latin typeface="Cambria Math" charset="0"/>
                      </a:rPr>
                      <m:t>+</m:t>
                    </m:r>
                    <m:sSub>
                      <m:sSubPr>
                        <m:ctrlPr>
                          <a:rPr lang="en-US" b="0" i="1" smtClean="0">
                            <a:solidFill>
                              <a:schemeClr val="bg1">
                                <a:lumMod val="65000"/>
                              </a:schemeClr>
                            </a:solidFill>
                            <a:latin typeface="Cambria Math" charset="0"/>
                          </a:rPr>
                        </m:ctrlPr>
                      </m:sSubPr>
                      <m:e>
                        <m:r>
                          <a:rPr lang="en-US" b="0"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rPr>
                          <m:t>𝑘</m:t>
                        </m:r>
                      </m:sub>
                    </m:sSub>
                  </m:oMath>
                </a14:m>
                <a:r>
                  <a:rPr lang="en-US" dirty="0" smtClean="0">
                    <a:solidFill>
                      <a:schemeClr val="bg1">
                        <a:lumMod val="65000"/>
                      </a:schemeClr>
                    </a:solidFill>
                    <a:latin typeface="Calibri"/>
                    <a:ea typeface="+mn-ea"/>
                    <a:cs typeface="+mn-cs"/>
                  </a:rPr>
                  <a:t>,		(1)</a:t>
                </a:r>
              </a:p>
              <a:p>
                <a:pPr defTabSz="457200" eaLnBrk="1" fontAlgn="auto" hangingPunct="1">
                  <a:spcBef>
                    <a:spcPts val="1800"/>
                  </a:spcBef>
                  <a:spcAft>
                    <a:spcPts val="0"/>
                  </a:spcAft>
                </a:pPr>
                <a:r>
                  <a:rPr lang="en-US" dirty="0" smtClean="0">
                    <a:solidFill>
                      <a:schemeClr val="bg1">
                        <a:lumMod val="65000"/>
                      </a:schemeClr>
                    </a:solidFill>
                    <a:latin typeface="Calibri"/>
                    <a:ea typeface="+mn-ea"/>
                    <a:cs typeface="+mn-cs"/>
                  </a:rPr>
                  <a:t>	Observation error is zero mean, normal, </a:t>
                </a:r>
                <a14:m>
                  <m:oMath xmlns:m="http://schemas.openxmlformats.org/officeDocument/2006/math">
                    <m:sSub>
                      <m:sSubPr>
                        <m:ctrlPr>
                          <a:rPr lang="en-US" i="1" smtClean="0">
                            <a:solidFill>
                              <a:schemeClr val="bg1">
                                <a:lumMod val="65000"/>
                              </a:schemeClr>
                            </a:solidFill>
                            <a:latin typeface="Cambria Math" charset="0"/>
                            <a:ea typeface="+mn-ea"/>
                            <a:cs typeface="+mn-cs"/>
                          </a:rPr>
                        </m:ctrlPr>
                      </m:sSubPr>
                      <m:e>
                        <m:r>
                          <a:rPr lang="en-US" i="1" smtClean="0">
                            <a:solidFill>
                              <a:schemeClr val="bg1">
                                <a:lumMod val="65000"/>
                              </a:schemeClr>
                            </a:solidFill>
                            <a:latin typeface="Cambria Math" charset="0"/>
                            <a:ea typeface="Cambria Math" charset="0"/>
                            <a:cs typeface="Cambria Math" charset="0"/>
                          </a:rPr>
                          <m:t>𝜈</m:t>
                        </m:r>
                      </m:e>
                      <m:sub>
                        <m:r>
                          <a:rPr lang="en-US" b="0" i="1" smtClean="0">
                            <a:solidFill>
                              <a:schemeClr val="bg1">
                                <a:lumMod val="65000"/>
                              </a:schemeClr>
                            </a:solidFill>
                            <a:latin typeface="Cambria Math" charset="0"/>
                            <a:ea typeface="+mn-ea"/>
                            <a:cs typeface="+mn-cs"/>
                          </a:rPr>
                          <m:t>𝑘</m:t>
                        </m:r>
                      </m:sub>
                    </m:sSub>
                    <m:r>
                      <a:rPr lang="en-US" b="0" i="1" smtClean="0">
                        <a:solidFill>
                          <a:schemeClr val="bg1">
                            <a:lumMod val="65000"/>
                          </a:schemeClr>
                        </a:solidFill>
                        <a:latin typeface="Cambria Math" charset="0"/>
                        <a:ea typeface="+mn-ea"/>
                        <a:cs typeface="+mn-cs"/>
                      </a:rPr>
                      <m:t>=</m:t>
                    </m:r>
                    <m:r>
                      <a:rPr lang="en-US" b="0" i="1" smtClean="0">
                        <a:solidFill>
                          <a:schemeClr val="bg1">
                            <a:lumMod val="65000"/>
                          </a:schemeClr>
                        </a:solidFill>
                        <a:latin typeface="Cambria Math" charset="0"/>
                        <a:ea typeface="+mn-ea"/>
                        <a:cs typeface="+mn-cs"/>
                      </a:rPr>
                      <m:t>𝑁</m:t>
                    </m:r>
                    <m:d>
                      <m:dPr>
                        <m:ctrlPr>
                          <a:rPr lang="mr-IN" b="0" i="1" smtClean="0">
                            <a:solidFill>
                              <a:schemeClr val="bg1">
                                <a:lumMod val="65000"/>
                              </a:schemeClr>
                            </a:solidFill>
                            <a:latin typeface="Cambria Math" charset="0"/>
                            <a:ea typeface="+mn-ea"/>
                            <a:cs typeface="+mn-cs"/>
                          </a:rPr>
                        </m:ctrlPr>
                      </m:dPr>
                      <m:e>
                        <m:r>
                          <a:rPr lang="en-US" b="0" i="1" smtClean="0">
                            <a:solidFill>
                              <a:schemeClr val="bg1">
                                <a:lumMod val="65000"/>
                              </a:schemeClr>
                            </a:solidFill>
                            <a:latin typeface="Cambria Math" charset="0"/>
                            <a:ea typeface="+mn-ea"/>
                            <a:cs typeface="+mn-cs"/>
                          </a:rPr>
                          <m:t>0,</m:t>
                        </m:r>
                        <m:sSub>
                          <m:sSubPr>
                            <m:ctrlPr>
                              <a:rPr lang="en-US" b="0" i="1" smtClean="0">
                                <a:solidFill>
                                  <a:schemeClr val="bg1">
                                    <a:lumMod val="65000"/>
                                  </a:schemeClr>
                                </a:solidFill>
                                <a:latin typeface="Cambria Math" charset="0"/>
                                <a:ea typeface="+mn-ea"/>
                                <a:cs typeface="+mn-cs"/>
                              </a:rPr>
                            </m:ctrlPr>
                          </m:sSubPr>
                          <m:e>
                            <m:r>
                              <a:rPr lang="en-US" b="1" i="0" smtClean="0">
                                <a:solidFill>
                                  <a:schemeClr val="bg1">
                                    <a:lumMod val="65000"/>
                                  </a:schemeClr>
                                </a:solidFill>
                                <a:latin typeface="Cambria Math" charset="0"/>
                                <a:ea typeface="+mn-ea"/>
                                <a:cs typeface="+mn-cs"/>
                              </a:rPr>
                              <m:t>𝐑</m:t>
                            </m:r>
                          </m:e>
                          <m:sub>
                            <m:r>
                              <a:rPr lang="en-US" b="0" i="1" smtClean="0">
                                <a:solidFill>
                                  <a:schemeClr val="bg1">
                                    <a:lumMod val="65000"/>
                                  </a:schemeClr>
                                </a:solidFill>
                                <a:latin typeface="Cambria Math" charset="0"/>
                                <a:ea typeface="+mn-ea"/>
                                <a:cs typeface="+mn-cs"/>
                              </a:rPr>
                              <m:t>𝑘</m:t>
                            </m:r>
                          </m:sub>
                        </m:sSub>
                      </m:e>
                    </m:d>
                  </m:oMath>
                </a14:m>
                <a:r>
                  <a:rPr lang="en-US" dirty="0" smtClean="0">
                    <a:solidFill>
                      <a:schemeClr val="bg1">
                        <a:lumMod val="65000"/>
                      </a:schemeClr>
                    </a:solidFill>
                    <a:latin typeface="Calibri"/>
                    <a:ea typeface="+mn-ea"/>
                    <a:cs typeface="+mn-cs"/>
                  </a:rPr>
                  <a:t>,	(2)</a:t>
                </a:r>
              </a:p>
              <a:p>
                <a:pPr defTabSz="457200" eaLnBrk="1" fontAlgn="auto" hangingPunct="1">
                  <a:spcBef>
                    <a:spcPts val="1800"/>
                  </a:spcBef>
                  <a:spcAft>
                    <a:spcPts val="0"/>
                  </a:spcAft>
                </a:pPr>
                <a:r>
                  <a:rPr lang="en-US" dirty="0" smtClean="0">
                    <a:solidFill>
                      <a:prstClr val="black"/>
                    </a:solidFill>
                    <a:latin typeface="Calibri"/>
                    <a:ea typeface="+mn-ea"/>
                    <a:cs typeface="+mn-cs"/>
                  </a:rPr>
                  <a:t>A forecast model </a:t>
                </a:r>
                <a14:m>
                  <m:oMath xmlns:m="http://schemas.openxmlformats.org/officeDocument/2006/math">
                    <m:r>
                      <a:rPr lang="en-US" b="0" i="1" smtClean="0">
                        <a:solidFill>
                          <a:prstClr val="black"/>
                        </a:solidFill>
                        <a:latin typeface="Cambria Math" charset="0"/>
                        <a:ea typeface="+mn-ea"/>
                        <a:cs typeface="+mn-cs"/>
                      </a:rPr>
                      <m:t>𝑚</m:t>
                    </m:r>
                  </m:oMath>
                </a14:m>
                <a:r>
                  <a:rPr lang="en-US" dirty="0" smtClean="0">
                    <a:solidFill>
                      <a:prstClr val="black"/>
                    </a:solidFill>
                    <a:latin typeface="Calibri"/>
                    <a:ea typeface="+mn-ea"/>
                    <a:cs typeface="+mn-cs"/>
                  </a:rPr>
                  <a:t> for the state-vector; 	</a:t>
                </a:r>
                <a14:m>
                  <m:oMath xmlns:m="http://schemas.openxmlformats.org/officeDocument/2006/math">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r>
                              <a:rPr lang="en-US" sz="2000" i="1">
                                <a:solidFill>
                                  <a:prstClr val="black"/>
                                </a:solidFill>
                                <a:latin typeface="Cambria Math" charset="0"/>
                              </a:rPr>
                              <m:t>+1</m:t>
                            </m:r>
                          </m:sub>
                        </m:sSub>
                      </m:sub>
                    </m:sSub>
                    <m:r>
                      <a:rPr lang="en-US" sz="2000">
                        <a:solidFill>
                          <a:prstClr val="black"/>
                        </a:solidFill>
                        <a:latin typeface="Cambria Math" charset="0"/>
                      </a:rPr>
                      <m:t>=</m:t>
                    </m:r>
                    <m:sSub>
                      <m:sSubPr>
                        <m:ctrlPr>
                          <a:rPr lang="en-US" sz="2000" i="1" smtClean="0">
                            <a:solidFill>
                              <a:prstClr val="black"/>
                            </a:solidFill>
                            <a:latin typeface="Cambria Math" charset="0"/>
                          </a:rPr>
                        </m:ctrlPr>
                      </m:sSubPr>
                      <m:e>
                        <m:r>
                          <a:rPr lang="en-US" sz="2000" b="0" i="1" smtClean="0">
                            <a:solidFill>
                              <a:prstClr val="black"/>
                            </a:solidFill>
                            <a:latin typeface="Cambria Math" charset="0"/>
                          </a:rPr>
                          <m:t>𝑚</m:t>
                        </m:r>
                      </m:e>
                      <m:sub>
                        <m:r>
                          <a:rPr lang="en-US" sz="2000" b="0" i="1" smtClean="0">
                            <a:solidFill>
                              <a:prstClr val="black"/>
                            </a:solidFill>
                            <a:latin typeface="Cambria Math" charset="0"/>
                          </a:rPr>
                          <m:t>𝑘</m:t>
                        </m:r>
                        <m:r>
                          <a:rPr lang="en-US" sz="2000" b="0" i="1" smtClean="0">
                            <a:solidFill>
                              <a:prstClr val="black"/>
                            </a:solidFill>
                            <a:latin typeface="Cambria Math" charset="0"/>
                          </a:rPr>
                          <m:t>:</m:t>
                        </m:r>
                        <m:r>
                          <a:rPr lang="en-US" sz="2000" b="0" i="1" smtClean="0">
                            <a:solidFill>
                              <a:prstClr val="black"/>
                            </a:solidFill>
                            <a:latin typeface="Cambria Math" charset="0"/>
                          </a:rPr>
                          <m:t>𝑘</m:t>
                        </m:r>
                        <m:r>
                          <a:rPr lang="en-US" sz="2000" b="0" i="1" smtClean="0">
                            <a:solidFill>
                              <a:prstClr val="black"/>
                            </a:solidFill>
                            <a:latin typeface="Cambria Math" charset="0"/>
                          </a:rPr>
                          <m:t>+1</m:t>
                        </m:r>
                      </m:sub>
                    </m:sSub>
                    <m:d>
                      <m:dPr>
                        <m:ctrlPr>
                          <a:rPr lang="mr-IN" sz="2000" i="1">
                            <a:solidFill>
                              <a:prstClr val="black"/>
                            </a:solidFill>
                            <a:latin typeface="Cambria Math" charset="0"/>
                          </a:rPr>
                        </m:ctrlPr>
                      </m:dPr>
                      <m:e>
                        <m:sSub>
                          <m:sSubPr>
                            <m:ctrlPr>
                              <a:rPr lang="en-US" sz="2000" i="1">
                                <a:solidFill>
                                  <a:prstClr val="black"/>
                                </a:solidFill>
                                <a:latin typeface="Cambria Math" charset="0"/>
                              </a:rPr>
                            </m:ctrlPr>
                          </m:sSubPr>
                          <m:e>
                            <m:r>
                              <a:rPr lang="en-US" sz="2000" b="1">
                                <a:solidFill>
                                  <a:prstClr val="black"/>
                                </a:solidFill>
                                <a:latin typeface="Cambria Math" charset="0"/>
                              </a:rPr>
                              <m:t>𝐱</m:t>
                            </m:r>
                          </m:e>
                          <m:sub>
                            <m:sSub>
                              <m:sSubPr>
                                <m:ctrlPr>
                                  <a:rPr lang="en-US" sz="2000" i="1">
                                    <a:solidFill>
                                      <a:prstClr val="black"/>
                                    </a:solidFill>
                                    <a:latin typeface="Cambria Math" charset="0"/>
                                  </a:rPr>
                                </m:ctrlPr>
                              </m:sSubPr>
                              <m:e>
                                <m:r>
                                  <a:rPr lang="en-US" sz="2000" i="1">
                                    <a:solidFill>
                                      <a:prstClr val="black"/>
                                    </a:solidFill>
                                    <a:latin typeface="Cambria Math" charset="0"/>
                                  </a:rPr>
                                  <m:t>𝑡</m:t>
                                </m:r>
                              </m:e>
                              <m:sub>
                                <m:r>
                                  <a:rPr lang="en-US" sz="2000" i="1">
                                    <a:solidFill>
                                      <a:prstClr val="black"/>
                                    </a:solidFill>
                                    <a:latin typeface="Cambria Math" charset="0"/>
                                  </a:rPr>
                                  <m:t>𝑘</m:t>
                                </m:r>
                              </m:sub>
                            </m:sSub>
                          </m:sub>
                        </m:sSub>
                        <m:r>
                          <a:rPr lang="en-US" sz="2000" b="0" i="1" smtClean="0">
                            <a:solidFill>
                              <a:prstClr val="black"/>
                            </a:solidFill>
                            <a:latin typeface="Cambria Math" charset="0"/>
                          </a:rPr>
                          <m:t>;</m:t>
                        </m:r>
                        <m:r>
                          <a:rPr lang="en-US" sz="2000" b="1" i="0" smtClean="0">
                            <a:solidFill>
                              <a:srgbClr val="FF0000"/>
                            </a:solidFill>
                            <a:latin typeface="Cambria Math" charset="0"/>
                            <a:ea typeface="Cambria Math" charset="0"/>
                            <a:cs typeface="Cambria Math" charset="0"/>
                          </a:rPr>
                          <m:t>𝛂</m:t>
                        </m:r>
                      </m:e>
                    </m:d>
                  </m:oMath>
                </a14:m>
                <a:r>
                  <a:rPr lang="en-US" sz="2000" dirty="0">
                    <a:solidFill>
                      <a:prstClr val="black"/>
                    </a:solidFill>
                    <a:latin typeface="Calibri"/>
                  </a:rPr>
                  <a:t>	</a:t>
                </a:r>
                <a:r>
                  <a:rPr lang="en-US" dirty="0" smtClean="0">
                    <a:solidFill>
                      <a:prstClr val="black"/>
                    </a:solidFill>
                    <a:latin typeface="Calibri"/>
                    <a:ea typeface="+mn-ea"/>
                    <a:cs typeface="+mn-cs"/>
                  </a:rPr>
                  <a:t>(3a)</a:t>
                </a:r>
              </a:p>
              <a:p>
                <a:pPr defTabSz="457200" eaLnBrk="1" fontAlgn="auto" hangingPunct="1">
                  <a:spcBef>
                    <a:spcPts val="1800"/>
                  </a:spcBef>
                  <a:spcAft>
                    <a:spcPts val="0"/>
                  </a:spcAft>
                </a:pPr>
                <a:r>
                  <a:rPr lang="en-US" dirty="0" smtClean="0">
                    <a:solidFill>
                      <a:prstClr val="black"/>
                    </a:solidFill>
                    <a:latin typeface="Calibri"/>
                    <a:ea typeface="+mn-ea"/>
                    <a:cs typeface="+mn-cs"/>
                  </a:rPr>
                  <a:t>	With model parameter vector </a:t>
                </a:r>
                <a14:m>
                  <m:oMath xmlns:m="http://schemas.openxmlformats.org/officeDocument/2006/math">
                    <m:r>
                      <a:rPr lang="en-US" b="1" i="0" smtClean="0">
                        <a:solidFill>
                          <a:srgbClr val="FF0000"/>
                        </a:solidFill>
                        <a:latin typeface="Cambria Math" charset="0"/>
                        <a:ea typeface="Cambria Math" charset="0"/>
                        <a:cs typeface="Cambria Math" charset="0"/>
                      </a:rPr>
                      <m:t>𝛂</m:t>
                    </m:r>
                  </m:oMath>
                </a14:m>
                <a:r>
                  <a:rPr lang="en-US" sz="2000" dirty="0" smtClean="0">
                    <a:solidFill>
                      <a:prstClr val="black"/>
                    </a:solidFill>
                    <a:latin typeface="Calibri"/>
                    <a:ea typeface="+mn-ea"/>
                    <a:cs typeface="+mn-cs"/>
                  </a:rPr>
                  <a:t>.</a:t>
                </a:r>
              </a:p>
              <a:p>
                <a:pPr defTabSz="457200" eaLnBrk="1" fontAlgn="auto" hangingPunct="1">
                  <a:spcBef>
                    <a:spcPts val="1800"/>
                  </a:spcBef>
                  <a:spcAft>
                    <a:spcPts val="0"/>
                  </a:spcAft>
                </a:pP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charset="0"/>
                    <a:ea typeface="Calibri" charset="0"/>
                    <a:cs typeface="Calibri" charset="0"/>
                  </a:rPr>
                  <a:t>Parameters could be tuning for parameterizations, external forcing,</a:t>
                </a:r>
                <a:r>
                  <a:rPr lang="mr-IN" dirty="0" smtClean="0">
                    <a:solidFill>
                      <a:prstClr val="black"/>
                    </a:solidFill>
                    <a:latin typeface="Calibri" charset="0"/>
                    <a:ea typeface="Calibri" charset="0"/>
                    <a:cs typeface="Calibri" charset="0"/>
                  </a:rPr>
                  <a:t>…</a:t>
                </a:r>
                <a:endParaRPr lang="en-US" dirty="0" smtClean="0">
                  <a:solidFill>
                    <a:prstClr val="black"/>
                  </a:solidFill>
                  <a:latin typeface="Calibri" charset="0"/>
                  <a:ea typeface="Calibri" charset="0"/>
                  <a:cs typeface="Calibri" charset="0"/>
                </a:endParaRPr>
              </a:p>
              <a:p>
                <a:pPr defTabSz="457200" eaLnBrk="1" fontAlgn="auto" hangingPunct="1">
                  <a:lnSpc>
                    <a:spcPct val="90000"/>
                  </a:lnSpc>
                  <a:spcBef>
                    <a:spcPts val="0"/>
                  </a:spcBef>
                  <a:spcAft>
                    <a:spcPts val="0"/>
                  </a:spcAft>
                </a:pPr>
                <a:endParaRPr lang="en-US" dirty="0" smtClean="0">
                  <a:solidFill>
                    <a:prstClr val="black"/>
                  </a:solidFill>
                  <a:latin typeface="Calibri" charset="0"/>
                  <a:ea typeface="Calibri" charset="0"/>
                  <a:cs typeface="Calibri" charset="0"/>
                </a:endParaRPr>
              </a:p>
              <a:p>
                <a:pPr defTabSz="457200" eaLnBrk="1" fontAlgn="auto" hangingPunct="1">
                  <a:lnSpc>
                    <a:spcPct val="90000"/>
                  </a:lnSpc>
                  <a:spcBef>
                    <a:spcPts val="0"/>
                  </a:spcBef>
                  <a:spcAft>
                    <a:spcPts val="0"/>
                  </a:spcAft>
                </a:pPr>
                <a:r>
                  <a:rPr lang="en-US" dirty="0" smtClean="0">
                    <a:solidFill>
                      <a:prstClr val="black"/>
                    </a:solidFill>
                    <a:latin typeface="Calibri" charset="0"/>
                    <a:ea typeface="Calibri" charset="0"/>
                    <a:cs typeface="Calibri" charset="0"/>
                  </a:rPr>
                  <a:t>	Example: Sources for chemical tracers in atmosphere.</a:t>
                </a:r>
                <a:endParaRPr lang="en-US" dirty="0">
                  <a:solidFill>
                    <a:prstClr val="black"/>
                  </a:solidFill>
                  <a:latin typeface="Calibri" charset="0"/>
                  <a:ea typeface="Calibri" charset="0"/>
                  <a:cs typeface="Calibri"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4796" y="838200"/>
                <a:ext cx="8786829" cy="5059270"/>
              </a:xfrm>
              <a:prstGeom prst="rect">
                <a:avLst/>
              </a:prstGeom>
              <a:blipFill rotWithShape="0">
                <a:blip r:embed="rId3"/>
                <a:stretch>
                  <a:fillRect l="-1040" t="-1086" b="-1809"/>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a:effectLst/>
                <a:cs typeface="Arial"/>
              </a:rPr>
              <a:t>Parameter Estimation</a:t>
            </a:r>
            <a:endParaRPr lang="en-US" sz="2800" dirty="0">
              <a:ln w="18415" cmpd="sng">
                <a:solidFill>
                  <a:srgbClr val="FFFFFF"/>
                </a:solidFill>
                <a:prstDash val="solid"/>
              </a:ln>
              <a:solidFill>
                <a:srgbClr val="FFFFFF"/>
              </a:solidFill>
            </a:endParaRPr>
          </a:p>
        </p:txBody>
      </p:sp>
      <p:sp>
        <p:nvSpPr>
          <p:cNvPr id="12" name="Footer Placeholder 11"/>
          <p:cNvSpPr>
            <a:spLocks noGrp="1"/>
          </p:cNvSpPr>
          <p:nvPr>
            <p:ph type="ftr" sz="quarter" idx="3"/>
          </p:nvPr>
        </p:nvSpPr>
        <p:spPr/>
        <p:txBody>
          <a:bodyPr/>
          <a:lstStyle/>
          <a:p>
            <a:r>
              <a:rPr lang="en-US" smtClean="0"/>
              <a:t>Introduction to DA: 26 June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82</a:t>
            </a:fld>
            <a:endParaRPr lang="en-US" dirty="0"/>
          </a:p>
        </p:txBody>
      </p:sp>
    </p:spTree>
    <p:extLst>
      <p:ext uri="{BB962C8B-B14F-4D97-AF65-F5344CB8AC3E}">
        <p14:creationId xmlns:p14="http://schemas.microsoft.com/office/powerpoint/2010/main" val="8762622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84178" y="665447"/>
                <a:ext cx="8983550" cy="4573624"/>
              </a:xfrm>
              <a:prstGeom prst="rect">
                <a:avLst/>
              </a:prstGeom>
              <a:noFill/>
            </p:spPr>
            <p:txBody>
              <a:bodyPr wrap="none" rtlCol="0">
                <a:spAutoFit/>
              </a:bodyPr>
              <a:lstStyle/>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sz="2000" dirty="0" smtClean="0">
                    <a:solidFill>
                      <a:prstClr val="black"/>
                    </a:solidFill>
                    <a:latin typeface="Calibri"/>
                    <a:ea typeface="+mn-ea"/>
                    <a:cs typeface="+mn-cs"/>
                  </a:rPr>
                  <a:t>									</a:t>
                </a:r>
              </a:p>
              <a:p>
                <a:pPr defTabSz="457200" eaLnBrk="1" fontAlgn="auto" hangingPunct="1">
                  <a:lnSpc>
                    <a:spcPct val="90000"/>
                  </a:lnSpc>
                  <a:spcBef>
                    <a:spcPts val="0"/>
                  </a:spcBef>
                  <a:spcAft>
                    <a:spcPts val="0"/>
                  </a:spcAft>
                </a:pPr>
                <a:r>
                  <a:rPr lang="en-US" dirty="0">
                    <a:solidFill>
                      <a:prstClr val="black"/>
                    </a:solidFill>
                    <a:latin typeface="Calibri"/>
                  </a:rPr>
                  <a:t>A forecast model </a:t>
                </a:r>
                <a14:m>
                  <m:oMath xmlns:m="http://schemas.openxmlformats.org/officeDocument/2006/math">
                    <m:r>
                      <a:rPr lang="en-US" i="1">
                        <a:solidFill>
                          <a:prstClr val="black"/>
                        </a:solidFill>
                        <a:latin typeface="Cambria Math" charset="0"/>
                      </a:rPr>
                      <m:t>𝑚</m:t>
                    </m:r>
                  </m:oMath>
                </a14:m>
                <a:r>
                  <a:rPr lang="en-US" dirty="0">
                    <a:solidFill>
                      <a:prstClr val="black"/>
                    </a:solidFill>
                    <a:latin typeface="Calibri"/>
                  </a:rPr>
                  <a:t> for the state-vector; 	</a:t>
                </a:r>
                <a14:m>
                  <m:oMath xmlns:m="http://schemas.openxmlformats.org/officeDocument/2006/math">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r>
                              <a:rPr lang="en-US" i="1">
                                <a:solidFill>
                                  <a:prstClr val="black"/>
                                </a:solidFill>
                                <a:latin typeface="Cambria Math" charset="0"/>
                              </a:rPr>
                              <m:t>+1</m:t>
                            </m:r>
                          </m:sub>
                        </m:sSub>
                      </m:sub>
                    </m:sSub>
                    <m:r>
                      <a:rPr lang="en-US">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𝑚</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a:solidFill>
                              <a:prstClr val="black"/>
                            </a:solidFill>
                            <a:latin typeface="Cambria Math" charset="0"/>
                          </a:rPr>
                        </m:ctrlPr>
                      </m:dPr>
                      <m:e>
                        <m:sSub>
                          <m:sSubPr>
                            <m:ctrlPr>
                              <a:rPr lang="en-US" i="1">
                                <a:solidFill>
                                  <a:prstClr val="black"/>
                                </a:solidFill>
                                <a:latin typeface="Cambria Math" charset="0"/>
                              </a:rPr>
                            </m:ctrlPr>
                          </m:sSubPr>
                          <m:e>
                            <m:r>
                              <a:rPr lang="en-US" b="1">
                                <a:solidFill>
                                  <a:prstClr val="black"/>
                                </a:solidFill>
                                <a:latin typeface="Cambria Math" charset="0"/>
                              </a:rPr>
                              <m:t>𝐱</m:t>
                            </m:r>
                          </m:e>
                          <m:sub>
                            <m:sSub>
                              <m:sSubPr>
                                <m:ctrlPr>
                                  <a:rPr lang="en-US" i="1">
                                    <a:solidFill>
                                      <a:prstClr val="black"/>
                                    </a:solidFill>
                                    <a:latin typeface="Cambria Math" charset="0"/>
                                  </a:rPr>
                                </m:ctrlPr>
                              </m:sSubPr>
                              <m:e>
                                <m:r>
                                  <a:rPr lang="en-US" i="1">
                                    <a:solidFill>
                                      <a:prstClr val="black"/>
                                    </a:solidFill>
                                    <a:latin typeface="Cambria Math" charset="0"/>
                                  </a:rPr>
                                  <m:t>𝑡</m:t>
                                </m:r>
                              </m:e>
                              <m:sub>
                                <m:r>
                                  <a:rPr lang="en-US" i="1">
                                    <a:solidFill>
                                      <a:prstClr val="black"/>
                                    </a:solidFill>
                                    <a:latin typeface="Cambria Math" charset="0"/>
                                  </a:rPr>
                                  <m:t>𝑘</m:t>
                                </m:r>
                              </m:sub>
                            </m:sSub>
                          </m:sub>
                        </m:sSub>
                        <m:r>
                          <a:rPr lang="en-US" i="1">
                            <a:solidFill>
                              <a:prstClr val="black"/>
                            </a:solidFill>
                            <a:latin typeface="Cambria Math" charset="0"/>
                          </a:rPr>
                          <m:t>;</m:t>
                        </m:r>
                        <m:r>
                          <a:rPr lang="en-US" b="1">
                            <a:solidFill>
                              <a:srgbClr val="FF0000"/>
                            </a:solidFill>
                            <a:latin typeface="Cambria Math" charset="0"/>
                            <a:ea typeface="Cambria Math" charset="0"/>
                            <a:cs typeface="Cambria Math" charset="0"/>
                          </a:rPr>
                          <m:t>𝛂</m:t>
                        </m:r>
                      </m:e>
                    </m:d>
                  </m:oMath>
                </a14:m>
                <a:r>
                  <a:rPr lang="en-US" dirty="0">
                    <a:solidFill>
                      <a:prstClr val="black"/>
                    </a:solidFill>
                    <a:latin typeface="Calibri"/>
                  </a:rPr>
                  <a:t>	(3a)</a:t>
                </a: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One solution: State augmentation.</a:t>
                </a: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Define augmented state vector </a:t>
                </a:r>
                <a14:m>
                  <m:oMath xmlns:m="http://schemas.openxmlformats.org/officeDocument/2006/math">
                    <m:sSup>
                      <m:sSupPr>
                        <m:ctrlPr>
                          <a:rPr lang="en-US" i="1" smtClean="0">
                            <a:solidFill>
                              <a:prstClr val="black"/>
                            </a:solidFill>
                            <a:latin typeface="Cambria Math" charset="0"/>
                            <a:ea typeface="+mn-ea"/>
                            <a:cs typeface="+mn-cs"/>
                          </a:rPr>
                        </m:ctrlPr>
                      </m:sSupPr>
                      <m:e>
                        <m:r>
                          <a:rPr lang="en-US" b="1" i="0" smtClean="0">
                            <a:solidFill>
                              <a:prstClr val="black"/>
                            </a:solidFill>
                            <a:latin typeface="Cambria Math" charset="0"/>
                            <a:ea typeface="+mn-ea"/>
                            <a:cs typeface="+mn-cs"/>
                          </a:rPr>
                          <m:t>𝐱</m:t>
                        </m:r>
                      </m:e>
                      <m:sup>
                        <m:r>
                          <a:rPr lang="en-US" b="0" i="1" smtClean="0">
                            <a:solidFill>
                              <a:prstClr val="black"/>
                            </a:solidFill>
                            <a:latin typeface="Cambria Math" charset="0"/>
                            <a:ea typeface="+mn-ea"/>
                            <a:cs typeface="+mn-cs"/>
                          </a:rPr>
                          <m:t>+</m:t>
                        </m:r>
                      </m:sup>
                    </m:sSup>
                    <m:r>
                      <a:rPr lang="en-US" b="0" i="1" smtClean="0">
                        <a:solidFill>
                          <a:prstClr val="black"/>
                        </a:solidFill>
                        <a:latin typeface="Cambria Math" charset="0"/>
                        <a:ea typeface="+mn-ea"/>
                        <a:cs typeface="+mn-cs"/>
                      </a:rPr>
                      <m:t>=</m:t>
                    </m:r>
                    <m:d>
                      <m:dPr>
                        <m:ctrlPr>
                          <a:rPr lang="mr-IN" b="0" i="1" smtClean="0">
                            <a:solidFill>
                              <a:prstClr val="black"/>
                            </a:solidFill>
                            <a:latin typeface="Cambria Math" charset="0"/>
                            <a:ea typeface="+mn-ea"/>
                            <a:cs typeface="+mn-cs"/>
                          </a:rPr>
                        </m:ctrlPr>
                      </m:dPr>
                      <m:e>
                        <m:r>
                          <a:rPr lang="en-US" b="1" i="0" smtClean="0">
                            <a:solidFill>
                              <a:prstClr val="black"/>
                            </a:solidFill>
                            <a:latin typeface="Cambria Math" charset="0"/>
                            <a:ea typeface="+mn-ea"/>
                            <a:cs typeface="+mn-cs"/>
                          </a:rPr>
                          <m:t>𝐱</m:t>
                        </m:r>
                        <m:r>
                          <a:rPr lang="en-US" b="0" i="1" smtClean="0">
                            <a:solidFill>
                              <a:prstClr val="black"/>
                            </a:solidFill>
                            <a:latin typeface="Cambria Math" charset="0"/>
                            <a:ea typeface="+mn-ea"/>
                            <a:cs typeface="+mn-cs"/>
                          </a:rPr>
                          <m:t>,</m:t>
                        </m:r>
                        <m:r>
                          <a:rPr lang="en-US" b="1" i="0" smtClean="0">
                            <a:solidFill>
                              <a:prstClr val="black"/>
                            </a:solidFill>
                            <a:latin typeface="Cambria Math" charset="0"/>
                            <a:ea typeface="Cambria Math" charset="0"/>
                            <a:cs typeface="Cambria Math" charset="0"/>
                          </a:rPr>
                          <m:t>𝛂</m:t>
                        </m:r>
                      </m:e>
                    </m:d>
                  </m:oMath>
                </a14:m>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Prediction model becomes (just a change in notation):</a:t>
                </a: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a:solidFill>
                      <a:prstClr val="black"/>
                    </a:solidFill>
                    <a:latin typeface="Calibri"/>
                    <a:ea typeface="+mn-ea"/>
                    <a:cs typeface="+mn-cs"/>
                  </a:rPr>
                  <a:t>	</a:t>
                </a:r>
                <a:r>
                  <a:rPr lang="en-US" dirty="0" smtClean="0">
                    <a:solidFill>
                      <a:prstClr val="black"/>
                    </a:solidFill>
                    <a:latin typeface="Calibri"/>
                    <a:ea typeface="+mn-ea"/>
                    <a:cs typeface="+mn-cs"/>
                  </a:rPr>
                  <a:t>				</a:t>
                </a:r>
                <a14:m>
                  <m:oMath xmlns:m="http://schemas.openxmlformats.org/officeDocument/2006/math">
                    <m:r>
                      <m:rPr>
                        <m:nor/>
                      </m:rPr>
                      <a:rPr lang="en-US" dirty="0">
                        <a:solidFill>
                          <a:prstClr val="black"/>
                        </a:solidFill>
                        <a:latin typeface="Calibri"/>
                      </a:rPr>
                      <m:t>	</m:t>
                    </m:r>
                    <m:sSubSup>
                      <m:sSubSupPr>
                        <m:ctrlPr>
                          <a:rPr lang="en-US" i="1" dirty="0" smtClean="0">
                            <a:solidFill>
                              <a:prstClr val="black"/>
                            </a:solidFill>
                            <a:latin typeface="Cambria Math" charset="0"/>
                          </a:rPr>
                        </m:ctrlPr>
                      </m:sSubSupPr>
                      <m:e>
                        <m:r>
                          <a:rPr lang="en-US" b="1" i="0" baseline="0" dirty="0" smtClean="0">
                            <a:solidFill>
                              <a:prstClr val="black"/>
                            </a:solidFill>
                            <a:latin typeface="Cambria Math" charset="0"/>
                          </a:rPr>
                          <m:t>𝐱</m:t>
                        </m:r>
                      </m:e>
                      <m:sub>
                        <m:sSub>
                          <m:sSubPr>
                            <m:ctrlPr>
                              <a:rPr lang="en-US" i="1" dirty="0" smtClean="0">
                                <a:solidFill>
                                  <a:prstClr val="black"/>
                                </a:solidFill>
                                <a:latin typeface="Cambria Math" charset="0"/>
                              </a:rPr>
                            </m:ctrlPr>
                          </m:sSubPr>
                          <m:e>
                            <m:r>
                              <a:rPr lang="en-US" b="0" i="1" dirty="0" smtClean="0">
                                <a:solidFill>
                                  <a:prstClr val="black"/>
                                </a:solidFill>
                                <a:latin typeface="Cambria Math" charset="0"/>
                              </a:rPr>
                              <m:t>𝑡</m:t>
                            </m:r>
                          </m:e>
                          <m:sub>
                            <m:r>
                              <a:rPr lang="en-US" b="0" i="1" dirty="0" smtClean="0">
                                <a:solidFill>
                                  <a:prstClr val="black"/>
                                </a:solidFill>
                                <a:latin typeface="Cambria Math" charset="0"/>
                              </a:rPr>
                              <m:t>𝑘</m:t>
                            </m:r>
                            <m:r>
                              <a:rPr lang="en-US" b="0" i="1" dirty="0" smtClean="0">
                                <a:solidFill>
                                  <a:prstClr val="black"/>
                                </a:solidFill>
                                <a:latin typeface="Cambria Math" charset="0"/>
                              </a:rPr>
                              <m:t>+1</m:t>
                            </m:r>
                          </m:sub>
                        </m:sSub>
                      </m:sub>
                      <m:sup>
                        <m:r>
                          <a:rPr lang="en-US" b="0" i="1" dirty="0" smtClean="0">
                            <a:solidFill>
                              <a:prstClr val="black"/>
                            </a:solidFill>
                            <a:latin typeface="Cambria Math" charset="0"/>
                          </a:rPr>
                          <m:t>+</m:t>
                        </m:r>
                      </m:sup>
                    </m:sSubSup>
                    <m:r>
                      <a:rPr lang="en-US">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𝑚</m:t>
                        </m:r>
                      </m:e>
                      <m:sub>
                        <m:r>
                          <a:rPr lang="en-US" i="1">
                            <a:solidFill>
                              <a:prstClr val="black"/>
                            </a:solidFill>
                            <a:latin typeface="Cambria Math" charset="0"/>
                          </a:rPr>
                          <m:t>𝑘</m:t>
                        </m:r>
                        <m:r>
                          <a:rPr lang="en-US" i="1">
                            <a:solidFill>
                              <a:prstClr val="black"/>
                            </a:solidFill>
                            <a:latin typeface="Cambria Math" charset="0"/>
                          </a:rPr>
                          <m:t>:</m:t>
                        </m:r>
                        <m:r>
                          <a:rPr lang="en-US" i="1">
                            <a:solidFill>
                              <a:prstClr val="black"/>
                            </a:solidFill>
                            <a:latin typeface="Cambria Math" charset="0"/>
                          </a:rPr>
                          <m:t>𝑘</m:t>
                        </m:r>
                        <m:r>
                          <a:rPr lang="en-US" i="1">
                            <a:solidFill>
                              <a:prstClr val="black"/>
                            </a:solidFill>
                            <a:latin typeface="Cambria Math" charset="0"/>
                          </a:rPr>
                          <m:t>+1</m:t>
                        </m:r>
                      </m:sub>
                    </m:sSub>
                    <m:d>
                      <m:dPr>
                        <m:ctrlPr>
                          <a:rPr lang="mr-IN" i="1" smtClean="0">
                            <a:solidFill>
                              <a:prstClr val="black"/>
                            </a:solidFill>
                            <a:latin typeface="Cambria Math" charset="0"/>
                          </a:rPr>
                        </m:ctrlPr>
                      </m:dPr>
                      <m:e>
                        <m:sSubSup>
                          <m:sSubSupPr>
                            <m:ctrlPr>
                              <a:rPr lang="en-US" i="1" smtClean="0">
                                <a:solidFill>
                                  <a:prstClr val="black"/>
                                </a:solidFill>
                                <a:latin typeface="Cambria Math" charset="0"/>
                              </a:rPr>
                            </m:ctrlPr>
                          </m:sSubSupPr>
                          <m:e>
                            <m:r>
                              <a:rPr lang="en-US" b="1" i="0" baseline="0" smtClean="0">
                                <a:solidFill>
                                  <a:prstClr val="black"/>
                                </a:solidFill>
                                <a:latin typeface="Cambria Math" charset="0"/>
                              </a:rPr>
                              <m:t>𝐱</m:t>
                            </m:r>
                          </m:e>
                          <m:sub>
                            <m:sSub>
                              <m:sSubPr>
                                <m:ctrlPr>
                                  <a:rPr lang="en-US" i="1" smtClean="0">
                                    <a:solidFill>
                                      <a:prstClr val="black"/>
                                    </a:solidFill>
                                    <a:latin typeface="Cambria Math" charset="0"/>
                                  </a:rPr>
                                </m:ctrlPr>
                              </m:sSubPr>
                              <m:e>
                                <m:r>
                                  <a:rPr lang="en-US" b="0" i="1" smtClean="0">
                                    <a:solidFill>
                                      <a:prstClr val="black"/>
                                    </a:solidFill>
                                    <a:latin typeface="Cambria Math" charset="0"/>
                                  </a:rPr>
                                  <m:t>𝑡</m:t>
                                </m:r>
                              </m:e>
                              <m:sub>
                                <m:r>
                                  <a:rPr lang="en-US" b="0" i="1" smtClean="0">
                                    <a:solidFill>
                                      <a:prstClr val="black"/>
                                    </a:solidFill>
                                    <a:latin typeface="Cambria Math" charset="0"/>
                                  </a:rPr>
                                  <m:t>𝑘</m:t>
                                </m:r>
                              </m:sub>
                            </m:sSub>
                          </m:sub>
                          <m:sup>
                            <m:r>
                              <a:rPr lang="en-US" b="0" i="1" smtClean="0">
                                <a:solidFill>
                                  <a:prstClr val="black"/>
                                </a:solidFill>
                                <a:latin typeface="Cambria Math" charset="0"/>
                              </a:rPr>
                              <m:t>+</m:t>
                            </m:r>
                          </m:sup>
                        </m:sSubSup>
                      </m:e>
                    </m:d>
                  </m:oMath>
                </a14:m>
                <a:endParaRPr lang="en-US"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a:solidFill>
                    <a:prstClr val="black"/>
                  </a:solidFill>
                  <a:latin typeface="Calibri"/>
                  <a:ea typeface="+mn-ea"/>
                  <a:cs typeface="+mn-cs"/>
                </a:endParaRPr>
              </a:p>
              <a:p>
                <a:pPr defTabSz="457200" eaLnBrk="1" fontAlgn="auto" hangingPunct="1">
                  <a:spcBef>
                    <a:spcPts val="0"/>
                  </a:spcBef>
                  <a:spcAft>
                    <a:spcPts val="0"/>
                  </a:spcAft>
                </a:pPr>
                <a:endParaRPr lang="en-US" sz="2000" dirty="0">
                  <a:solidFill>
                    <a:prstClr val="black"/>
                  </a:solidFill>
                  <a:latin typeface="Calibri"/>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84178" y="665447"/>
                <a:ext cx="8983550" cy="4573624"/>
              </a:xfrm>
              <a:prstGeom prst="rect">
                <a:avLst/>
              </a:prstGeom>
              <a:blipFill rotWithShape="0">
                <a:blip r:embed="rId3"/>
                <a:stretch>
                  <a:fillRect l="-1018" r="-68"/>
                </a:stretch>
              </a:blipFill>
            </p:spPr>
            <p:txBody>
              <a:bodyPr/>
              <a:lstStyle/>
              <a:p>
                <a:r>
                  <a:rPr lang="en-US">
                    <a:noFill/>
                  </a:rPr>
                  <a:t> </a:t>
                </a:r>
              </a:p>
            </p:txBody>
          </p:sp>
        </mc:Fallback>
      </mc:AlternateContent>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sp>
        <p:nvSpPr>
          <p:cNvPr id="12" name="Footer Placeholder 11"/>
          <p:cNvSpPr>
            <a:spLocks noGrp="1"/>
          </p:cNvSpPr>
          <p:nvPr>
            <p:ph type="ftr" sz="quarter" idx="3"/>
          </p:nvPr>
        </p:nvSpPr>
        <p:spPr/>
        <p:txBody>
          <a:bodyPr/>
          <a:lstStyle/>
          <a:p>
            <a:r>
              <a:rPr lang="en-US" smtClean="0"/>
              <a:t>Nanjing DA Tutorial, 29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83</a:t>
            </a:fld>
            <a:endParaRPr lang="en-US" dirty="0"/>
          </a:p>
        </p:txBody>
      </p:sp>
    </p:spTree>
    <p:extLst>
      <p:ext uri="{BB962C8B-B14F-4D97-AF65-F5344CB8AC3E}">
        <p14:creationId xmlns:p14="http://schemas.microsoft.com/office/powerpoint/2010/main" val="525954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sp>
        <p:nvSpPr>
          <p:cNvPr id="12" name="Footer Placeholder 11"/>
          <p:cNvSpPr>
            <a:spLocks noGrp="1"/>
          </p:cNvSpPr>
          <p:nvPr>
            <p:ph type="ftr" sz="quarter" idx="3"/>
          </p:nvPr>
        </p:nvSpPr>
        <p:spPr/>
        <p:txBody>
          <a:bodyPr/>
          <a:lstStyle/>
          <a:p>
            <a:r>
              <a:rPr lang="en-US" smtClean="0"/>
              <a:t>Nanjing DA Tutorial, 29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84</a:t>
            </a:fld>
            <a:endParaRPr lang="en-US" dirty="0"/>
          </a:p>
        </p:txBody>
      </p:sp>
      <p:sp>
        <p:nvSpPr>
          <p:cNvPr id="3" name="TextBox 2"/>
          <p:cNvSpPr txBox="1"/>
          <p:nvPr/>
        </p:nvSpPr>
        <p:spPr>
          <a:xfrm>
            <a:off x="304800" y="914400"/>
            <a:ext cx="8458200" cy="2677656"/>
          </a:xfrm>
          <a:prstGeom prst="rect">
            <a:avLst/>
          </a:prstGeom>
          <a:noFill/>
        </p:spPr>
        <p:txBody>
          <a:bodyPr wrap="square" rtlCol="0">
            <a:spAutoFit/>
          </a:bodyPr>
          <a:lstStyle/>
          <a:p>
            <a:pPr defTabSz="457200" eaLnBrk="1" fontAlgn="auto" hangingPunct="1">
              <a:spcBef>
                <a:spcPts val="0"/>
              </a:spcBef>
              <a:spcAft>
                <a:spcPts val="0"/>
              </a:spcAft>
            </a:pPr>
            <a:r>
              <a:rPr lang="en-US" dirty="0">
                <a:solidFill>
                  <a:prstClr val="black"/>
                </a:solidFill>
                <a:latin typeface="Calibri"/>
              </a:rPr>
              <a:t>State augmentation challenges:</a:t>
            </a:r>
          </a:p>
          <a:p>
            <a:pPr lvl="1" defTabSz="457200" eaLnBrk="1" fontAlgn="auto" hangingPunct="1">
              <a:spcBef>
                <a:spcPts val="0"/>
              </a:spcBef>
              <a:spcAft>
                <a:spcPts val="0"/>
              </a:spcAft>
            </a:pPr>
            <a:endParaRPr lang="en-US" dirty="0">
              <a:solidFill>
                <a:prstClr val="black"/>
              </a:solidFill>
              <a:latin typeface="Calibri"/>
            </a:endParaRPr>
          </a:p>
          <a:p>
            <a:pPr marL="0" lvl="1" defTabSz="457200" eaLnBrk="1" fontAlgn="auto" hangingPunct="1">
              <a:spcBef>
                <a:spcPts val="0"/>
              </a:spcBef>
              <a:spcAft>
                <a:spcPts val="0"/>
              </a:spcAft>
            </a:pPr>
            <a:r>
              <a:rPr lang="en-US" dirty="0">
                <a:solidFill>
                  <a:prstClr val="black"/>
                </a:solidFill>
                <a:latin typeface="Calibri"/>
              </a:rPr>
              <a:t>In general, no time prediction model for parameters.</a:t>
            </a:r>
          </a:p>
          <a:p>
            <a:pPr marL="342900" lvl="1" indent="-342900" defTabSz="457200" eaLnBrk="1" fontAlgn="auto" hangingPunct="1">
              <a:spcBef>
                <a:spcPts val="0"/>
              </a:spcBef>
              <a:spcAft>
                <a:spcPts val="0"/>
              </a:spcAft>
              <a:buFont typeface="Arial" charset="0"/>
              <a:buChar char="•"/>
            </a:pPr>
            <a:r>
              <a:rPr lang="en-US" dirty="0">
                <a:solidFill>
                  <a:prstClr val="black"/>
                </a:solidFill>
                <a:latin typeface="Calibri"/>
              </a:rPr>
              <a:t>If we had a prediction model, they would just have been state.</a:t>
            </a:r>
          </a:p>
          <a:p>
            <a:pPr marL="342900" lvl="1" indent="-342900" defTabSz="457200" eaLnBrk="1" fontAlgn="auto" hangingPunct="1">
              <a:spcBef>
                <a:spcPts val="0"/>
              </a:spcBef>
              <a:spcAft>
                <a:spcPts val="0"/>
              </a:spcAft>
              <a:buFont typeface="Arial" charset="0"/>
              <a:buChar char="•"/>
            </a:pPr>
            <a:r>
              <a:rPr lang="en-US" dirty="0" err="1">
                <a:solidFill>
                  <a:prstClr val="black"/>
                </a:solidFill>
                <a:latin typeface="Calibri"/>
              </a:rPr>
              <a:t>Kalman</a:t>
            </a:r>
            <a:r>
              <a:rPr lang="en-US" dirty="0">
                <a:solidFill>
                  <a:prstClr val="black"/>
                </a:solidFill>
                <a:latin typeface="Calibri"/>
              </a:rPr>
              <a:t> filter prior covariance comes from prediction model.</a:t>
            </a:r>
          </a:p>
          <a:p>
            <a:pPr lvl="1" defTabSz="457200" eaLnBrk="1" fontAlgn="auto" hangingPunct="1">
              <a:spcBef>
                <a:spcPts val="0"/>
              </a:spcBef>
              <a:spcAft>
                <a:spcPts val="0"/>
              </a:spcAft>
            </a:pPr>
            <a:endParaRPr lang="en-US" dirty="0">
              <a:solidFill>
                <a:prstClr val="black"/>
              </a:solidFill>
              <a:latin typeface="Calibri"/>
            </a:endParaRPr>
          </a:p>
          <a:p>
            <a:endParaRPr lang="en-US" dirty="0"/>
          </a:p>
        </p:txBody>
      </p:sp>
    </p:spTree>
    <p:extLst>
      <p:ext uri="{BB962C8B-B14F-4D97-AF65-F5344CB8AC3E}">
        <p14:creationId xmlns:p14="http://schemas.microsoft.com/office/powerpoint/2010/main" val="16655714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0" y="-1"/>
            <a:ext cx="9144000" cy="685801"/>
          </a:xfrm>
        </p:spPr>
        <p:txBody>
          <a:bodyPr/>
          <a:lstStyle/>
          <a:p>
            <a:r>
              <a:rPr lang="en-US" sz="2800" dirty="0" smtClean="0">
                <a:effectLst/>
                <a:latin typeface="Arial"/>
                <a:cs typeface="Arial"/>
              </a:rPr>
              <a:t>Parameter Estimation</a:t>
            </a:r>
            <a:endParaRPr lang="en-US" sz="2800" dirty="0">
              <a:latin typeface="Arial"/>
              <a:cs typeface="Arial"/>
            </a:endParaRPr>
          </a:p>
        </p:txBody>
      </p:sp>
      <p:sp>
        <p:nvSpPr>
          <p:cNvPr id="12" name="Footer Placeholder 11"/>
          <p:cNvSpPr>
            <a:spLocks noGrp="1"/>
          </p:cNvSpPr>
          <p:nvPr>
            <p:ph type="ftr" sz="quarter" idx="3"/>
          </p:nvPr>
        </p:nvSpPr>
        <p:spPr/>
        <p:txBody>
          <a:bodyPr/>
          <a:lstStyle/>
          <a:p>
            <a:r>
              <a:rPr lang="en-US" smtClean="0"/>
              <a:t>Nanjing DA Tutorial, 29 Aug. 2017</a:t>
            </a:r>
            <a:endParaRPr lang="en-US" dirty="0"/>
          </a:p>
        </p:txBody>
      </p:sp>
      <p:sp>
        <p:nvSpPr>
          <p:cNvPr id="13" name="Slide Number Placeholder 12"/>
          <p:cNvSpPr>
            <a:spLocks noGrp="1"/>
          </p:cNvSpPr>
          <p:nvPr>
            <p:ph type="sldNum" sz="quarter" idx="4"/>
          </p:nvPr>
        </p:nvSpPr>
        <p:spPr/>
        <p:txBody>
          <a:bodyPr/>
          <a:lstStyle/>
          <a:p>
            <a:r>
              <a:rPr lang="en-US" smtClean="0"/>
              <a:t>pg </a:t>
            </a:r>
            <a:fld id="{1DCE4C99-821D-0A43-B0D2-0BA6C4E4E578}" type="slidenum">
              <a:rPr lang="en-US" smtClean="0"/>
              <a:pPr/>
              <a:t>85</a:t>
            </a:fld>
            <a:endParaRPr lang="en-US" dirty="0"/>
          </a:p>
        </p:txBody>
      </p:sp>
      <p:sp>
        <p:nvSpPr>
          <p:cNvPr id="3" name="TextBox 2"/>
          <p:cNvSpPr txBox="1"/>
          <p:nvPr/>
        </p:nvSpPr>
        <p:spPr>
          <a:xfrm>
            <a:off x="304800" y="914400"/>
            <a:ext cx="8458200" cy="4524315"/>
          </a:xfrm>
          <a:prstGeom prst="rect">
            <a:avLst/>
          </a:prstGeom>
          <a:noFill/>
        </p:spPr>
        <p:txBody>
          <a:bodyPr wrap="square" rtlCol="0">
            <a:spAutoFit/>
          </a:bodyPr>
          <a:lstStyle/>
          <a:p>
            <a:pPr defTabSz="457200" eaLnBrk="1" fontAlgn="auto" hangingPunct="1">
              <a:spcBef>
                <a:spcPts val="0"/>
              </a:spcBef>
              <a:spcAft>
                <a:spcPts val="0"/>
              </a:spcAft>
            </a:pPr>
            <a:r>
              <a:rPr lang="en-US" dirty="0">
                <a:solidFill>
                  <a:prstClr val="black"/>
                </a:solidFill>
                <a:latin typeface="Calibri"/>
              </a:rPr>
              <a:t>State augmentation challenges:</a:t>
            </a:r>
          </a:p>
          <a:p>
            <a:pPr lvl="1" defTabSz="457200" eaLnBrk="1" fontAlgn="auto" hangingPunct="1">
              <a:spcBef>
                <a:spcPts val="0"/>
              </a:spcBef>
              <a:spcAft>
                <a:spcPts val="0"/>
              </a:spcAft>
            </a:pPr>
            <a:endParaRPr lang="en-US" dirty="0">
              <a:solidFill>
                <a:prstClr val="black"/>
              </a:solidFill>
              <a:latin typeface="Calibri"/>
            </a:endParaRPr>
          </a:p>
          <a:p>
            <a:pPr marL="0" lvl="1" defTabSz="457200" eaLnBrk="1" fontAlgn="auto" hangingPunct="1">
              <a:spcBef>
                <a:spcPts val="0"/>
              </a:spcBef>
              <a:spcAft>
                <a:spcPts val="0"/>
              </a:spcAft>
            </a:pPr>
            <a:r>
              <a:rPr lang="en-US" dirty="0">
                <a:solidFill>
                  <a:prstClr val="black"/>
                </a:solidFill>
                <a:latin typeface="Calibri"/>
              </a:rPr>
              <a:t>In general, no time prediction model for parameters.</a:t>
            </a:r>
          </a:p>
          <a:p>
            <a:pPr marL="342900" lvl="1" indent="-342900" defTabSz="457200" eaLnBrk="1" fontAlgn="auto" hangingPunct="1">
              <a:spcBef>
                <a:spcPts val="0"/>
              </a:spcBef>
              <a:spcAft>
                <a:spcPts val="0"/>
              </a:spcAft>
              <a:buFont typeface="Arial" charset="0"/>
              <a:buChar char="•"/>
            </a:pPr>
            <a:r>
              <a:rPr lang="en-US" dirty="0">
                <a:solidFill>
                  <a:prstClr val="black"/>
                </a:solidFill>
                <a:latin typeface="Calibri"/>
              </a:rPr>
              <a:t>If we had a prediction model, they would just have been state.</a:t>
            </a:r>
          </a:p>
          <a:p>
            <a:pPr marL="342900" lvl="1" indent="-342900" defTabSz="457200" eaLnBrk="1" fontAlgn="auto" hangingPunct="1">
              <a:spcBef>
                <a:spcPts val="0"/>
              </a:spcBef>
              <a:spcAft>
                <a:spcPts val="0"/>
              </a:spcAft>
              <a:buFont typeface="Arial" charset="0"/>
              <a:buChar char="•"/>
            </a:pPr>
            <a:r>
              <a:rPr lang="en-US" dirty="0" err="1">
                <a:solidFill>
                  <a:prstClr val="black"/>
                </a:solidFill>
                <a:latin typeface="Calibri"/>
              </a:rPr>
              <a:t>Kalman</a:t>
            </a:r>
            <a:r>
              <a:rPr lang="en-US" dirty="0">
                <a:solidFill>
                  <a:prstClr val="black"/>
                </a:solidFill>
                <a:latin typeface="Calibri"/>
              </a:rPr>
              <a:t> filter prior covariance comes from prediction model.</a:t>
            </a:r>
          </a:p>
          <a:p>
            <a:pPr lvl="1" defTabSz="457200" eaLnBrk="1" fontAlgn="auto" hangingPunct="1">
              <a:spcBef>
                <a:spcPts val="0"/>
              </a:spcBef>
              <a:spcAft>
                <a:spcPts val="0"/>
              </a:spcAft>
            </a:pPr>
            <a:endParaRPr lang="en-US" dirty="0">
              <a:solidFill>
                <a:prstClr val="black"/>
              </a:solidFill>
              <a:latin typeface="Calibri"/>
            </a:endParaRPr>
          </a:p>
          <a:p>
            <a:pPr defTabSz="457200" eaLnBrk="1" fontAlgn="auto" hangingPunct="1">
              <a:spcBef>
                <a:spcPts val="0"/>
              </a:spcBef>
              <a:spcAft>
                <a:spcPts val="0"/>
              </a:spcAft>
            </a:pPr>
            <a:r>
              <a:rPr lang="en-US" dirty="0">
                <a:solidFill>
                  <a:prstClr val="black"/>
                </a:solidFill>
                <a:latin typeface="Calibri"/>
              </a:rPr>
              <a:t>Prior ensembles for parameters must be specified.</a:t>
            </a:r>
          </a:p>
          <a:p>
            <a:pPr marL="342900" indent="-342900" defTabSz="457200" eaLnBrk="1" fontAlgn="auto" hangingPunct="1">
              <a:spcBef>
                <a:spcPts val="0"/>
              </a:spcBef>
              <a:spcAft>
                <a:spcPts val="0"/>
              </a:spcAft>
              <a:buFont typeface="Arial" charset="0"/>
              <a:buChar char="•"/>
            </a:pPr>
            <a:r>
              <a:rPr lang="en-US" dirty="0">
                <a:solidFill>
                  <a:prstClr val="black"/>
                </a:solidFill>
                <a:latin typeface="Calibri"/>
              </a:rPr>
              <a:t>Prior sample covariance controls impact of observations on parameters.</a:t>
            </a:r>
          </a:p>
          <a:p>
            <a:pPr marL="342900" indent="-342900" defTabSz="457200" eaLnBrk="1" fontAlgn="auto" hangingPunct="1">
              <a:spcBef>
                <a:spcPts val="0"/>
              </a:spcBef>
              <a:spcAft>
                <a:spcPts val="0"/>
              </a:spcAft>
              <a:buFont typeface="Arial" charset="0"/>
              <a:buChar char="•"/>
            </a:pPr>
            <a:r>
              <a:rPr lang="en-US" dirty="0">
                <a:solidFill>
                  <a:prstClr val="black"/>
                </a:solidFill>
                <a:latin typeface="Calibri"/>
              </a:rPr>
              <a:t>If prior covariance is not well-known, estimating parameters can be challenging.</a:t>
            </a:r>
          </a:p>
          <a:p>
            <a:endParaRPr lang="en-US" dirty="0"/>
          </a:p>
        </p:txBody>
      </p:sp>
    </p:spTree>
    <p:extLst>
      <p:ext uri="{BB962C8B-B14F-4D97-AF65-F5344CB8AC3E}">
        <p14:creationId xmlns:p14="http://schemas.microsoft.com/office/powerpoint/2010/main" val="2588417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86</a:t>
            </a:fld>
            <a:endParaRPr lang="en-US" dirty="0"/>
          </a:p>
        </p:txBody>
      </p:sp>
      <p:sp>
        <p:nvSpPr>
          <p:cNvPr id="13" name="TextBox 12"/>
          <p:cNvSpPr txBox="1"/>
          <p:nvPr/>
        </p:nvSpPr>
        <p:spPr>
          <a:xfrm>
            <a:off x="381000" y="895315"/>
            <a:ext cx="8305800" cy="3046988"/>
          </a:xfrm>
          <a:prstGeom prst="rect">
            <a:avLst/>
          </a:prstGeom>
          <a:noFill/>
        </p:spPr>
        <p:txBody>
          <a:bodyPr wrap="square" rtlCol="0">
            <a:spAutoFit/>
          </a:bodyPr>
          <a:lstStyle/>
          <a:p>
            <a:pPr marL="457200" indent="-457200">
              <a:buAutoNum type="arabicPeriod"/>
            </a:pPr>
            <a:r>
              <a:rPr lang="en-US" dirty="0" smtClean="0">
                <a:latin typeface="Calibri" charset="0"/>
                <a:ea typeface="Calibri" charset="0"/>
                <a:cs typeface="Calibri" charset="0"/>
              </a:rPr>
              <a:t>A one-dimensional 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a:t>
            </a:r>
          </a:p>
          <a:p>
            <a:pPr marL="457200" indent="-457200">
              <a:buAutoNum type="arabicPeriod"/>
            </a:pPr>
            <a:r>
              <a:rPr lang="en-US" dirty="0">
                <a:latin typeface="Calibri" charset="0"/>
                <a:ea typeface="Calibri" charset="0"/>
                <a:cs typeface="Calibri" charset="0"/>
              </a:rPr>
              <a:t>O</a:t>
            </a:r>
            <a:r>
              <a:rPr lang="en-US" dirty="0" smtClean="0">
                <a:latin typeface="Calibri" charset="0"/>
                <a:ea typeface="Calibri" charset="0"/>
                <a:cs typeface="Calibri" charset="0"/>
              </a:rPr>
              <a:t>ne observed, one unobserved variable.</a:t>
            </a:r>
          </a:p>
          <a:p>
            <a:pPr marL="457200" indent="-457200">
              <a:buAutoNum type="arabicPeriod"/>
            </a:pPr>
            <a:r>
              <a:rPr lang="en-US" dirty="0" smtClean="0">
                <a:latin typeface="Calibri" charset="0"/>
                <a:ea typeface="Calibri" charset="0"/>
                <a:cs typeface="Calibri" charset="0"/>
              </a:rPr>
              <a:t>Ensemble </a:t>
            </a:r>
            <a:r>
              <a:rPr lang="en-US" dirty="0" err="1" smtClean="0">
                <a:latin typeface="Calibri" charset="0"/>
                <a:ea typeface="Calibri" charset="0"/>
                <a:cs typeface="Calibri" charset="0"/>
              </a:rPr>
              <a:t>Kalman</a:t>
            </a:r>
            <a:r>
              <a:rPr lang="en-US" dirty="0" smtClean="0">
                <a:latin typeface="Calibri" charset="0"/>
                <a:ea typeface="Calibri" charset="0"/>
                <a:cs typeface="Calibri" charset="0"/>
              </a:rPr>
              <a:t> Filter: A full implementation.</a:t>
            </a:r>
          </a:p>
          <a:p>
            <a:pPr marL="457200" indent="-457200">
              <a:buAutoNum type="arabicPeriod"/>
            </a:pPr>
            <a:r>
              <a:rPr lang="en-US" dirty="0" smtClean="0">
                <a:latin typeface="Calibri" charset="0"/>
                <a:ea typeface="Calibri" charset="0"/>
                <a:cs typeface="Calibri" charset="0"/>
              </a:rPr>
              <a:t>Making it work:</a:t>
            </a:r>
            <a:r>
              <a:rPr lang="en-US" dirty="0" smtClean="0">
                <a:solidFill>
                  <a:schemeClr val="bg1">
                    <a:lumMod val="65000"/>
                  </a:schemeClr>
                </a:solidFill>
                <a:latin typeface="Calibri" charset="0"/>
                <a:ea typeface="Calibri" charset="0"/>
                <a:cs typeface="Calibri" charset="0"/>
              </a:rPr>
              <a:t>	</a:t>
            </a:r>
          </a:p>
          <a:p>
            <a:pPr marL="800100" lvl="1" indent="-342900">
              <a:buFont typeface="Arial" charset="0"/>
              <a:buChar char="•"/>
            </a:pPr>
            <a:r>
              <a:rPr lang="en-US" dirty="0" smtClean="0">
                <a:latin typeface="Calibri" charset="0"/>
                <a:ea typeface="Calibri" charset="0"/>
                <a:cs typeface="Calibri" charset="0"/>
              </a:rPr>
              <a:t>Localization</a:t>
            </a:r>
            <a:endParaRPr lang="en-US" dirty="0">
              <a:latin typeface="Calibri" charset="0"/>
              <a:ea typeface="Calibri" charset="0"/>
              <a:cs typeface="Calibri" charset="0"/>
            </a:endParaRPr>
          </a:p>
          <a:p>
            <a:pPr marL="800100" lvl="1" indent="-342900">
              <a:buFont typeface="Arial" charset="0"/>
              <a:buChar char="•"/>
            </a:pPr>
            <a:r>
              <a:rPr lang="en-US" dirty="0" smtClean="0">
                <a:latin typeface="Calibri" charset="0"/>
                <a:ea typeface="Calibri" charset="0"/>
                <a:cs typeface="Calibri" charset="0"/>
              </a:rPr>
              <a:t>Inflation</a:t>
            </a:r>
          </a:p>
          <a:p>
            <a:pPr marL="457200" indent="-457200">
              <a:buAutoNum type="arabicPeriod"/>
            </a:pPr>
            <a:r>
              <a:rPr lang="en-US" dirty="0" smtClean="0">
                <a:latin typeface="Calibri" charset="0"/>
                <a:ea typeface="Calibri" charset="0"/>
                <a:cs typeface="Calibri" charset="0"/>
              </a:rPr>
              <a:t>Parameter estimation.</a:t>
            </a:r>
          </a:p>
          <a:p>
            <a:pPr marL="457200" indent="-457200">
              <a:buAutoNum type="arabicPeriod"/>
            </a:pPr>
            <a:r>
              <a:rPr lang="en-US" dirty="0" smtClean="0">
                <a:latin typeface="Calibri" charset="0"/>
                <a:ea typeface="Calibri" charset="0"/>
                <a:cs typeface="Calibri" charset="0"/>
              </a:rPr>
              <a:t>Some sample applications.</a:t>
            </a:r>
            <a:endParaRPr lang="en-US" dirty="0">
              <a:latin typeface="Calibri" charset="0"/>
              <a:ea typeface="Calibri" charset="0"/>
              <a:cs typeface="Calibri" charset="0"/>
            </a:endParaRPr>
          </a:p>
        </p:txBody>
      </p:sp>
      <p:sp>
        <p:nvSpPr>
          <p:cNvPr id="14" name="TextBox 13"/>
          <p:cNvSpPr txBox="1"/>
          <p:nvPr/>
        </p:nvSpPr>
        <p:spPr>
          <a:xfrm>
            <a:off x="0" y="0"/>
            <a:ext cx="9144000" cy="523220"/>
          </a:xfrm>
          <a:prstGeom prst="rect">
            <a:avLst/>
          </a:prstGeom>
          <a:solidFill>
            <a:srgbClr val="00B400"/>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Fast, </a:t>
            </a: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rPr>
              <a:t>Simple, Sequential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Ensemble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933832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685800"/>
            <a:ext cx="8305800" cy="830997"/>
          </a:xfrm>
          <a:prstGeom prst="rect">
            <a:avLst/>
          </a:prstGeom>
          <a:noFill/>
        </p:spPr>
        <p:txBody>
          <a:bodyPr wrap="square" rtlCol="0">
            <a:spAutoFit/>
          </a:bodyPr>
          <a:lstStyle/>
          <a:p>
            <a:r>
              <a:rPr lang="en-US" dirty="0" smtClean="0"/>
              <a:t>DART provides data assimilation ‘glue’ to build ensemble forecast systems for  the atmosphere, ocean, land, …</a:t>
            </a:r>
            <a:endParaRPr lang="en-US" dirty="0"/>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Data Assimilation Research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Testbed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 name="Rounded Rectangle 35"/>
          <p:cNvSpPr/>
          <p:nvPr/>
        </p:nvSpPr>
        <p:spPr bwMode="auto">
          <a:xfrm>
            <a:off x="914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Rounded Rectangle 36"/>
          <p:cNvSpPr/>
          <p:nvPr/>
        </p:nvSpPr>
        <p:spPr bwMode="auto">
          <a:xfrm>
            <a:off x="5486400" y="17526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Rounded Rectangle 37"/>
          <p:cNvSpPr/>
          <p:nvPr/>
        </p:nvSpPr>
        <p:spPr bwMode="auto">
          <a:xfrm>
            <a:off x="3200400" y="35814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600" dirty="0" smtClean="0">
                <a:solidFill>
                  <a:srgbClr val="FF0000"/>
                </a:solidFill>
                <a:latin typeface="Arial" pitchFamily="-112" charset="0"/>
                <a:ea typeface="ＭＳ Ｐゴシック" pitchFamily="-112" charset="-128"/>
                <a:cs typeface="ＭＳ Ｐゴシック" pitchFamily="-112" charset="-128"/>
              </a:rPr>
              <a:t>DART</a:t>
            </a:r>
            <a:endParaRPr kumimoji="0" lang="en-US" sz="3600" b="0" i="0" u="none" strike="noStrike" cap="none" normalizeH="0" baseline="0" dirty="0">
              <a:ln>
                <a:noFill/>
              </a:ln>
              <a:solidFill>
                <a:srgbClr val="FF0000"/>
              </a:solidFill>
              <a:effectLst/>
              <a:latin typeface="Arial" pitchFamily="-112" charset="0"/>
              <a:ea typeface="ＭＳ Ｐゴシック" pitchFamily="-112" charset="-128"/>
              <a:cs typeface="ＭＳ Ｐゴシック" pitchFamily="-112" charset="-128"/>
            </a:endParaRPr>
          </a:p>
        </p:txBody>
      </p:sp>
      <p:cxnSp>
        <p:nvCxnSpPr>
          <p:cNvPr id="39" name="Straight Arrow Connector 38"/>
          <p:cNvCxnSpPr>
            <a:stCxn id="36" idx="2"/>
          </p:cNvCxnSpPr>
          <p:nvPr/>
        </p:nvCxnSpPr>
        <p:spPr bwMode="auto">
          <a:xfrm rot="16200000" flipH="1">
            <a:off x="22669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a:stCxn id="37" idx="2"/>
          </p:cNvCxnSpPr>
          <p:nvPr/>
        </p:nvCxnSpPr>
        <p:spPr bwMode="auto">
          <a:xfrm rot="5400000">
            <a:off x="5734050" y="24193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1" name="Oval 40"/>
          <p:cNvSpPr/>
          <p:nvPr/>
        </p:nvSpPr>
        <p:spPr bwMode="auto">
          <a:xfrm>
            <a:off x="1676400" y="48768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Oval 41"/>
          <p:cNvSpPr/>
          <p:nvPr/>
        </p:nvSpPr>
        <p:spPr bwMode="auto">
          <a:xfrm>
            <a:off x="5105400" y="48768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Diagnostics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44" name="Straight Arrow Connector 43"/>
          <p:cNvCxnSpPr>
            <a:endCxn id="41" idx="0"/>
          </p:cNvCxnSpPr>
          <p:nvPr/>
        </p:nvCxnSpPr>
        <p:spPr bwMode="auto">
          <a:xfrm rot="5400000">
            <a:off x="2876550" y="42481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a:endCxn id="42" idx="0"/>
          </p:cNvCxnSpPr>
          <p:nvPr/>
        </p:nvCxnSpPr>
        <p:spPr bwMode="auto">
          <a:xfrm rot="16200000" flipH="1">
            <a:off x="5734050" y="42481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6" name="Straight Arrow Connector 45"/>
          <p:cNvCxnSpPr/>
          <p:nvPr/>
        </p:nvCxnSpPr>
        <p:spPr bwMode="auto">
          <a:xfrm rot="16200000" flipV="1">
            <a:off x="1028702" y="3086101"/>
            <a:ext cx="2514598" cy="10667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3" name="Slide Number Placeholder 2"/>
          <p:cNvSpPr>
            <a:spLocks noGrp="1"/>
          </p:cNvSpPr>
          <p:nvPr>
            <p:ph type="sldNum" sz="quarter" idx="4"/>
          </p:nvPr>
        </p:nvSpPr>
        <p:spPr/>
        <p:txBody>
          <a:bodyPr/>
          <a:lstStyle/>
          <a:p>
            <a:r>
              <a:rPr lang="en-US" smtClean="0"/>
              <a:t>pg </a:t>
            </a:r>
            <a:fld id="{1DCE4C99-821D-0A43-B0D2-0BA6C4E4E578}" type="slidenum">
              <a:rPr lang="en-US" smtClean="0"/>
              <a:pPr/>
              <a:t>87</a:t>
            </a:fld>
            <a:endParaRPr lang="en-US" dirty="0"/>
          </a:p>
        </p:txBody>
      </p:sp>
    </p:spTree>
    <p:extLst>
      <p:ext uri="{BB962C8B-B14F-4D97-AF65-F5344CB8AC3E}">
        <p14:creationId xmlns:p14="http://schemas.microsoft.com/office/powerpoint/2010/main" val="16607512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b17_2003_spaghetti_NH.pdf"/>
          <p:cNvPicPr>
            <a:picLocks noChangeAspect="1"/>
          </p:cNvPicPr>
          <p:nvPr/>
        </p:nvPicPr>
        <p:blipFill rotWithShape="1">
          <a:blip r:embed="rId2">
            <a:extLst>
              <a:ext uri="{28A0092B-C50C-407E-A947-70E740481C1C}">
                <a14:useLocalDpi xmlns:a14="http://schemas.microsoft.com/office/drawing/2010/main" val="0"/>
              </a:ext>
            </a:extLst>
          </a:blip>
          <a:srcRect b="5573"/>
          <a:stretch/>
        </p:blipFill>
        <p:spPr>
          <a:xfrm>
            <a:off x="2209800" y="1676400"/>
            <a:ext cx="4686299" cy="4336238"/>
          </a:xfrm>
          <a:prstGeom prst="rect">
            <a:avLst/>
          </a:prstGeom>
        </p:spPr>
      </p:pic>
      <p:sp>
        <p:nvSpPr>
          <p:cNvPr id="50180" name="TextBox 6"/>
          <p:cNvSpPr txBox="1">
            <a:spLocks noChangeArrowheads="1"/>
          </p:cNvSpPr>
          <p:nvPr/>
        </p:nvSpPr>
        <p:spPr bwMode="auto">
          <a:xfrm>
            <a:off x="6172200" y="1752600"/>
            <a:ext cx="2711669" cy="1754327"/>
          </a:xfrm>
          <a:prstGeom prst="rect">
            <a:avLst/>
          </a:prstGeom>
          <a:noFill/>
          <a:ln w="9525">
            <a:noFill/>
            <a:miter lim="800000"/>
            <a:headEnd/>
            <a:tailEnd/>
          </a:ln>
        </p:spPr>
        <p:txBody>
          <a:bodyPr wrap="square">
            <a:prstTxWarp prst="textNoShape">
              <a:avLst/>
            </a:prstTxWarp>
            <a:spAutoFit/>
          </a:bodyPr>
          <a:lstStyle/>
          <a:p>
            <a:pPr algn="r">
              <a:spcBef>
                <a:spcPts val="0"/>
              </a:spcBef>
              <a:defRPr/>
            </a:pPr>
            <a:r>
              <a:rPr lang="en-US" sz="1800" dirty="0" smtClean="0">
                <a:latin typeface="Arial" charset="0"/>
                <a:ea typeface="ＭＳ Ｐゴシック" charset="-128"/>
                <a:cs typeface="ＭＳ Ｐゴシック" charset="-128"/>
              </a:rPr>
              <a:t>Assimilation uses 80 members of 2</a:t>
            </a:r>
            <a:r>
              <a:rPr lang="en-US" sz="1800" baseline="30000" dirty="0" smtClean="0">
                <a:latin typeface="Arial" charset="0"/>
                <a:ea typeface="ＭＳ Ｐゴシック" charset="-128"/>
                <a:cs typeface="ＭＳ Ｐゴシック" charset="-128"/>
              </a:rPr>
              <a:t>o  </a:t>
            </a:r>
            <a:r>
              <a:rPr lang="en-US" sz="1800" dirty="0" smtClean="0">
                <a:latin typeface="Arial" charset="0"/>
                <a:ea typeface="ＭＳ Ｐゴシック" charset="-128"/>
                <a:cs typeface="ＭＳ Ｐゴシック" charset="-128"/>
              </a:rPr>
              <a:t>FV CAM forced by a single ocean (Hadley+ NCEP-OI2)  and produces a very   competitive reanalysis.</a:t>
            </a:r>
          </a:p>
        </p:txBody>
      </p:sp>
      <p:sp>
        <p:nvSpPr>
          <p:cNvPr id="9" name="TextBox 8"/>
          <p:cNvSpPr txBox="1"/>
          <p:nvPr/>
        </p:nvSpPr>
        <p:spPr>
          <a:xfrm>
            <a:off x="152400" y="2057400"/>
            <a:ext cx="2362200" cy="1219200"/>
          </a:xfrm>
          <a:prstGeom prst="rect">
            <a:avLst/>
          </a:prstGeom>
          <a:noFill/>
        </p:spPr>
        <p:txBody>
          <a:bodyPr wrap="square" rtlCol="0">
            <a:spAutoFit/>
          </a:bodyPr>
          <a:lstStyle/>
          <a:p>
            <a:r>
              <a:rPr lang="en-US" sz="1800" dirty="0" smtClean="0">
                <a:latin typeface="Arial" charset="0"/>
                <a:ea typeface="ＭＳ Ｐゴシック" charset="-128"/>
                <a:cs typeface="ＭＳ Ｐゴシック" charset="-128"/>
              </a:rPr>
              <a:t>O(1 million) atmospheric </a:t>
            </a:r>
            <a:r>
              <a:rPr lang="en-US" sz="1800" dirty="0" err="1" smtClean="0">
                <a:latin typeface="Arial" charset="0"/>
                <a:ea typeface="ＭＳ Ｐゴシック" charset="-128"/>
                <a:cs typeface="ＭＳ Ｐゴシック" charset="-128"/>
              </a:rPr>
              <a:t>obs</a:t>
            </a:r>
            <a:r>
              <a:rPr lang="en-US" sz="1800" dirty="0" smtClean="0">
                <a:latin typeface="Arial" charset="0"/>
                <a:ea typeface="ＭＳ Ｐゴシック" charset="-128"/>
                <a:cs typeface="ＭＳ Ｐゴシック" charset="-128"/>
              </a:rPr>
              <a:t> are assimilated every day.</a:t>
            </a:r>
            <a:endParaRPr lang="en-US" sz="1800" dirty="0"/>
          </a:p>
        </p:txBody>
      </p:sp>
      <p:sp>
        <p:nvSpPr>
          <p:cNvPr id="12" name="TextBox 11"/>
          <p:cNvSpPr txBox="1"/>
          <p:nvPr/>
        </p:nvSpPr>
        <p:spPr>
          <a:xfrm>
            <a:off x="457200" y="3505200"/>
            <a:ext cx="1295400" cy="523220"/>
          </a:xfrm>
          <a:prstGeom prst="rect">
            <a:avLst/>
          </a:prstGeom>
          <a:noFill/>
        </p:spPr>
        <p:txBody>
          <a:bodyPr wrap="square" rtlCol="0">
            <a:spAutoFit/>
          </a:bodyPr>
          <a:lstStyle/>
          <a:p>
            <a:pPr algn="r"/>
            <a:r>
              <a:rPr lang="en-US" sz="1400" dirty="0" smtClean="0"/>
              <a:t>500 </a:t>
            </a:r>
            <a:r>
              <a:rPr lang="en-US" sz="1400" dirty="0" err="1" smtClean="0"/>
              <a:t>hPa</a:t>
            </a:r>
            <a:r>
              <a:rPr lang="en-US" sz="1400" dirty="0" smtClean="0"/>
              <a:t> GPH</a:t>
            </a:r>
          </a:p>
          <a:p>
            <a:pPr algn="r"/>
            <a:r>
              <a:rPr lang="en-US" sz="1400" dirty="0" smtClean="0"/>
              <a:t>Feb 17 2003</a:t>
            </a:r>
            <a:endParaRPr lang="en-US" sz="1400" dirty="0"/>
          </a:p>
        </p:txBody>
      </p:sp>
      <p:sp>
        <p:nvSpPr>
          <p:cNvPr id="13" name="TextBox 6"/>
          <p:cNvSpPr txBox="1">
            <a:spLocks noChangeArrowheads="1"/>
          </p:cNvSpPr>
          <p:nvPr/>
        </p:nvSpPr>
        <p:spPr bwMode="auto">
          <a:xfrm>
            <a:off x="6934200" y="4572000"/>
            <a:ext cx="1865528" cy="120032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lgn="ctr">
              <a:spcBef>
                <a:spcPts val="0"/>
              </a:spcBef>
              <a:defRPr/>
            </a:pPr>
            <a:r>
              <a:rPr lang="en-US" sz="2400" dirty="0" smtClean="0">
                <a:latin typeface="Arial" charset="0"/>
                <a:ea typeface="ＭＳ Ｐゴシック" charset="-128"/>
                <a:cs typeface="ＭＳ Ｐゴシック" charset="-128"/>
              </a:rPr>
              <a:t>1998-2010</a:t>
            </a:r>
          </a:p>
          <a:p>
            <a:pPr algn="ctr">
              <a:spcBef>
                <a:spcPts val="0"/>
              </a:spcBef>
              <a:defRPr/>
            </a:pPr>
            <a:r>
              <a:rPr lang="en-US" sz="2400" dirty="0" smtClean="0">
                <a:latin typeface="Arial" charset="0"/>
                <a:ea typeface="ＭＳ Ｐゴシック" charset="-128"/>
                <a:cs typeface="ＭＳ Ｐゴシック" charset="-128"/>
              </a:rPr>
              <a:t>4x daily</a:t>
            </a:r>
          </a:p>
          <a:p>
            <a:pPr algn="ctr">
              <a:spcBef>
                <a:spcPts val="0"/>
              </a:spcBef>
              <a:defRPr/>
            </a:pPr>
            <a:r>
              <a:rPr lang="en-US" sz="2400" dirty="0" smtClean="0">
                <a:latin typeface="Arial" charset="0"/>
                <a:ea typeface="ＭＳ Ｐゴシック" charset="-128"/>
                <a:cs typeface="ＭＳ Ｐゴシック" charset="-128"/>
              </a:rPr>
              <a:t>is available.</a:t>
            </a:r>
          </a:p>
        </p:txBody>
      </p:sp>
      <p:sp>
        <p:nvSpPr>
          <p:cNvPr id="2" name="TextBox 1"/>
          <p:cNvSpPr txBox="1"/>
          <p:nvPr/>
        </p:nvSpPr>
        <p:spPr>
          <a:xfrm>
            <a:off x="762000" y="685800"/>
            <a:ext cx="7620000" cy="830997"/>
          </a:xfrm>
          <a:prstGeom prst="rect">
            <a:avLst/>
          </a:prstGeom>
          <a:noFill/>
        </p:spPr>
        <p:txBody>
          <a:bodyPr wrap="square" rtlCol="0">
            <a:spAutoFit/>
          </a:bodyPr>
          <a:lstStyle/>
          <a:p>
            <a:r>
              <a:rPr lang="en-US" dirty="0" smtClean="0"/>
              <a:t>Science: A global atmospheric ensemble reanalysis.</a:t>
            </a:r>
          </a:p>
          <a:p>
            <a:r>
              <a:rPr lang="en-US" dirty="0" smtClean="0"/>
              <a:t>Collaborators: Model Developers at NCAR</a:t>
            </a:r>
            <a:endParaRPr lang="en-US" dirty="0"/>
          </a:p>
        </p:txBody>
      </p:sp>
      <p:sp>
        <p:nvSpPr>
          <p:cNvPr id="11" name="TextBox 10"/>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(1)</a:t>
            </a:r>
          </a:p>
        </p:txBody>
      </p:sp>
      <p:sp>
        <p:nvSpPr>
          <p:cNvPr id="4" name="Footer Placeholder 3"/>
          <p:cNvSpPr>
            <a:spLocks noGrp="1"/>
          </p:cNvSpPr>
          <p:nvPr>
            <p:ph type="ftr" sz="quarter" idx="3"/>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88</a:t>
            </a:fld>
            <a:endParaRPr lang="en-US" dirty="0"/>
          </a:p>
        </p:txBody>
      </p:sp>
    </p:spTree>
    <p:extLst>
      <p:ext uri="{BB962C8B-B14F-4D97-AF65-F5344CB8AC3E}">
        <p14:creationId xmlns:p14="http://schemas.microsoft.com/office/powerpoint/2010/main" val="3354617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00200"/>
            <a:ext cx="8382000" cy="3785652"/>
          </a:xfrm>
          <a:prstGeom prst="rect">
            <a:avLst/>
          </a:prstGeom>
          <a:noFill/>
        </p:spPr>
        <p:txBody>
          <a:bodyPr wrap="square" rtlCol="0">
            <a:spAutoFit/>
          </a:bodyPr>
          <a:lstStyle/>
          <a:p>
            <a:r>
              <a:rPr lang="en-US" dirty="0" smtClean="0"/>
              <a:t>Science: 	</a:t>
            </a:r>
            <a:r>
              <a:rPr lang="en-US" i="1" dirty="0" smtClean="0"/>
              <a:t>Do new satellite observations of cloud 			motion improve hurricane forecasts?</a:t>
            </a:r>
          </a:p>
          <a:p>
            <a:endParaRPr lang="en-US" i="1" dirty="0" smtClean="0"/>
          </a:p>
          <a:p>
            <a:r>
              <a:rPr lang="en-US" dirty="0"/>
              <a:t>	</a:t>
            </a:r>
            <a:r>
              <a:rPr lang="en-US" dirty="0" smtClean="0"/>
              <a:t>	Atmospheric motion vectors from CIMMS at 		University of Wisconsin.</a:t>
            </a:r>
          </a:p>
          <a:p>
            <a:r>
              <a:rPr lang="en-US" dirty="0"/>
              <a:t>	</a:t>
            </a:r>
            <a:r>
              <a:rPr lang="en-US" dirty="0" smtClean="0"/>
              <a:t>	</a:t>
            </a:r>
            <a:endParaRPr lang="en-US" dirty="0"/>
          </a:p>
          <a:p>
            <a:endParaRPr lang="en-US" dirty="0" smtClean="0"/>
          </a:p>
          <a:p>
            <a:r>
              <a:rPr lang="en-US" dirty="0" smtClean="0"/>
              <a:t>Collaborator: Ting-Chi Wu, </a:t>
            </a:r>
          </a:p>
          <a:p>
            <a:r>
              <a:rPr lang="en-US" dirty="0"/>
              <a:t>	</a:t>
            </a:r>
            <a:r>
              <a:rPr lang="en-US" dirty="0" smtClean="0"/>
              <a:t>	Graduate Student, </a:t>
            </a:r>
          </a:p>
          <a:p>
            <a:r>
              <a:rPr lang="en-US" dirty="0"/>
              <a:t>	</a:t>
            </a:r>
            <a:r>
              <a:rPr lang="en-US" dirty="0" smtClean="0"/>
              <a:t>	University of Miami.</a:t>
            </a:r>
            <a:endParaRPr lang="en-US" dirty="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ooter Placeholder 4"/>
          <p:cNvSpPr>
            <a:spLocks noGrp="1"/>
          </p:cNvSpPr>
          <p:nvPr>
            <p:ph type="ftr" sz="quarter" idx="10"/>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89</a:t>
            </a:fld>
            <a:endParaRPr lang="en-US" dirty="0"/>
          </a:p>
        </p:txBody>
      </p:sp>
    </p:spTree>
    <p:extLst>
      <p:ext uri="{BB962C8B-B14F-4D97-AF65-F5344CB8AC3E}">
        <p14:creationId xmlns:p14="http://schemas.microsoft.com/office/powerpoint/2010/main" val="1133832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524000"/>
            <a:ext cx="7104106" cy="5334000"/>
          </a:xfrm>
          <a:prstGeom prst="rect">
            <a:avLst/>
          </a:prstGeom>
        </p:spPr>
      </p:pic>
      <p:cxnSp>
        <p:nvCxnSpPr>
          <p:cNvPr id="5" name="Straight Arrow Connector 4"/>
          <p:cNvCxnSpPr/>
          <p:nvPr/>
        </p:nvCxnSpPr>
        <p:spPr>
          <a:xfrm>
            <a:off x="3810000" y="1676400"/>
            <a:ext cx="1676400" cy="2590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Footer Placeholder 8"/>
          <p:cNvSpPr>
            <a:spLocks noGrp="1"/>
          </p:cNvSpPr>
          <p:nvPr>
            <p:ph type="ftr" sz="quarter" idx="3"/>
          </p:nvPr>
        </p:nvSpPr>
        <p:spPr/>
        <p:txBody>
          <a:bodyPr/>
          <a:lstStyle/>
          <a:p>
            <a:r>
              <a:rPr lang="en-US" smtClean="0"/>
              <a:t>Nanjing DA Tutorial, 29 Aug. 2017</a:t>
            </a:r>
            <a:endParaRPr lang="en-US" dirty="0"/>
          </a:p>
        </p:txBody>
      </p:sp>
      <p:sp>
        <p:nvSpPr>
          <p:cNvPr id="10" name="Slide Number Placeholder 9"/>
          <p:cNvSpPr>
            <a:spLocks noGrp="1"/>
          </p:cNvSpPr>
          <p:nvPr>
            <p:ph type="sldNum" sz="quarter" idx="4"/>
          </p:nvPr>
        </p:nvSpPr>
        <p:spPr/>
        <p:txBody>
          <a:bodyPr/>
          <a:lstStyle/>
          <a:p>
            <a:r>
              <a:rPr lang="en-US" smtClean="0"/>
              <a:t>pg </a:t>
            </a:r>
            <a:fld id="{1DCE4C99-821D-0A43-B0D2-0BA6C4E4E578}" type="slidenum">
              <a:rPr lang="en-US" smtClean="0"/>
              <a:pPr/>
              <a:t>9</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799515" y="1357780"/>
                <a:ext cx="45250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62CFF"/>
                          </a:solidFill>
                          <a:latin typeface="Cambria Math" charset="0"/>
                        </a:rPr>
                        <m:t>𝑃</m:t>
                      </m:r>
                      <m:d>
                        <m:dPr>
                          <m:ctrlPr>
                            <a:rPr lang="mr-IN" b="0" i="1" smtClean="0">
                              <a:solidFill>
                                <a:srgbClr val="162CFF"/>
                              </a:solidFill>
                              <a:latin typeface="Cambria Math" charset="0"/>
                            </a:rPr>
                          </m:ctrlPr>
                        </m:dPr>
                        <m:e>
                          <m:sSub>
                            <m:sSubPr>
                              <m:ctrlPr>
                                <a:rPr lang="en-US" b="0" i="1" smtClean="0">
                                  <a:solidFill>
                                    <a:srgbClr val="162CFF"/>
                                  </a:solidFill>
                                  <a:latin typeface="Cambria Math" charset="0"/>
                                </a:rPr>
                              </m:ctrlPr>
                            </m:sSubPr>
                            <m:e>
                              <m:r>
                                <a:rPr lang="en-US" b="1" i="0" smtClean="0">
                                  <a:solidFill>
                                    <a:srgbClr val="162CFF"/>
                                  </a:solidFill>
                                  <a:latin typeface="Cambria Math" charset="0"/>
                                </a:rPr>
                                <m:t>𝐱</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r>
                            <a:rPr lang="en-US" b="0" i="1" smtClean="0">
                              <a:solidFill>
                                <a:srgbClr val="162CFF"/>
                              </a:solidFill>
                              <a:latin typeface="Cambria Math" charset="0"/>
                            </a:rPr>
                            <m:t>|</m:t>
                          </m:r>
                          <m:sSub>
                            <m:sSubPr>
                              <m:ctrlPr>
                                <a:rPr lang="en-US" b="0" i="1" smtClean="0">
                                  <a:solidFill>
                                    <a:srgbClr val="162CFF"/>
                                  </a:solidFill>
                                  <a:latin typeface="Cambria Math" charset="0"/>
                                </a:rPr>
                              </m:ctrlPr>
                            </m:sSubPr>
                            <m:e>
                              <m:r>
                                <a:rPr lang="en-US" b="1" i="0" smtClean="0">
                                  <a:solidFill>
                                    <a:srgbClr val="162CFF"/>
                                  </a:solidFill>
                                  <a:latin typeface="Cambria Math" charset="0"/>
                                </a:rPr>
                                <m:t>𝐘</m:t>
                              </m:r>
                            </m:e>
                            <m:sub>
                              <m:sSub>
                                <m:sSubPr>
                                  <m:ctrlPr>
                                    <a:rPr lang="en-US" b="0" i="1" smtClean="0">
                                      <a:solidFill>
                                        <a:srgbClr val="162CFF"/>
                                      </a:solidFill>
                                      <a:latin typeface="Cambria Math" charset="0"/>
                                    </a:rPr>
                                  </m:ctrlPr>
                                </m:sSubPr>
                                <m:e>
                                  <m:r>
                                    <a:rPr lang="en-US" b="0" i="1" smtClean="0">
                                      <a:solidFill>
                                        <a:srgbClr val="162CFF"/>
                                      </a:solidFill>
                                      <a:latin typeface="Cambria Math" charset="0"/>
                                    </a:rPr>
                                    <m:t>𝑡</m:t>
                                  </m:r>
                                </m:e>
                                <m:sub>
                                  <m:r>
                                    <a:rPr lang="en-US" b="0" i="1" smtClean="0">
                                      <a:solidFill>
                                        <a:srgbClr val="162CFF"/>
                                      </a:solidFill>
                                      <a:latin typeface="Cambria Math" charset="0"/>
                                    </a:rPr>
                                    <m:t>𝑘</m:t>
                                  </m:r>
                                </m:sub>
                              </m:sSub>
                            </m:sub>
                          </m:sSub>
                        </m:e>
                      </m:d>
                      <m:r>
                        <a:rPr lang="en-US" b="0" i="1" smtClean="0">
                          <a:latin typeface="Cambria Math" charset="0"/>
                        </a:rPr>
                        <m:t>=</m:t>
                      </m:r>
                      <m:f>
                        <m:fPr>
                          <m:ctrlPr>
                            <a:rPr lang="mr-IN" b="0" i="1" smtClean="0">
                              <a:latin typeface="Cambria Math" charset="0"/>
                            </a:rPr>
                          </m:ctrlPr>
                        </m:fPr>
                        <m:num>
                          <m:r>
                            <a:rPr lang="en-US" b="0" i="1" smtClean="0">
                              <a:solidFill>
                                <a:srgbClr val="FF0003"/>
                              </a:solidFill>
                              <a:latin typeface="Cambria Math" charset="0"/>
                            </a:rPr>
                            <m:t>𝑃</m:t>
                          </m:r>
                          <m:d>
                            <m:dPr>
                              <m:ctrlPr>
                                <a:rPr lang="mr-IN" b="0" i="1" smtClean="0">
                                  <a:solidFill>
                                    <a:srgbClr val="FF0003"/>
                                  </a:solidFill>
                                  <a:latin typeface="Cambria Math" charset="0"/>
                                </a:rPr>
                              </m:ctrlPr>
                            </m:dPr>
                            <m:e>
                              <m:sSub>
                                <m:sSubPr>
                                  <m:ctrlPr>
                                    <a:rPr lang="en-US" b="0" i="1" smtClean="0">
                                      <a:solidFill>
                                        <a:srgbClr val="FF0003"/>
                                      </a:solidFill>
                                      <a:latin typeface="Cambria Math" charset="0"/>
                                    </a:rPr>
                                  </m:ctrlPr>
                                </m:sSubPr>
                                <m:e>
                                  <m:r>
                                    <a:rPr lang="en-US" b="1" i="0" smtClean="0">
                                      <a:solidFill>
                                        <a:srgbClr val="FF0003"/>
                                      </a:solidFill>
                                      <a:latin typeface="Cambria Math" charset="0"/>
                                    </a:rPr>
                                    <m:t>𝐲</m:t>
                                  </m:r>
                                </m:e>
                                <m:sub>
                                  <m:r>
                                    <a:rPr lang="en-US" b="0" i="1" smtClean="0">
                                      <a:solidFill>
                                        <a:srgbClr val="FF0003"/>
                                      </a:solidFill>
                                      <a:latin typeface="Cambria Math" charset="0"/>
                                    </a:rPr>
                                    <m:t>𝑘</m:t>
                                  </m:r>
                                </m:sub>
                              </m:sSub>
                              <m:r>
                                <a:rPr lang="en-US" b="0" i="1" smtClean="0">
                                  <a:solidFill>
                                    <a:srgbClr val="FF0003"/>
                                  </a:solidFill>
                                  <a:latin typeface="Cambria Math" charset="0"/>
                                </a:rPr>
                                <m:t>|</m:t>
                              </m:r>
                              <m:r>
                                <a:rPr lang="en-US" b="1" i="0" smtClean="0">
                                  <a:solidFill>
                                    <a:srgbClr val="FF0003"/>
                                  </a:solidFill>
                                  <a:latin typeface="Cambria Math" charset="0"/>
                                </a:rPr>
                                <m:t>𝐱</m:t>
                              </m:r>
                            </m:e>
                          </m:d>
                          <m:r>
                            <a:rPr lang="en-US" b="0" i="1" smtClean="0">
                              <a:solidFill>
                                <a:srgbClr val="00B400"/>
                              </a:solidFill>
                              <a:latin typeface="Cambria Math" charset="0"/>
                            </a:rPr>
                            <m:t>𝑃</m:t>
                          </m:r>
                          <m:d>
                            <m:dPr>
                              <m:ctrlPr>
                                <a:rPr lang="mr-IN" b="0" i="1" smtClean="0">
                                  <a:solidFill>
                                    <a:srgbClr val="00B400"/>
                                  </a:solidFill>
                                  <a:latin typeface="Cambria Math" charset="0"/>
                                </a:rPr>
                              </m:ctrlPr>
                            </m:dPr>
                            <m:e>
                              <m:sSub>
                                <m:sSubPr>
                                  <m:ctrlPr>
                                    <a:rPr lang="en-US" b="0" i="1" smtClean="0">
                                      <a:solidFill>
                                        <a:srgbClr val="00B400"/>
                                      </a:solidFill>
                                      <a:latin typeface="Cambria Math" charset="0"/>
                                    </a:rPr>
                                  </m:ctrlPr>
                                </m:sSubPr>
                                <m:e>
                                  <m:r>
                                    <a:rPr lang="en-US" b="1" i="0" smtClean="0">
                                      <a:solidFill>
                                        <a:srgbClr val="00B400"/>
                                      </a:solidFill>
                                      <a:latin typeface="Cambria Math" charset="0"/>
                                    </a:rPr>
                                    <m:t>𝐱</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sub>
                                  </m:sSub>
                                </m:sub>
                              </m:sSub>
                              <m:r>
                                <a:rPr lang="en-US" b="0" i="1" smtClean="0">
                                  <a:solidFill>
                                    <a:srgbClr val="00B400"/>
                                  </a:solidFill>
                                  <a:latin typeface="Cambria Math" charset="0"/>
                                </a:rPr>
                                <m:t>|</m:t>
                              </m:r>
                              <m:sSub>
                                <m:sSubPr>
                                  <m:ctrlPr>
                                    <a:rPr lang="en-US" b="0" i="1" smtClean="0">
                                      <a:solidFill>
                                        <a:srgbClr val="00B400"/>
                                      </a:solidFill>
                                      <a:latin typeface="Cambria Math" charset="0"/>
                                    </a:rPr>
                                  </m:ctrlPr>
                                </m:sSubPr>
                                <m:e>
                                  <m:r>
                                    <a:rPr lang="en-US" b="1" i="0" smtClean="0">
                                      <a:solidFill>
                                        <a:srgbClr val="00B400"/>
                                      </a:solidFill>
                                      <a:latin typeface="Cambria Math" charset="0"/>
                                    </a:rPr>
                                    <m:t>𝐘</m:t>
                                  </m:r>
                                </m:e>
                                <m:sub>
                                  <m:sSub>
                                    <m:sSubPr>
                                      <m:ctrlPr>
                                        <a:rPr lang="en-US" b="0" i="1" smtClean="0">
                                          <a:solidFill>
                                            <a:srgbClr val="00B400"/>
                                          </a:solidFill>
                                          <a:latin typeface="Cambria Math" charset="0"/>
                                        </a:rPr>
                                      </m:ctrlPr>
                                    </m:sSubPr>
                                    <m:e>
                                      <m:r>
                                        <a:rPr lang="en-US" b="0" i="1" smtClean="0">
                                          <a:solidFill>
                                            <a:srgbClr val="00B400"/>
                                          </a:solidFill>
                                          <a:latin typeface="Cambria Math" charset="0"/>
                                        </a:rPr>
                                        <m:t>𝑡</m:t>
                                      </m:r>
                                    </m:e>
                                    <m:sub>
                                      <m:r>
                                        <a:rPr lang="en-US" b="0" i="1" smtClean="0">
                                          <a:solidFill>
                                            <a:srgbClr val="00B400"/>
                                          </a:solidFill>
                                          <a:latin typeface="Cambria Math" charset="0"/>
                                        </a:rPr>
                                        <m:t>𝑘</m:t>
                                      </m:r>
                                      <m:r>
                                        <a:rPr lang="en-US" b="0" i="1" smtClean="0">
                                          <a:solidFill>
                                            <a:srgbClr val="00B400"/>
                                          </a:solidFill>
                                          <a:latin typeface="Cambria Math" charset="0"/>
                                        </a:rPr>
                                        <m:t>−1</m:t>
                                      </m:r>
                                    </m:sub>
                                  </m:sSub>
                                </m:sub>
                              </m:sSub>
                            </m:e>
                          </m:d>
                        </m:num>
                        <m:den>
                          <m:r>
                            <a:rPr lang="en-US" b="0" i="1" smtClean="0">
                              <a:latin typeface="Cambria Math" charset="0"/>
                            </a:rPr>
                            <m:t>𝑁𝑜𝑟𝑚𝑎𝑙𝑖𝑧𝑎𝑡𝑖𝑜𝑛</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799515" y="1357780"/>
                <a:ext cx="4525085" cy="775725"/>
              </a:xfrm>
              <a:prstGeom prst="rect">
                <a:avLst/>
              </a:prstGeom>
              <a:blipFill rotWithShape="0">
                <a:blip r:embed="rId3"/>
                <a:stretch>
                  <a:fillRect/>
                </a:stretch>
              </a:blipFill>
            </p:spPr>
            <p:txBody>
              <a:bodyPr/>
              <a:lstStyle/>
              <a:p>
                <a:r>
                  <a:rPr lang="en-US">
                    <a:noFill/>
                  </a:rPr>
                  <a:t> </a:t>
                </a:r>
              </a:p>
            </p:txBody>
          </p:sp>
        </mc:Fallback>
      </mc:AlternateContent>
      <p:sp>
        <p:nvSpPr>
          <p:cNvPr id="14" name="TextBox 13"/>
          <p:cNvSpPr txBox="1"/>
          <p:nvPr/>
        </p:nvSpPr>
        <p:spPr>
          <a:xfrm>
            <a:off x="184178" y="895315"/>
            <a:ext cx="8959822" cy="1698927"/>
          </a:xfrm>
          <a:prstGeom prst="rect">
            <a:avLst/>
          </a:prstGeom>
          <a:noFill/>
        </p:spPr>
        <p:txBody>
          <a:bodyPr wrap="square" rtlCol="0">
            <a:spAutoFit/>
          </a:bodyPr>
          <a:lstStyle/>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r>
              <a:rPr lang="en-US" dirty="0" smtClean="0">
                <a:solidFill>
                  <a:prstClr val="black"/>
                </a:solidFill>
                <a:latin typeface="Calibri"/>
                <a:ea typeface="+mn-ea"/>
                <a:cs typeface="+mn-cs"/>
              </a:rPr>
              <a:t>																	</a:t>
            </a:r>
            <a:r>
              <a:rPr lang="en-US" sz="2000" dirty="0" smtClean="0">
                <a:solidFill>
                  <a:prstClr val="black"/>
                </a:solidFill>
                <a:latin typeface="Calibri"/>
                <a:ea typeface="+mn-ea"/>
                <a:cs typeface="+mn-cs"/>
              </a:rPr>
              <a:t>(10)</a:t>
            </a:r>
            <a:endParaRPr lang="en-US" sz="2000" dirty="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dirty="0" smtClean="0">
              <a:solidFill>
                <a:prstClr val="black"/>
              </a:solidFill>
              <a:latin typeface="Calibri"/>
              <a:ea typeface="+mn-ea"/>
              <a:cs typeface="+mn-cs"/>
            </a:endParaRPr>
          </a:p>
          <a:p>
            <a:pPr defTabSz="457200" eaLnBrk="1" fontAlgn="auto" hangingPunct="1">
              <a:lnSpc>
                <a:spcPct val="90000"/>
              </a:lnSpc>
              <a:spcBef>
                <a:spcPts val="0"/>
              </a:spcBef>
              <a:spcAft>
                <a:spcPts val="0"/>
              </a:spcAft>
            </a:pPr>
            <a:endParaRPr lang="en-US" sz="2000" dirty="0" smtClean="0">
              <a:solidFill>
                <a:prstClr val="black"/>
              </a:solidFill>
              <a:latin typeface="Calibri"/>
              <a:ea typeface="+mn-ea"/>
              <a:cs typeface="+mn-cs"/>
            </a:endParaRPr>
          </a:p>
        </p:txBody>
      </p:sp>
      <p:sp>
        <p:nvSpPr>
          <p:cNvPr id="12" name="TextBox 11"/>
          <p:cNvSpPr txBox="1"/>
          <p:nvPr/>
        </p:nvSpPr>
        <p:spPr>
          <a:xfrm>
            <a:off x="381000" y="895315"/>
            <a:ext cx="8305800" cy="462465"/>
          </a:xfrm>
          <a:prstGeom prst="rect">
            <a:avLst/>
          </a:prstGeom>
          <a:noFill/>
        </p:spPr>
        <p:txBody>
          <a:bodyPr wrap="square" rtlCol="0">
            <a:spAutoFit/>
          </a:bodyPr>
          <a:lstStyle/>
          <a:p>
            <a:r>
              <a:rPr lang="en-US" dirty="0" smtClean="0">
                <a:latin typeface="Calibri" charset="0"/>
                <a:ea typeface="Calibri" charset="0"/>
                <a:cs typeface="Calibri" charset="0"/>
              </a:rPr>
              <a:t>Likelihood is </a:t>
            </a:r>
            <a:r>
              <a:rPr lang="en-US" dirty="0" err="1" smtClean="0">
                <a:latin typeface="Calibri" charset="0"/>
                <a:ea typeface="Calibri" charset="0"/>
                <a:cs typeface="Calibri" charset="0"/>
              </a:rPr>
              <a:t>gaussian</a:t>
            </a:r>
            <a:r>
              <a:rPr lang="en-US" dirty="0" smtClean="0">
                <a:latin typeface="Calibri" charset="0"/>
                <a:ea typeface="Calibri" charset="0"/>
                <a:cs typeface="Calibri" charset="0"/>
              </a:rPr>
              <a:t>, mean measured, covariance from designer.</a:t>
            </a:r>
            <a:endParaRPr lang="en-US" dirty="0">
              <a:latin typeface="Calibri" charset="0"/>
              <a:ea typeface="Calibri" charset="0"/>
              <a:cs typeface="Calibri" charset="0"/>
            </a:endParaRPr>
          </a:p>
        </p:txBody>
      </p:sp>
      <p:sp>
        <p:nvSpPr>
          <p:cNvPr id="13" name="TextBox 12"/>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Methods: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Kalman</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Filter</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152698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ng-chi_slide.pdf"/>
          <p:cNvPicPr>
            <a:picLocks noChangeAspect="1"/>
          </p:cNvPicPr>
          <p:nvPr/>
        </p:nvPicPr>
        <p:blipFill rotWithShape="1">
          <a:blip r:embed="rId3">
            <a:extLst>
              <a:ext uri="{28A0092B-C50C-407E-A947-70E740481C1C}">
                <a14:useLocalDpi xmlns:a14="http://schemas.microsoft.com/office/drawing/2010/main" val="0"/>
              </a:ext>
            </a:extLst>
          </a:blip>
          <a:srcRect l="9469" t="13821" r="1894" b="17616"/>
          <a:stretch/>
        </p:blipFill>
        <p:spPr>
          <a:xfrm rot="16200000">
            <a:off x="1983979" y="875084"/>
            <a:ext cx="5373593" cy="5379146"/>
          </a:xfrm>
          <a:prstGeom prst="rect">
            <a:avLst/>
          </a:prstGeom>
        </p:spPr>
      </p:pic>
      <p:sp>
        <p:nvSpPr>
          <p:cNvPr id="3" name="TextBox 2"/>
          <p:cNvSpPr txBox="1"/>
          <p:nvPr/>
        </p:nvSpPr>
        <p:spPr>
          <a:xfrm>
            <a:off x="2133600" y="5867400"/>
            <a:ext cx="5486400" cy="369332"/>
          </a:xfrm>
          <a:prstGeom prst="rect">
            <a:avLst/>
          </a:prstGeom>
          <a:solidFill>
            <a:schemeClr val="bg1"/>
          </a:solidFill>
        </p:spPr>
        <p:txBody>
          <a:bodyPr wrap="square" rtlCol="0">
            <a:spAutoFit/>
          </a:bodyPr>
          <a:lstStyle/>
          <a:p>
            <a:pPr algn="ctr"/>
            <a:r>
              <a:rPr lang="en-US" sz="1800" dirty="0" smtClean="0"/>
              <a:t>Wu et al., 2014, MWR, </a:t>
            </a:r>
            <a:r>
              <a:rPr lang="en-US" sz="1800" b="1" dirty="0"/>
              <a:t>142</a:t>
            </a:r>
            <a:r>
              <a:rPr lang="en-US" sz="1800" dirty="0"/>
              <a:t>, 49–71.</a:t>
            </a:r>
          </a:p>
        </p:txBody>
      </p:sp>
      <p:sp>
        <p:nvSpPr>
          <p:cNvPr id="4" name="TextBox 3"/>
          <p:cNvSpPr txBox="1"/>
          <p:nvPr/>
        </p:nvSpPr>
        <p:spPr>
          <a:xfrm>
            <a:off x="381000" y="609600"/>
            <a:ext cx="8382000" cy="461665"/>
          </a:xfrm>
          <a:prstGeom prst="rect">
            <a:avLst/>
          </a:prstGeom>
          <a:noFill/>
        </p:spPr>
        <p:txBody>
          <a:bodyPr wrap="square" rtlCol="0">
            <a:spAutoFit/>
          </a:bodyPr>
          <a:lstStyle/>
          <a:p>
            <a:pPr algn="ctr"/>
            <a:r>
              <a:rPr lang="en-US" dirty="0" smtClean="0"/>
              <a:t>Tropical Cyclones and Atmospheric Motion Vectors</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Footer Placeholder 6"/>
          <p:cNvSpPr>
            <a:spLocks noGrp="1"/>
          </p:cNvSpPr>
          <p:nvPr>
            <p:ph type="ftr" sz="quarter" idx="10"/>
          </p:nvPr>
        </p:nvSpPr>
        <p:spPr/>
        <p:txBody>
          <a:bodyPr/>
          <a:lstStyle/>
          <a:p>
            <a:r>
              <a:rPr lang="en-US" smtClean="0"/>
              <a:t>Nanjing DA Tutorial, 29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90</a:t>
            </a:fld>
            <a:endParaRPr lang="en-US" dirty="0"/>
          </a:p>
        </p:txBody>
      </p:sp>
    </p:spTree>
    <p:extLst>
      <p:ext uri="{BB962C8B-B14F-4D97-AF65-F5344CB8AC3E}">
        <p14:creationId xmlns:p14="http://schemas.microsoft.com/office/powerpoint/2010/main" val="34357675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00200"/>
            <a:ext cx="8382000" cy="2677656"/>
          </a:xfrm>
          <a:prstGeom prst="rect">
            <a:avLst/>
          </a:prstGeom>
          <a:noFill/>
        </p:spPr>
        <p:txBody>
          <a:bodyPr wrap="square" rtlCol="0">
            <a:spAutoFit/>
          </a:bodyPr>
          <a:lstStyle/>
          <a:p>
            <a:r>
              <a:rPr lang="en-US" dirty="0" smtClean="0"/>
              <a:t>Science: 	</a:t>
            </a:r>
            <a:r>
              <a:rPr lang="en-US" i="1" dirty="0" smtClean="0"/>
              <a:t>Where should more observations be taken to </a:t>
            </a:r>
          </a:p>
          <a:p>
            <a:r>
              <a:rPr lang="en-US" i="1" dirty="0"/>
              <a:t>	</a:t>
            </a:r>
            <a:r>
              <a:rPr lang="en-US" i="1" dirty="0" smtClean="0"/>
              <a:t>	improve landfall forecasts?</a:t>
            </a:r>
          </a:p>
          <a:p>
            <a:endParaRPr lang="en-US" i="1" dirty="0" smtClean="0"/>
          </a:p>
          <a:p>
            <a:r>
              <a:rPr lang="en-US" dirty="0"/>
              <a:t>	</a:t>
            </a:r>
            <a:r>
              <a:rPr lang="en-US" dirty="0" smtClean="0"/>
              <a:t>	Ensemble sensitivity analysis for Katrina.</a:t>
            </a:r>
          </a:p>
          <a:p>
            <a:endParaRPr lang="en-US" dirty="0"/>
          </a:p>
          <a:p>
            <a:endParaRPr lang="en-US" dirty="0" smtClean="0"/>
          </a:p>
          <a:p>
            <a:r>
              <a:rPr lang="en-US" dirty="0" smtClean="0"/>
              <a:t>Collaborator: Ryan Torn, University at Albany.</a:t>
            </a:r>
            <a:endParaRPr lang="en-US" dirty="0"/>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Footer Placeholder 4"/>
          <p:cNvSpPr>
            <a:spLocks noGrp="1"/>
          </p:cNvSpPr>
          <p:nvPr>
            <p:ph type="ftr" sz="quarter" idx="10"/>
          </p:nvPr>
        </p:nvSpPr>
        <p:spPr/>
        <p:txBody>
          <a:bodyPr/>
          <a:lstStyle/>
          <a:p>
            <a:r>
              <a:rPr lang="en-US" smtClean="0"/>
              <a:t>Nanjing DA Tutorial, 29 Aug. 2017</a:t>
            </a:r>
            <a:endParaRPr lang="en-US" dirty="0"/>
          </a:p>
        </p:txBody>
      </p:sp>
      <p:sp>
        <p:nvSpPr>
          <p:cNvPr id="6" name="Slide Number Placeholder 5"/>
          <p:cNvSpPr>
            <a:spLocks noGrp="1"/>
          </p:cNvSpPr>
          <p:nvPr>
            <p:ph type="sldNum" sz="quarter" idx="4"/>
          </p:nvPr>
        </p:nvSpPr>
        <p:spPr/>
        <p:txBody>
          <a:bodyPr/>
          <a:lstStyle/>
          <a:p>
            <a:r>
              <a:rPr lang="en-US" smtClean="0"/>
              <a:t>pg </a:t>
            </a:r>
            <a:fld id="{1DCE4C99-821D-0A43-B0D2-0BA6C4E4E578}" type="slidenum">
              <a:rPr lang="en-US" smtClean="0"/>
              <a:pPr/>
              <a:t>91</a:t>
            </a:fld>
            <a:endParaRPr lang="en-US" dirty="0"/>
          </a:p>
        </p:txBody>
      </p:sp>
    </p:spTree>
    <p:extLst>
      <p:ext uri="{BB962C8B-B14F-4D97-AF65-F5344CB8AC3E}">
        <p14:creationId xmlns:p14="http://schemas.microsoft.com/office/powerpoint/2010/main" val="4462528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052513" y="812800"/>
            <a:ext cx="6886575" cy="711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dirty="0" smtClean="0">
                <a:latin typeface="Arial" charset="0"/>
                <a:ea typeface="ＭＳ Ｐゴシック" charset="0"/>
                <a:cs typeface="ＭＳ Ｐゴシック" charset="0"/>
              </a:rPr>
              <a:t>Hurricane Katrina Sensitivity Analysis</a:t>
            </a:r>
            <a:br>
              <a:rPr lang="en-US" dirty="0" smtClean="0">
                <a:latin typeface="Arial" charset="0"/>
                <a:ea typeface="ＭＳ Ｐゴシック" charset="0"/>
                <a:cs typeface="ＭＳ Ｐゴシック" charset="0"/>
              </a:rPr>
            </a:br>
            <a:endParaRPr lang="en-US" dirty="0">
              <a:latin typeface="Arial" charset="0"/>
              <a:ea typeface="ＭＳ Ｐゴシック" charset="0"/>
              <a:cs typeface="ＭＳ Ｐゴシック" charset="0"/>
            </a:endParaRPr>
          </a:p>
        </p:txBody>
      </p:sp>
      <p:pic>
        <p:nvPicPr>
          <p:cNvPr id="4" name="Picture 2" descr="2005082500_f048_DLMU_s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95400"/>
            <a:ext cx="4569867" cy="368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304800" y="5029200"/>
            <a:ext cx="502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Contours are ensemble mean 48h forecast of deep-layer mean wind.</a:t>
            </a:r>
          </a:p>
        </p:txBody>
      </p:sp>
      <p:sp>
        <p:nvSpPr>
          <p:cNvPr id="6" name="Text Box 5"/>
          <p:cNvSpPr txBox="1">
            <a:spLocks noChangeArrowheads="1"/>
          </p:cNvSpPr>
          <p:nvPr/>
        </p:nvSpPr>
        <p:spPr bwMode="auto">
          <a:xfrm>
            <a:off x="5334000" y="5029200"/>
            <a:ext cx="36083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Color </a:t>
            </a:r>
            <a:r>
              <a:rPr lang="en-US" dirty="0" smtClean="0"/>
              <a:t>shows where observations could help.</a:t>
            </a:r>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Footer Placeholder 1"/>
          <p:cNvSpPr>
            <a:spLocks noGrp="1"/>
          </p:cNvSpPr>
          <p:nvPr>
            <p:ph type="ftr" sz="quarter" idx="3"/>
          </p:nvPr>
        </p:nvSpPr>
        <p:spPr/>
        <p:txBody>
          <a:bodyPr/>
          <a:lstStyle/>
          <a:p>
            <a:r>
              <a:rPr lang="en-US" smtClean="0"/>
              <a:t>Nanjing DA Tutorial, 29 Aug. 2017</a:t>
            </a:r>
            <a:endParaRPr lang="en-US" dirty="0"/>
          </a:p>
        </p:txBody>
      </p:sp>
      <p:sp>
        <p:nvSpPr>
          <p:cNvPr id="9" name="Slide Number Placeholder 8"/>
          <p:cNvSpPr>
            <a:spLocks noGrp="1"/>
          </p:cNvSpPr>
          <p:nvPr>
            <p:ph type="sldNum" sz="quarter" idx="4"/>
          </p:nvPr>
        </p:nvSpPr>
        <p:spPr/>
        <p:txBody>
          <a:bodyPr/>
          <a:lstStyle/>
          <a:p>
            <a:r>
              <a:rPr lang="en-US" smtClean="0"/>
              <a:t>pg </a:t>
            </a:r>
            <a:fld id="{1DCE4C99-821D-0A43-B0D2-0BA6C4E4E578}" type="slidenum">
              <a:rPr lang="en-US" smtClean="0"/>
              <a:pPr/>
              <a:t>92</a:t>
            </a:fld>
            <a:endParaRPr lang="en-US" dirty="0"/>
          </a:p>
        </p:txBody>
      </p:sp>
    </p:spTree>
    <p:extLst>
      <p:ext uri="{BB962C8B-B14F-4D97-AF65-F5344CB8AC3E}">
        <p14:creationId xmlns:p14="http://schemas.microsoft.com/office/powerpoint/2010/main" val="1699964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Identifying Model Systematic Errors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5" name="Group 14"/>
          <p:cNvGrpSpPr/>
          <p:nvPr/>
        </p:nvGrpSpPr>
        <p:grpSpPr>
          <a:xfrm>
            <a:off x="762000" y="1143000"/>
            <a:ext cx="7543800" cy="3886200"/>
            <a:chOff x="762000" y="1143000"/>
            <a:chExt cx="7543800" cy="3886200"/>
          </a:xfrm>
        </p:grpSpPr>
        <p:sp>
          <p:nvSpPr>
            <p:cNvPr id="16" name="Rounded Rectangle 15"/>
            <p:cNvSpPr/>
            <p:nvPr/>
          </p:nvSpPr>
          <p:spPr bwMode="auto">
            <a:xfrm>
              <a:off x="914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Prediction Model</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Rounded Rectangle 16"/>
            <p:cNvSpPr/>
            <p:nvPr/>
          </p:nvSpPr>
          <p:spPr bwMode="auto">
            <a:xfrm>
              <a:off x="5486400" y="11430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Observing System</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Rounded Rectangle 22"/>
            <p:cNvSpPr/>
            <p:nvPr/>
          </p:nvSpPr>
          <p:spPr bwMode="auto">
            <a:xfrm>
              <a:off x="3200400" y="2971800"/>
              <a:ext cx="2819400" cy="609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Data Assimilation</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4" name="Straight Arrow Connector 23"/>
            <p:cNvCxnSpPr>
              <a:stCxn id="16" idx="2"/>
            </p:cNvCxnSpPr>
            <p:nvPr/>
          </p:nvCxnSpPr>
          <p:spPr bwMode="auto">
            <a:xfrm rot="16200000" flipH="1">
              <a:off x="22669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a:stCxn id="17" idx="2"/>
            </p:cNvCxnSpPr>
            <p:nvPr/>
          </p:nvCxnSpPr>
          <p:spPr bwMode="auto">
            <a:xfrm rot="5400000">
              <a:off x="5734050" y="1809750"/>
              <a:ext cx="1219200" cy="1104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Oval 25"/>
            <p:cNvSpPr/>
            <p:nvPr/>
          </p:nvSpPr>
          <p:spPr bwMode="auto">
            <a:xfrm>
              <a:off x="1676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112" charset="0"/>
                  <a:ea typeface="ＭＳ Ｐゴシック" pitchFamily="-112" charset="-128"/>
                  <a:cs typeface="ＭＳ Ｐゴシック" pitchFamily="-112" charset="-128"/>
                </a:rPr>
                <a:t>Analysis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Oval 26"/>
            <p:cNvSpPr/>
            <p:nvPr/>
          </p:nvSpPr>
          <p:spPr bwMode="auto">
            <a:xfrm>
              <a:off x="5105400" y="4267200"/>
              <a:ext cx="2514600" cy="762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112" charset="0"/>
                  <a:ea typeface="ＭＳ Ｐゴシック" pitchFamily="-112" charset="-128"/>
                  <a:cs typeface="ＭＳ Ｐゴシック" pitchFamily="-112" charset="-128"/>
                </a:rPr>
                <a:t>Diagnostics</a:t>
              </a: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8" name="Straight Arrow Connector 27"/>
            <p:cNvCxnSpPr>
              <a:endCxn id="26" idx="0"/>
            </p:cNvCxnSpPr>
            <p:nvPr/>
          </p:nvCxnSpPr>
          <p:spPr bwMode="auto">
            <a:xfrm rot="5400000">
              <a:off x="28765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endCxn id="27" idx="0"/>
            </p:cNvCxnSpPr>
            <p:nvPr/>
          </p:nvCxnSpPr>
          <p:spPr bwMode="auto">
            <a:xfrm rot="16200000" flipH="1">
              <a:off x="5734050" y="3638550"/>
              <a:ext cx="6858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rot="16200000" flipV="1">
              <a:off x="1028702" y="2476501"/>
              <a:ext cx="2514598" cy="1066799"/>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
          <p:nvSpPr>
            <p:cNvPr id="31" name="TextBox 30"/>
            <p:cNvSpPr txBox="1"/>
            <p:nvPr/>
          </p:nvSpPr>
          <p:spPr>
            <a:xfrm>
              <a:off x="762000" y="2743200"/>
              <a:ext cx="1706567" cy="1200328"/>
            </a:xfrm>
            <a:prstGeom prst="rect">
              <a:avLst/>
            </a:prstGeom>
            <a:noFill/>
          </p:spPr>
          <p:txBody>
            <a:bodyPr wrap="none" rtlCol="0">
              <a:spAutoFit/>
            </a:bodyPr>
            <a:lstStyle/>
            <a:p>
              <a:r>
                <a:rPr lang="en-US" dirty="0" smtClean="0"/>
                <a:t>    Identify</a:t>
              </a:r>
            </a:p>
            <a:p>
              <a:r>
                <a:rPr lang="en-US" dirty="0" smtClean="0"/>
                <a:t>Systematic</a:t>
              </a:r>
            </a:p>
            <a:p>
              <a:r>
                <a:rPr lang="en-US" dirty="0" smtClean="0"/>
                <a:t>        Errors</a:t>
              </a:r>
              <a:endParaRPr lang="en-US" dirty="0"/>
            </a:p>
          </p:txBody>
        </p:sp>
      </p:grpSp>
      <p:sp>
        <p:nvSpPr>
          <p:cNvPr id="4" name="Footer Placeholder 3"/>
          <p:cNvSpPr>
            <a:spLocks noGrp="1"/>
          </p:cNvSpPr>
          <p:nvPr>
            <p:ph type="ftr" sz="quarter" idx="10"/>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93</a:t>
            </a:fld>
            <a:endParaRPr lang="en-US" dirty="0"/>
          </a:p>
        </p:txBody>
      </p:sp>
    </p:spTree>
    <p:extLst>
      <p:ext uri="{BB962C8B-B14F-4D97-AF65-F5344CB8AC3E}">
        <p14:creationId xmlns:p14="http://schemas.microsoft.com/office/powerpoint/2010/main" val="9906467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0" y="685800"/>
            <a:ext cx="7620000" cy="1200328"/>
          </a:xfrm>
          <a:prstGeom prst="rect">
            <a:avLst/>
          </a:prstGeom>
          <a:noFill/>
        </p:spPr>
        <p:txBody>
          <a:bodyPr wrap="square" rtlCol="0">
            <a:spAutoFit/>
          </a:bodyPr>
          <a:lstStyle/>
          <a:p>
            <a:r>
              <a:rPr lang="en-US" dirty="0" smtClean="0"/>
              <a:t>Science: Diagnosing and correcting errors in the CAM 	    FV core.</a:t>
            </a:r>
          </a:p>
          <a:p>
            <a:r>
              <a:rPr lang="en-US" dirty="0" smtClean="0"/>
              <a:t>Collaborator: Peter </a:t>
            </a:r>
            <a:r>
              <a:rPr lang="en-US" dirty="0" err="1" smtClean="0"/>
              <a:t>Lauritzen</a:t>
            </a:r>
            <a:r>
              <a:rPr lang="en-US" dirty="0" smtClean="0"/>
              <a:t>, CGD.</a:t>
            </a:r>
            <a:endParaRPr lang="en-US" dirty="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Footer Placeholder 3"/>
          <p:cNvSpPr>
            <a:spLocks noGrp="1"/>
          </p:cNvSpPr>
          <p:nvPr>
            <p:ph type="ftr" sz="quarter" idx="10"/>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94</a:t>
            </a:fld>
            <a:endParaRPr lang="en-US" dirty="0"/>
          </a:p>
        </p:txBody>
      </p:sp>
    </p:spTree>
    <p:extLst>
      <p:ext uri="{BB962C8B-B14F-4D97-AF65-F5344CB8AC3E}">
        <p14:creationId xmlns:p14="http://schemas.microsoft.com/office/powerpoint/2010/main" val="38128190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026"/>
          <p:cNvSpPr txBox="1">
            <a:spLocks noChangeArrowheads="1"/>
          </p:cNvSpPr>
          <p:nvPr/>
        </p:nvSpPr>
        <p:spPr bwMode="auto">
          <a:xfrm>
            <a:off x="609600" y="533400"/>
            <a:ext cx="8077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dirty="0" err="1" smtClean="0">
                <a:latin typeface="Arial" charset="0"/>
                <a:ea typeface="ＭＳ Ｐゴシック" charset="0"/>
                <a:cs typeface="ＭＳ Ｐゴシック" charset="0"/>
              </a:rPr>
              <a:t>Gridpoint</a:t>
            </a:r>
            <a:r>
              <a:rPr lang="en-US" dirty="0" smtClean="0">
                <a:latin typeface="Arial" charset="0"/>
                <a:ea typeface="ＭＳ Ｐゴシック" charset="0"/>
                <a:cs typeface="ＭＳ Ｐゴシック" charset="0"/>
              </a:rPr>
              <a:t> noise detected in CAM/DART analysis</a:t>
            </a:r>
            <a:endParaRPr lang="en-US" dirty="0">
              <a:latin typeface="Arial" charset="0"/>
              <a:ea typeface="ＭＳ Ｐゴシック" charset="0"/>
              <a:cs typeface="ＭＳ Ｐゴシック" charset="0"/>
            </a:endParaRPr>
          </a:p>
        </p:txBody>
      </p:sp>
      <p:sp>
        <p:nvSpPr>
          <p:cNvPr id="15" name="Text Box 1027"/>
          <p:cNvSpPr txBox="1">
            <a:spLocks noChangeArrowheads="1"/>
          </p:cNvSpPr>
          <p:nvPr/>
        </p:nvSpPr>
        <p:spPr bwMode="auto">
          <a:xfrm>
            <a:off x="609600" y="5665788"/>
            <a:ext cx="77724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ea typeface="ヒラギノ角ゴ Pro W3" charset="0"/>
                <a:cs typeface="ヒラギノ角ゴ Pro W3" charset="0"/>
              </a:rPr>
              <a:t>CAM FV core - 80 member mean - 00Z 25 September 2006</a:t>
            </a:r>
          </a:p>
        </p:txBody>
      </p:sp>
      <p:pic>
        <p:nvPicPr>
          <p:cNvPr id="16" name="Picture 1028" descr="MPF_V_266hPa_box"/>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8"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ooter Placeholder 4"/>
          <p:cNvSpPr>
            <a:spLocks noGrp="1"/>
          </p:cNvSpPr>
          <p:nvPr>
            <p:ph type="ftr" sz="quarter" idx="10"/>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95</a:t>
            </a:fld>
            <a:endParaRPr lang="en-US" dirty="0"/>
          </a:p>
        </p:txBody>
      </p:sp>
    </p:spTree>
    <p:extLst>
      <p:ext uri="{BB962C8B-B14F-4D97-AF65-F5344CB8AC3E}">
        <p14:creationId xmlns:p14="http://schemas.microsoft.com/office/powerpoint/2010/main" val="19325630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858838" y="501650"/>
            <a:ext cx="7348537" cy="717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3000" dirty="0" smtClean="0">
                <a:latin typeface="Arial" charset="0"/>
                <a:ea typeface="ＭＳ Ｐゴシック" charset="0"/>
                <a:cs typeface="ＭＳ Ｐゴシック" charset="0"/>
              </a:rPr>
              <a:t>Suspicions turned to the polar filter (DPF)</a:t>
            </a:r>
            <a:endParaRPr lang="en-US" dirty="0">
              <a:latin typeface="Arial" charset="0"/>
              <a:ea typeface="ＭＳ Ｐゴシック" charset="0"/>
              <a:cs typeface="ＭＳ Ｐゴシック" charset="0"/>
            </a:endParaRPr>
          </a:p>
        </p:txBody>
      </p:sp>
      <p:pic>
        <p:nvPicPr>
          <p:cNvPr id="12" name="Picture 4" descr="MPF_V_266hPa_box_algebraic_fourier"/>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8"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1027"/>
          <p:cNvSpPr txBox="1">
            <a:spLocks noChangeArrowheads="1"/>
          </p:cNvSpPr>
          <p:nvPr/>
        </p:nvSpPr>
        <p:spPr bwMode="auto">
          <a:xfrm>
            <a:off x="609600" y="5665788"/>
            <a:ext cx="77724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a:ea typeface="ヒラギノ角ゴ Pro W3" charset="0"/>
                <a:cs typeface="ヒラギノ角ゴ Pro W3" charset="0"/>
              </a:rPr>
              <a:t>CAM FV core - 80 member mean - 00Z 25 September 2006</a:t>
            </a:r>
          </a:p>
        </p:txBody>
      </p:sp>
      <p:sp>
        <p:nvSpPr>
          <p:cNvPr id="4" name="Footer Placeholder 3"/>
          <p:cNvSpPr>
            <a:spLocks noGrp="1"/>
          </p:cNvSpPr>
          <p:nvPr>
            <p:ph type="ftr" sz="quarter" idx="10"/>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96</a:t>
            </a:fld>
            <a:endParaRPr lang="en-US" dirty="0"/>
          </a:p>
        </p:txBody>
      </p:sp>
    </p:spTree>
    <p:extLst>
      <p:ext uri="{BB962C8B-B14F-4D97-AF65-F5344CB8AC3E}">
        <p14:creationId xmlns:p14="http://schemas.microsoft.com/office/powerpoint/2010/main" val="37627427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685800" y="495300"/>
            <a:ext cx="7924800"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2900" dirty="0" smtClean="0">
                <a:latin typeface="Arial" charset="0"/>
                <a:ea typeface="ＭＳ Ｐゴシック" charset="0"/>
                <a:cs typeface="ＭＳ Ｐゴシック" charset="0"/>
              </a:rPr>
              <a:t>Continuous polar filter (alt-</a:t>
            </a:r>
            <a:r>
              <a:rPr lang="en-US" sz="2900" dirty="0" err="1" smtClean="0">
                <a:latin typeface="Arial" charset="0"/>
                <a:ea typeface="ＭＳ Ｐゴシック" charset="0"/>
                <a:cs typeface="ＭＳ Ｐゴシック" charset="0"/>
              </a:rPr>
              <a:t>pft</a:t>
            </a:r>
            <a:r>
              <a:rPr lang="en-US" sz="2900" dirty="0" smtClean="0">
                <a:latin typeface="Arial" charset="0"/>
                <a:ea typeface="ＭＳ Ｐゴシック" charset="0"/>
                <a:cs typeface="ＭＳ Ｐゴシック" charset="0"/>
              </a:rPr>
              <a:t>) eliminated noise. </a:t>
            </a:r>
            <a:endParaRPr lang="en-US" sz="2900" dirty="0">
              <a:latin typeface="Arial" charset="0"/>
              <a:ea typeface="ＭＳ Ｐゴシック" charset="0"/>
              <a:cs typeface="ＭＳ Ｐゴシック" charset="0"/>
            </a:endParaRPr>
          </a:p>
        </p:txBody>
      </p:sp>
      <p:pic>
        <p:nvPicPr>
          <p:cNvPr id="12" name="Picture 3" descr="ALT_V_266hPa_box_fourier"/>
          <p:cNvPicPr>
            <a:picLocks noChangeAspect="1" noChangeArrowheads="1"/>
          </p:cNvPicPr>
          <p:nvPr/>
        </p:nvPicPr>
        <p:blipFill>
          <a:blip r:embed="rId3">
            <a:extLst>
              <a:ext uri="{28A0092B-C50C-407E-A947-70E740481C1C}">
                <a14:useLocalDpi xmlns:a14="http://schemas.microsoft.com/office/drawing/2010/main" val="0"/>
              </a:ext>
            </a:extLst>
          </a:blip>
          <a:srcRect l="17650" t="4546" r="17650" b="4546"/>
          <a:stretch>
            <a:fillRect/>
          </a:stretch>
        </p:blipFill>
        <p:spPr bwMode="auto">
          <a:xfrm rot="5400000">
            <a:off x="2309019" y="-662782"/>
            <a:ext cx="4525963"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p:cNvSpPr>
            <a:spLocks noGrp="1"/>
          </p:cNvSpPr>
          <p:nvPr>
            <p:ph type="ftr" sz="quarter" idx="10"/>
          </p:nvPr>
        </p:nvSpPr>
        <p:spPr/>
        <p:txBody>
          <a:bodyPr/>
          <a:lstStyle/>
          <a:p>
            <a:r>
              <a:rPr lang="en-US" smtClean="0"/>
              <a:t>Nanjing DA Tutorial, 29 Aug. 2017</a:t>
            </a:r>
            <a:endParaRPr lang="en-US" dirty="0"/>
          </a:p>
        </p:txBody>
      </p:sp>
      <p:sp>
        <p:nvSpPr>
          <p:cNvPr id="5" name="Slide Number Placeholder 4"/>
          <p:cNvSpPr>
            <a:spLocks noGrp="1"/>
          </p:cNvSpPr>
          <p:nvPr>
            <p:ph type="sldNum" sz="quarter" idx="4"/>
          </p:nvPr>
        </p:nvSpPr>
        <p:spPr/>
        <p:txBody>
          <a:bodyPr/>
          <a:lstStyle/>
          <a:p>
            <a:r>
              <a:rPr lang="en-US" smtClean="0"/>
              <a:t>pg </a:t>
            </a:r>
            <a:fld id="{1DCE4C99-821D-0A43-B0D2-0BA6C4E4E578}" type="slidenum">
              <a:rPr lang="en-US" smtClean="0"/>
              <a:pPr/>
              <a:t>97</a:t>
            </a:fld>
            <a:endParaRPr lang="en-US" dirty="0"/>
          </a:p>
        </p:txBody>
      </p:sp>
    </p:spTree>
    <p:extLst>
      <p:ext uri="{BB962C8B-B14F-4D97-AF65-F5344CB8AC3E}">
        <p14:creationId xmlns:p14="http://schemas.microsoft.com/office/powerpoint/2010/main" val="6525538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PFmALT_V_266hPa"/>
          <p:cNvPicPr>
            <a:picLocks noChangeAspect="1" noChangeArrowheads="1"/>
          </p:cNvPicPr>
          <p:nvPr/>
        </p:nvPicPr>
        <p:blipFill>
          <a:blip r:embed="rId3">
            <a:extLst>
              <a:ext uri="{28A0092B-C50C-407E-A947-70E740481C1C}">
                <a14:useLocalDpi xmlns:a14="http://schemas.microsoft.com/office/drawing/2010/main" val="0"/>
              </a:ext>
            </a:extLst>
          </a:blip>
          <a:srcRect l="17650" t="4546" r="20590" b="4546"/>
          <a:stretch>
            <a:fillRect/>
          </a:stretch>
        </p:blipFill>
        <p:spPr bwMode="auto">
          <a:xfrm rot="5400000">
            <a:off x="2412206" y="-888206"/>
            <a:ext cx="4319588"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457200" y="457200"/>
            <a:ext cx="8153400" cy="876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a:lstStyle>
          <a:p>
            <a:r>
              <a:rPr lang="en-US" sz="2600" dirty="0" smtClean="0">
                <a:latin typeface="Arial" charset="0"/>
                <a:ea typeface="ＭＳ Ｐゴシック" charset="0"/>
                <a:cs typeface="ＭＳ Ｐゴシック" charset="0"/>
              </a:rPr>
              <a:t>Differences mostly in transition region of default filter.</a:t>
            </a:r>
            <a:endParaRPr lang="en-US" sz="2600" dirty="0">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Nanjing DA Tutorial, 29 Aug. 2017</a:t>
            </a:r>
            <a:endParaRPr lang="en-US" dirty="0"/>
          </a:p>
        </p:txBody>
      </p:sp>
      <p:sp>
        <p:nvSpPr>
          <p:cNvPr id="8" name="Slide Number Placeholder 7"/>
          <p:cNvSpPr>
            <a:spLocks noGrp="1"/>
          </p:cNvSpPr>
          <p:nvPr>
            <p:ph type="sldNum" sz="quarter" idx="4"/>
          </p:nvPr>
        </p:nvSpPr>
        <p:spPr/>
        <p:txBody>
          <a:bodyPr/>
          <a:lstStyle/>
          <a:p>
            <a:r>
              <a:rPr lang="en-US" smtClean="0"/>
              <a:t>pg </a:t>
            </a:r>
            <a:fld id="{1DCE4C99-821D-0A43-B0D2-0BA6C4E4E578}" type="slidenum">
              <a:rPr lang="en-US" smtClean="0"/>
              <a:pPr/>
              <a:t>98</a:t>
            </a:fld>
            <a:endParaRPr lang="en-US" dirty="0"/>
          </a:p>
        </p:txBody>
      </p:sp>
    </p:spTree>
    <p:extLst>
      <p:ext uri="{BB962C8B-B14F-4D97-AF65-F5344CB8AC3E}">
        <p14:creationId xmlns:p14="http://schemas.microsoft.com/office/powerpoint/2010/main" val="34703571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DART Science and Collaborators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3"/>
          <p:cNvSpPr>
            <a:spLocks noGrp="1" noChangeArrowheads="1"/>
          </p:cNvSpPr>
          <p:nvPr>
            <p:ph type="body" idx="1"/>
          </p:nvPr>
        </p:nvSpPr>
        <p:spPr>
          <a:xfrm>
            <a:off x="695325" y="1371600"/>
            <a:ext cx="7772400" cy="4592638"/>
          </a:xfrm>
        </p:spPr>
        <p:txBody>
          <a:bodyPr>
            <a:normAutofit fontScale="85000" lnSpcReduction="10000"/>
          </a:bodyPr>
          <a:lstStyle/>
          <a:p>
            <a:pPr eaLnBrk="1" hangingPunct="1">
              <a:lnSpc>
                <a:spcPct val="110000"/>
              </a:lnSpc>
              <a:spcBef>
                <a:spcPct val="50000"/>
              </a:spcBef>
            </a:pPr>
            <a:r>
              <a:rPr lang="en-US" dirty="0">
                <a:solidFill>
                  <a:srgbClr val="FF0000"/>
                </a:solidFill>
                <a:latin typeface="Arial" charset="0"/>
                <a:ea typeface="ＭＳ Ｐゴシック" charset="0"/>
                <a:cs typeface="ＭＳ Ｐゴシック" charset="0"/>
              </a:rPr>
              <a:t>The use of DART diagnosed a problem that had been unrecognized (or at least undocumented).</a:t>
            </a:r>
          </a:p>
          <a:p>
            <a:pPr eaLnBrk="1" hangingPunct="1">
              <a:lnSpc>
                <a:spcPct val="110000"/>
              </a:lnSpc>
              <a:spcBef>
                <a:spcPct val="50000"/>
              </a:spcBef>
            </a:pPr>
            <a:r>
              <a:rPr lang="en-US" dirty="0">
                <a:latin typeface="Arial" charset="0"/>
                <a:ea typeface="ＭＳ Ｐゴシック" charset="0"/>
                <a:cs typeface="ＭＳ Ｐゴシック" charset="0"/>
              </a:rPr>
              <a:t>Could have an important effect on any physics in which </a:t>
            </a:r>
            <a:r>
              <a:rPr lang="en-US" dirty="0" err="1">
                <a:latin typeface="Arial" charset="0"/>
                <a:ea typeface="ＭＳ Ｐゴシック" charset="0"/>
                <a:cs typeface="ＭＳ Ｐゴシック" charset="0"/>
              </a:rPr>
              <a:t>meridional</a:t>
            </a:r>
            <a:r>
              <a:rPr lang="en-US" dirty="0">
                <a:latin typeface="Arial" charset="0"/>
                <a:ea typeface="ＭＳ Ｐゴシック" charset="0"/>
                <a:cs typeface="ＭＳ Ｐゴシック" charset="0"/>
              </a:rPr>
              <a:t> mixing is important.</a:t>
            </a:r>
          </a:p>
          <a:p>
            <a:pPr eaLnBrk="1" hangingPunct="1">
              <a:lnSpc>
                <a:spcPct val="110000"/>
              </a:lnSpc>
              <a:spcBef>
                <a:spcPct val="50000"/>
              </a:spcBef>
            </a:pPr>
            <a:r>
              <a:rPr lang="en-US" dirty="0">
                <a:solidFill>
                  <a:schemeClr val="tx2"/>
                </a:solidFill>
                <a:latin typeface="Arial" charset="0"/>
                <a:ea typeface="ＭＳ Ｐゴシック" charset="0"/>
                <a:cs typeface="ＭＳ Ｐゴシック" charset="0"/>
              </a:rPr>
              <a:t>The problem can be seen in </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free runs</a:t>
            </a:r>
            <a:r>
              <a:rPr lang="ja-JP" altLang="en-US" dirty="0">
                <a:solidFill>
                  <a:schemeClr val="tx2"/>
                </a:solidFill>
                <a:latin typeface="Arial" charset="0"/>
                <a:ea typeface="ＭＳ Ｐゴシック" charset="0"/>
                <a:cs typeface="ＭＳ Ｐゴシック" charset="0"/>
              </a:rPr>
              <a:t>’</a:t>
            </a:r>
            <a:r>
              <a:rPr lang="en-US" dirty="0">
                <a:solidFill>
                  <a:schemeClr val="tx2"/>
                </a:solidFill>
                <a:latin typeface="Arial" charset="0"/>
                <a:ea typeface="ＭＳ Ｐゴシック" charset="0"/>
                <a:cs typeface="ＭＳ Ｐゴシック" charset="0"/>
              </a:rPr>
              <a:t> - it is not a data assimilation artifact.</a:t>
            </a:r>
          </a:p>
          <a:p>
            <a:pPr eaLnBrk="1" hangingPunct="1">
              <a:lnSpc>
                <a:spcPct val="110000"/>
              </a:lnSpc>
              <a:spcBef>
                <a:spcPct val="50000"/>
              </a:spcBef>
            </a:pPr>
            <a:r>
              <a:rPr lang="en-US" dirty="0">
                <a:solidFill>
                  <a:srgbClr val="FF0000"/>
                </a:solidFill>
                <a:latin typeface="Arial" charset="0"/>
                <a:ea typeface="ＭＳ Ｐゴシック" charset="0"/>
                <a:cs typeface="ＭＳ Ｐゴシック" charset="0"/>
              </a:rPr>
              <a:t>Without assimilation, </a:t>
            </a:r>
            <a:r>
              <a:rPr lang="en-US" dirty="0" smtClean="0">
                <a:solidFill>
                  <a:srgbClr val="FF0000"/>
                </a:solidFill>
                <a:latin typeface="Arial" charset="0"/>
                <a:ea typeface="ＭＳ Ｐゴシック" charset="0"/>
                <a:cs typeface="ＭＳ Ｐゴシック" charset="0"/>
              </a:rPr>
              <a:t>can’t </a:t>
            </a:r>
            <a:r>
              <a:rPr lang="en-US" dirty="0">
                <a:solidFill>
                  <a:srgbClr val="FF0000"/>
                </a:solidFill>
                <a:latin typeface="Arial" charset="0"/>
                <a:ea typeface="ＭＳ Ｐゴシック" charset="0"/>
                <a:cs typeface="ＭＳ Ｐゴシック" charset="0"/>
              </a:rPr>
              <a:t>get reproducing occurrences to diagnose.</a:t>
            </a:r>
          </a:p>
          <a:p>
            <a:pPr eaLnBrk="1" hangingPunct="1">
              <a:lnSpc>
                <a:spcPct val="90000"/>
              </a:lnSpc>
            </a:pPr>
            <a:endParaRPr lang="en-US" dirty="0">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Nanjing DA Tutorial, 29 Aug. 2017</a:t>
            </a:r>
            <a:endParaRPr lang="en-US" dirty="0"/>
          </a:p>
        </p:txBody>
      </p:sp>
      <p:sp>
        <p:nvSpPr>
          <p:cNvPr id="7" name="Slide Number Placeholder 6"/>
          <p:cNvSpPr>
            <a:spLocks noGrp="1"/>
          </p:cNvSpPr>
          <p:nvPr>
            <p:ph type="sldNum" sz="quarter" idx="4"/>
          </p:nvPr>
        </p:nvSpPr>
        <p:spPr/>
        <p:txBody>
          <a:bodyPr/>
          <a:lstStyle/>
          <a:p>
            <a:r>
              <a:rPr lang="en-US" smtClean="0"/>
              <a:t>pg </a:t>
            </a:r>
            <a:fld id="{1DCE4C99-821D-0A43-B0D2-0BA6C4E4E578}" type="slidenum">
              <a:rPr lang="en-US" smtClean="0"/>
              <a:pPr/>
              <a:t>99</a:t>
            </a:fld>
            <a:endParaRPr lang="en-US" dirty="0"/>
          </a:p>
        </p:txBody>
      </p:sp>
    </p:spTree>
    <p:extLst>
      <p:ext uri="{BB962C8B-B14F-4D97-AF65-F5344CB8AC3E}">
        <p14:creationId xmlns:p14="http://schemas.microsoft.com/office/powerpoint/2010/main" val="2592914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jla_ams_mars.thmx</Template>
  <TotalTime>15968</TotalTime>
  <Words>5577</Words>
  <Application>Microsoft Macintosh PowerPoint</Application>
  <PresentationFormat>On-screen Show (4:3)</PresentationFormat>
  <Paragraphs>1017</Paragraphs>
  <Slides>114</Slides>
  <Notes>60</Notes>
  <HiddenSlides>0</HiddenSlides>
  <MMClips>6</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114</vt:i4>
      </vt:variant>
    </vt:vector>
  </HeadingPairs>
  <TitlesOfParts>
    <vt:vector size="131" baseType="lpstr">
      <vt:lpstr>Andale Mono</vt:lpstr>
      <vt:lpstr>Arial</vt:lpstr>
      <vt:lpstr>Calibri</vt:lpstr>
      <vt:lpstr>Cambria Math</vt:lpstr>
      <vt:lpstr>Mangal</vt:lpstr>
      <vt:lpstr>ＭＳ Ｐゴシック</vt:lpstr>
      <vt:lpstr>Times</vt:lpstr>
      <vt:lpstr>Times New Roman</vt:lpstr>
      <vt:lpstr>Wingdings</vt:lpstr>
      <vt:lpstr>ヒラギノ角ゴ Pro W3</vt:lpstr>
      <vt:lpstr>jla_ams</vt:lpstr>
      <vt:lpstr>Office Theme</vt:lpstr>
      <vt:lpstr>1_Office Theme</vt:lpstr>
      <vt:lpstr>DART_Tutorial</vt:lpstr>
      <vt:lpstr>1_jla_ams</vt:lpstr>
      <vt:lpstr>2_Office Theme</vt:lpstr>
      <vt:lpstr>Equation</vt:lpstr>
      <vt:lpstr>Practical Implementations of the  Ensemble Kalman Filter Jeff Anderson representing the NCAR Data Assimilation Research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One-Dimensional Ensemble Kalman Filter</vt:lpstr>
      <vt:lpstr>A One-Dimensional Ensemble Kalman Filter</vt:lpstr>
      <vt:lpstr>A One-Dimensional Ensemble Kalman Filter: Model Advance</vt:lpstr>
      <vt:lpstr>A One-Dimensional Ensemble Kalman Filter: Model Advance</vt:lpstr>
      <vt:lpstr>A One-Dimensional Ensemble Kalman Filter: Model Advance</vt:lpstr>
      <vt:lpstr>A One-Dimensional Ensemble Kalman Filter: Model Advance</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One-Dimensional Ensemble Kalman Filter: Assimilating an Observation</vt:lpstr>
      <vt:lpstr>PowerPoint Presentation</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One observed, one unobserved variable.</vt:lpstr>
      <vt:lpstr>PowerPoint Presentation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Ensemble Kalman Filter: A full implementation.</vt:lpstr>
      <vt:lpstr>PowerPoint Presentation</vt:lpstr>
      <vt:lpstr>Making it work:</vt:lpstr>
      <vt:lpstr>Making it work:</vt:lpstr>
      <vt:lpstr>Making it work:</vt:lpstr>
      <vt:lpstr>Making it work:</vt:lpstr>
      <vt:lpstr>PowerPoint Presentation</vt:lpstr>
      <vt:lpstr>Making it work: Localization</vt:lpstr>
      <vt:lpstr>Making it work: Localization</vt:lpstr>
      <vt:lpstr>Making it work: Localization</vt:lpstr>
      <vt:lpstr>PowerPoint Presentation</vt:lpstr>
      <vt:lpstr>Making it work: Inflation</vt:lpstr>
      <vt:lpstr>Making it work: Inflation</vt:lpstr>
      <vt:lpstr>Making it work: Inflation</vt:lpstr>
      <vt:lpstr>Making it work: Inflation</vt:lpstr>
      <vt:lpstr>Making it work: Inflation</vt:lpstr>
      <vt:lpstr>PowerPoint Presentation</vt:lpstr>
      <vt:lpstr>Parameter Estimation</vt:lpstr>
      <vt:lpstr>Parameter Estimation</vt:lpstr>
      <vt:lpstr>Parameter Estimation</vt:lpstr>
      <vt:lpstr>Parameter Estimation</vt:lpstr>
      <vt:lpstr>Parameter Estimation</vt:lpstr>
      <vt:lpstr>Parameter Estimation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Space: 1998/1999 SST Anomaly from HadOI-SST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CAM/Chem Chemical DA System</vt:lpstr>
      <vt:lpstr>PowerPoint Presentation</vt:lpstr>
    </vt:vector>
  </TitlesOfParts>
  <Manager/>
  <Company>ncar</Company>
  <LinksUpToDate>false</LinksUpToDate>
  <SharedDoc>false</SharedDoc>
  <HyperlinkBase/>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Research Testbed Tutorial</dc:title>
  <dc:subject/>
  <dc:creator>ncar</dc:creator>
  <cp:keywords/>
  <dc:description/>
  <cp:lastModifiedBy>Jeff Anderson</cp:lastModifiedBy>
  <cp:revision>371</cp:revision>
  <cp:lastPrinted>2011-01-20T20:34:55Z</cp:lastPrinted>
  <dcterms:created xsi:type="dcterms:W3CDTF">2011-05-23T16:45:05Z</dcterms:created>
  <dcterms:modified xsi:type="dcterms:W3CDTF">2017-08-01T16:03:37Z</dcterms:modified>
  <cp:category/>
</cp:coreProperties>
</file>