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mp4"/>
  <Default Extension="tiff" ContentType="image/tiff"/>
  <Default Extension="vml" ContentType="application/vnd.openxmlformats-officedocument.vmlDrawing"/>
  <Default Extension="gif" ContentType="image/gif"/>
  <Default Extension="rels" ContentType="application/vnd.openxmlformats-package.relationships+xml"/>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8.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22" r:id="rId1"/>
    <p:sldMasterId id="2147483962" r:id="rId2"/>
    <p:sldMasterId id="2147483965" r:id="rId3"/>
    <p:sldMasterId id="2147483970" r:id="rId4"/>
    <p:sldMasterId id="2147483978" r:id="rId5"/>
    <p:sldMasterId id="2147483984" r:id="rId6"/>
    <p:sldMasterId id="2147484005" r:id="rId7"/>
    <p:sldMasterId id="2147484008" r:id="rId8"/>
    <p:sldMasterId id="2147484014" r:id="rId9"/>
    <p:sldMasterId id="2147484026" r:id="rId10"/>
  </p:sldMasterIdLst>
  <p:notesMasterIdLst>
    <p:notesMasterId r:id="rId138"/>
  </p:notesMasterIdLst>
  <p:handoutMasterIdLst>
    <p:handoutMasterId r:id="rId139"/>
  </p:handoutMasterIdLst>
  <p:sldIdLst>
    <p:sldId id="717" r:id="rId11"/>
    <p:sldId id="416" r:id="rId12"/>
    <p:sldId id="420" r:id="rId13"/>
    <p:sldId id="595" r:id="rId14"/>
    <p:sldId id="596" r:id="rId15"/>
    <p:sldId id="753" r:id="rId16"/>
    <p:sldId id="754" r:id="rId17"/>
    <p:sldId id="755" r:id="rId18"/>
    <p:sldId id="756" r:id="rId19"/>
    <p:sldId id="757" r:id="rId20"/>
    <p:sldId id="759" r:id="rId21"/>
    <p:sldId id="614" r:id="rId22"/>
    <p:sldId id="615" r:id="rId23"/>
    <p:sldId id="616" r:id="rId24"/>
    <p:sldId id="617" r:id="rId25"/>
    <p:sldId id="618" r:id="rId26"/>
    <p:sldId id="619" r:id="rId27"/>
    <p:sldId id="620" r:id="rId28"/>
    <p:sldId id="621" r:id="rId29"/>
    <p:sldId id="622" r:id="rId30"/>
    <p:sldId id="623" r:id="rId31"/>
    <p:sldId id="624" r:id="rId32"/>
    <p:sldId id="625" r:id="rId33"/>
    <p:sldId id="626" r:id="rId34"/>
    <p:sldId id="760" r:id="rId35"/>
    <p:sldId id="627" r:id="rId36"/>
    <p:sldId id="628" r:id="rId37"/>
    <p:sldId id="629" r:id="rId38"/>
    <p:sldId id="630" r:id="rId39"/>
    <p:sldId id="631" r:id="rId40"/>
    <p:sldId id="632" r:id="rId41"/>
    <p:sldId id="633" r:id="rId42"/>
    <p:sldId id="634" r:id="rId43"/>
    <p:sldId id="635" r:id="rId44"/>
    <p:sldId id="636" r:id="rId45"/>
    <p:sldId id="637" r:id="rId46"/>
    <p:sldId id="638" r:id="rId47"/>
    <p:sldId id="639" r:id="rId48"/>
    <p:sldId id="640" r:id="rId49"/>
    <p:sldId id="641" r:id="rId50"/>
    <p:sldId id="642" r:id="rId51"/>
    <p:sldId id="643" r:id="rId52"/>
    <p:sldId id="644" r:id="rId53"/>
    <p:sldId id="645" r:id="rId54"/>
    <p:sldId id="646" r:id="rId55"/>
    <p:sldId id="647" r:id="rId56"/>
    <p:sldId id="648" r:id="rId57"/>
    <p:sldId id="649" r:id="rId58"/>
    <p:sldId id="650" r:id="rId59"/>
    <p:sldId id="651" r:id="rId60"/>
    <p:sldId id="652" r:id="rId61"/>
    <p:sldId id="761" r:id="rId62"/>
    <p:sldId id="655" r:id="rId63"/>
    <p:sldId id="656" r:id="rId64"/>
    <p:sldId id="657" r:id="rId65"/>
    <p:sldId id="658" r:id="rId66"/>
    <p:sldId id="721" r:id="rId67"/>
    <p:sldId id="659" r:id="rId68"/>
    <p:sldId id="720" r:id="rId69"/>
    <p:sldId id="724" r:id="rId70"/>
    <p:sldId id="660" r:id="rId71"/>
    <p:sldId id="762" r:id="rId72"/>
    <p:sldId id="766" r:id="rId73"/>
    <p:sldId id="763" r:id="rId74"/>
    <p:sldId id="661" r:id="rId75"/>
    <p:sldId id="665" r:id="rId76"/>
    <p:sldId id="666" r:id="rId77"/>
    <p:sldId id="670" r:id="rId78"/>
    <p:sldId id="764" r:id="rId79"/>
    <p:sldId id="671" r:id="rId80"/>
    <p:sldId id="672" r:id="rId81"/>
    <p:sldId id="673" r:id="rId82"/>
    <p:sldId id="765" r:id="rId83"/>
    <p:sldId id="728" r:id="rId84"/>
    <p:sldId id="729" r:id="rId85"/>
    <p:sldId id="730" r:id="rId86"/>
    <p:sldId id="731" r:id="rId87"/>
    <p:sldId id="732" r:id="rId88"/>
    <p:sldId id="767" r:id="rId89"/>
    <p:sldId id="775" r:id="rId90"/>
    <p:sldId id="776" r:id="rId91"/>
    <p:sldId id="777" r:id="rId92"/>
    <p:sldId id="771" r:id="rId93"/>
    <p:sldId id="778" r:id="rId94"/>
    <p:sldId id="779" r:id="rId95"/>
    <p:sldId id="774" r:id="rId96"/>
    <p:sldId id="697" r:id="rId97"/>
    <p:sldId id="782" r:id="rId98"/>
    <p:sldId id="783" r:id="rId99"/>
    <p:sldId id="784" r:id="rId100"/>
    <p:sldId id="785" r:id="rId101"/>
    <p:sldId id="786" r:id="rId102"/>
    <p:sldId id="787" r:id="rId103"/>
    <p:sldId id="788" r:id="rId104"/>
    <p:sldId id="789" r:id="rId105"/>
    <p:sldId id="790" r:id="rId106"/>
    <p:sldId id="791" r:id="rId107"/>
    <p:sldId id="780" r:id="rId108"/>
    <p:sldId id="781" r:id="rId109"/>
    <p:sldId id="792" r:id="rId110"/>
    <p:sldId id="698" r:id="rId111"/>
    <p:sldId id="703" r:id="rId112"/>
    <p:sldId id="704" r:id="rId113"/>
    <p:sldId id="705" r:id="rId114"/>
    <p:sldId id="706" r:id="rId115"/>
    <p:sldId id="707" r:id="rId116"/>
    <p:sldId id="708" r:id="rId117"/>
    <p:sldId id="709" r:id="rId118"/>
    <p:sldId id="710" r:id="rId119"/>
    <p:sldId id="711" r:id="rId120"/>
    <p:sldId id="712" r:id="rId121"/>
    <p:sldId id="713" r:id="rId122"/>
    <p:sldId id="714" r:id="rId123"/>
    <p:sldId id="715" r:id="rId124"/>
    <p:sldId id="716" r:id="rId125"/>
    <p:sldId id="734" r:id="rId126"/>
    <p:sldId id="735" r:id="rId127"/>
    <p:sldId id="736" r:id="rId128"/>
    <p:sldId id="743" r:id="rId129"/>
    <p:sldId id="744" r:id="rId130"/>
    <p:sldId id="745" r:id="rId131"/>
    <p:sldId id="746" r:id="rId132"/>
    <p:sldId id="747" r:id="rId133"/>
    <p:sldId id="748" r:id="rId134"/>
    <p:sldId id="750" r:id="rId135"/>
    <p:sldId id="751" r:id="rId136"/>
    <p:sldId id="490" r:id="rId13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1pPr>
    <a:lvl2pPr marL="4572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2pPr>
    <a:lvl3pPr marL="9144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3pPr>
    <a:lvl4pPr marL="13716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4pPr>
    <a:lvl5pPr marL="18288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B400"/>
    <a:srgbClr val="73FF1D"/>
    <a:srgbClr val="162CFF"/>
    <a:srgbClr val="FF22FF"/>
    <a:srgbClr val="FF00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2414" autoAdjust="0"/>
    <p:restoredTop sz="95872" autoAdjust="0"/>
  </p:normalViewPr>
  <p:slideViewPr>
    <p:cSldViewPr>
      <p:cViewPr varScale="1">
        <p:scale>
          <a:sx n="125" d="100"/>
          <a:sy n="125" d="100"/>
        </p:scale>
        <p:origin x="1984" y="184"/>
      </p:cViewPr>
      <p:guideLst>
        <p:guide orient="horz" pos="2160"/>
        <p:guide pos="2880"/>
      </p:guideLst>
    </p:cSldViewPr>
  </p:slideViewPr>
  <p:outlineViewPr>
    <p:cViewPr>
      <p:scale>
        <a:sx n="33" d="100"/>
        <a:sy n="33" d="100"/>
      </p:scale>
      <p:origin x="0" y="268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19" d="100"/>
          <a:sy n="119" d="100"/>
        </p:scale>
        <p:origin x="-215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60" Type="http://schemas.openxmlformats.org/officeDocument/2006/relationships/slide" Target="slides/slide50.xml"/><Relationship Id="rId61" Type="http://schemas.openxmlformats.org/officeDocument/2006/relationships/slide" Target="slides/slide51.xml"/><Relationship Id="rId62" Type="http://schemas.openxmlformats.org/officeDocument/2006/relationships/slide" Target="slides/slide52.xml"/><Relationship Id="rId63" Type="http://schemas.openxmlformats.org/officeDocument/2006/relationships/slide" Target="slides/slide53.xml"/><Relationship Id="rId64" Type="http://schemas.openxmlformats.org/officeDocument/2006/relationships/slide" Target="slides/slide54.xml"/><Relationship Id="rId65" Type="http://schemas.openxmlformats.org/officeDocument/2006/relationships/slide" Target="slides/slide55.xml"/><Relationship Id="rId66" Type="http://schemas.openxmlformats.org/officeDocument/2006/relationships/slide" Target="slides/slide56.xml"/><Relationship Id="rId67" Type="http://schemas.openxmlformats.org/officeDocument/2006/relationships/slide" Target="slides/slide57.xml"/><Relationship Id="rId68" Type="http://schemas.openxmlformats.org/officeDocument/2006/relationships/slide" Target="slides/slide58.xml"/><Relationship Id="rId69" Type="http://schemas.openxmlformats.org/officeDocument/2006/relationships/slide" Target="slides/slide59.xml"/><Relationship Id="rId120" Type="http://schemas.openxmlformats.org/officeDocument/2006/relationships/slide" Target="slides/slide110.xml"/><Relationship Id="rId121" Type="http://schemas.openxmlformats.org/officeDocument/2006/relationships/slide" Target="slides/slide111.xml"/><Relationship Id="rId122" Type="http://schemas.openxmlformats.org/officeDocument/2006/relationships/slide" Target="slides/slide112.xml"/><Relationship Id="rId123" Type="http://schemas.openxmlformats.org/officeDocument/2006/relationships/slide" Target="slides/slide113.xml"/><Relationship Id="rId124" Type="http://schemas.openxmlformats.org/officeDocument/2006/relationships/slide" Target="slides/slide114.xml"/><Relationship Id="rId125" Type="http://schemas.openxmlformats.org/officeDocument/2006/relationships/slide" Target="slides/slide115.xml"/><Relationship Id="rId126" Type="http://schemas.openxmlformats.org/officeDocument/2006/relationships/slide" Target="slides/slide116.xml"/><Relationship Id="rId127" Type="http://schemas.openxmlformats.org/officeDocument/2006/relationships/slide" Target="slides/slide117.xml"/><Relationship Id="rId128" Type="http://schemas.openxmlformats.org/officeDocument/2006/relationships/slide" Target="slides/slide118.xml"/><Relationship Id="rId129" Type="http://schemas.openxmlformats.org/officeDocument/2006/relationships/slide" Target="slides/slide11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90" Type="http://schemas.openxmlformats.org/officeDocument/2006/relationships/slide" Target="slides/slide80.xml"/><Relationship Id="rId91" Type="http://schemas.openxmlformats.org/officeDocument/2006/relationships/slide" Target="slides/slide81.xml"/><Relationship Id="rId92" Type="http://schemas.openxmlformats.org/officeDocument/2006/relationships/slide" Target="slides/slide82.xml"/><Relationship Id="rId93" Type="http://schemas.openxmlformats.org/officeDocument/2006/relationships/slide" Target="slides/slide83.xml"/><Relationship Id="rId94" Type="http://schemas.openxmlformats.org/officeDocument/2006/relationships/slide" Target="slides/slide84.xml"/><Relationship Id="rId95" Type="http://schemas.openxmlformats.org/officeDocument/2006/relationships/slide" Target="slides/slide85.xml"/><Relationship Id="rId96" Type="http://schemas.openxmlformats.org/officeDocument/2006/relationships/slide" Target="slides/slide86.xml"/><Relationship Id="rId101" Type="http://schemas.openxmlformats.org/officeDocument/2006/relationships/slide" Target="slides/slide91.xml"/><Relationship Id="rId102" Type="http://schemas.openxmlformats.org/officeDocument/2006/relationships/slide" Target="slides/slide92.xml"/><Relationship Id="rId103" Type="http://schemas.openxmlformats.org/officeDocument/2006/relationships/slide" Target="slides/slide93.xml"/><Relationship Id="rId104" Type="http://schemas.openxmlformats.org/officeDocument/2006/relationships/slide" Target="slides/slide94.xml"/><Relationship Id="rId105" Type="http://schemas.openxmlformats.org/officeDocument/2006/relationships/slide" Target="slides/slide95.xml"/><Relationship Id="rId106" Type="http://schemas.openxmlformats.org/officeDocument/2006/relationships/slide" Target="slides/slide96.xml"/><Relationship Id="rId107" Type="http://schemas.openxmlformats.org/officeDocument/2006/relationships/slide" Target="slides/slide97.xml"/><Relationship Id="rId108" Type="http://schemas.openxmlformats.org/officeDocument/2006/relationships/slide" Target="slides/slide98.xml"/><Relationship Id="rId109" Type="http://schemas.openxmlformats.org/officeDocument/2006/relationships/slide" Target="slides/slide99.xml"/><Relationship Id="rId97" Type="http://schemas.openxmlformats.org/officeDocument/2006/relationships/slide" Target="slides/slide87.xml"/><Relationship Id="rId98" Type="http://schemas.openxmlformats.org/officeDocument/2006/relationships/slide" Target="slides/slide88.xml"/><Relationship Id="rId99" Type="http://schemas.openxmlformats.org/officeDocument/2006/relationships/slide" Target="slides/slide89.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100" Type="http://schemas.openxmlformats.org/officeDocument/2006/relationships/slide" Target="slides/slide90.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70" Type="http://schemas.openxmlformats.org/officeDocument/2006/relationships/slide" Target="slides/slide60.xml"/><Relationship Id="rId71" Type="http://schemas.openxmlformats.org/officeDocument/2006/relationships/slide" Target="slides/slide61.xml"/><Relationship Id="rId72" Type="http://schemas.openxmlformats.org/officeDocument/2006/relationships/slide" Target="slides/slide62.xml"/><Relationship Id="rId73" Type="http://schemas.openxmlformats.org/officeDocument/2006/relationships/slide" Target="slides/slide63.xml"/><Relationship Id="rId74" Type="http://schemas.openxmlformats.org/officeDocument/2006/relationships/slide" Target="slides/slide64.xml"/><Relationship Id="rId75" Type="http://schemas.openxmlformats.org/officeDocument/2006/relationships/slide" Target="slides/slide65.xml"/><Relationship Id="rId76" Type="http://schemas.openxmlformats.org/officeDocument/2006/relationships/slide" Target="slides/slide66.xml"/><Relationship Id="rId77" Type="http://schemas.openxmlformats.org/officeDocument/2006/relationships/slide" Target="slides/slide67.xml"/><Relationship Id="rId78" Type="http://schemas.openxmlformats.org/officeDocument/2006/relationships/slide" Target="slides/slide68.xml"/><Relationship Id="rId79" Type="http://schemas.openxmlformats.org/officeDocument/2006/relationships/slide" Target="slides/slide69.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130" Type="http://schemas.openxmlformats.org/officeDocument/2006/relationships/slide" Target="slides/slide120.xml"/><Relationship Id="rId131" Type="http://schemas.openxmlformats.org/officeDocument/2006/relationships/slide" Target="slides/slide121.xml"/><Relationship Id="rId132" Type="http://schemas.openxmlformats.org/officeDocument/2006/relationships/slide" Target="slides/slide122.xml"/><Relationship Id="rId133" Type="http://schemas.openxmlformats.org/officeDocument/2006/relationships/slide" Target="slides/slide123.xml"/><Relationship Id="rId134" Type="http://schemas.openxmlformats.org/officeDocument/2006/relationships/slide" Target="slides/slide124.xml"/><Relationship Id="rId135" Type="http://schemas.openxmlformats.org/officeDocument/2006/relationships/slide" Target="slides/slide125.xml"/><Relationship Id="rId136" Type="http://schemas.openxmlformats.org/officeDocument/2006/relationships/slide" Target="slides/slide126.xml"/><Relationship Id="rId137" Type="http://schemas.openxmlformats.org/officeDocument/2006/relationships/slide" Target="slides/slide127.xml"/><Relationship Id="rId138" Type="http://schemas.openxmlformats.org/officeDocument/2006/relationships/notesMaster" Target="notesMasters/notesMaster1.xml"/><Relationship Id="rId13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slide" Target="slides/slide49.xml"/><Relationship Id="rId110" Type="http://schemas.openxmlformats.org/officeDocument/2006/relationships/slide" Target="slides/slide100.xml"/><Relationship Id="rId111" Type="http://schemas.openxmlformats.org/officeDocument/2006/relationships/slide" Target="slides/slide101.xml"/><Relationship Id="rId112" Type="http://schemas.openxmlformats.org/officeDocument/2006/relationships/slide" Target="slides/slide102.xml"/><Relationship Id="rId113" Type="http://schemas.openxmlformats.org/officeDocument/2006/relationships/slide" Target="slides/slide103.xml"/><Relationship Id="rId114" Type="http://schemas.openxmlformats.org/officeDocument/2006/relationships/slide" Target="slides/slide104.xml"/><Relationship Id="rId115" Type="http://schemas.openxmlformats.org/officeDocument/2006/relationships/slide" Target="slides/slide105.xml"/><Relationship Id="rId116" Type="http://schemas.openxmlformats.org/officeDocument/2006/relationships/slide" Target="slides/slide106.xml"/><Relationship Id="rId117" Type="http://schemas.openxmlformats.org/officeDocument/2006/relationships/slide" Target="slides/slide107.xml"/><Relationship Id="rId118" Type="http://schemas.openxmlformats.org/officeDocument/2006/relationships/slide" Target="slides/slide108.xml"/><Relationship Id="rId119" Type="http://schemas.openxmlformats.org/officeDocument/2006/relationships/slide" Target="slides/slide10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80" Type="http://schemas.openxmlformats.org/officeDocument/2006/relationships/slide" Target="slides/slide70.xml"/><Relationship Id="rId81" Type="http://schemas.openxmlformats.org/officeDocument/2006/relationships/slide" Target="slides/slide71.xml"/><Relationship Id="rId82" Type="http://schemas.openxmlformats.org/officeDocument/2006/relationships/slide" Target="slides/slide72.xml"/><Relationship Id="rId83" Type="http://schemas.openxmlformats.org/officeDocument/2006/relationships/slide" Target="slides/slide73.xml"/><Relationship Id="rId84" Type="http://schemas.openxmlformats.org/officeDocument/2006/relationships/slide" Target="slides/slide74.xml"/><Relationship Id="rId85" Type="http://schemas.openxmlformats.org/officeDocument/2006/relationships/slide" Target="slides/slide75.xml"/><Relationship Id="rId86" Type="http://schemas.openxmlformats.org/officeDocument/2006/relationships/slide" Target="slides/slide76.xml"/><Relationship Id="rId87" Type="http://schemas.openxmlformats.org/officeDocument/2006/relationships/slide" Target="slides/slide77.xml"/><Relationship Id="rId88" Type="http://schemas.openxmlformats.org/officeDocument/2006/relationships/slide" Target="slides/slide78.xml"/><Relationship Id="rId89" Type="http://schemas.openxmlformats.org/officeDocument/2006/relationships/slide" Target="slides/slide79.xml"/><Relationship Id="rId140" Type="http://schemas.openxmlformats.org/officeDocument/2006/relationships/presProps" Target="presProps.xml"/><Relationship Id="rId141" Type="http://schemas.openxmlformats.org/officeDocument/2006/relationships/viewProps" Target="viewProps.xml"/><Relationship Id="rId142" Type="http://schemas.openxmlformats.org/officeDocument/2006/relationships/theme" Target="theme/theme1.xml"/><Relationship Id="rId1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 Id="rId2" Type="http://schemas.openxmlformats.org/officeDocument/2006/relationships/image" Target="../media/image16.emf"/><Relationship Id="rId3"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2365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2365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23654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fld id="{E8A6F800-CDDD-F64D-8345-3276EAE11F47}" type="slidenum">
              <a:rPr lang="en-US"/>
              <a:pPr>
                <a:defRPr/>
              </a:pPr>
              <a:t>‹#›</a:t>
            </a:fld>
            <a:endParaRPr lang="en-US"/>
          </a:p>
        </p:txBody>
      </p:sp>
    </p:spTree>
    <p:extLst>
      <p:ext uri="{BB962C8B-B14F-4D97-AF65-F5344CB8AC3E}">
        <p14:creationId xmlns:p14="http://schemas.microsoft.com/office/powerpoint/2010/main" val="17752000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fld id="{3B4B0FE2-7B5A-884A-8D74-6477543280BC}" type="slidenum">
              <a:rPr lang="en-US"/>
              <a:pPr>
                <a:defRPr/>
              </a:pPr>
              <a:t>‹#›</a:t>
            </a:fld>
            <a:endParaRPr lang="en-US"/>
          </a:p>
        </p:txBody>
      </p:sp>
    </p:spTree>
    <p:extLst>
      <p:ext uri="{BB962C8B-B14F-4D97-AF65-F5344CB8AC3E}">
        <p14:creationId xmlns:p14="http://schemas.microsoft.com/office/powerpoint/2010/main" val="92785530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2</a:t>
            </a:fld>
            <a:endParaRPr lang="en-US"/>
          </a:p>
        </p:txBody>
      </p:sp>
    </p:spTree>
    <p:extLst>
      <p:ext uri="{BB962C8B-B14F-4D97-AF65-F5344CB8AC3E}">
        <p14:creationId xmlns:p14="http://schemas.microsoft.com/office/powerpoint/2010/main" val="1923912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4CC8399-122A-BB4A-A6A4-9D28C54FB8F6}" type="slidenum">
              <a:rPr lang="en-US" sz="1200">
                <a:solidFill>
                  <a:prstClr val="black"/>
                </a:solidFill>
              </a:rPr>
              <a:pPr/>
              <a:t>21</a:t>
            </a:fld>
            <a:endParaRPr lang="en-US" sz="1200">
              <a:solidFill>
                <a:prstClr val="black"/>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36934A7-0343-664C-8D79-52B11FF1B948}" type="slidenum">
              <a:rPr lang="en-US" sz="1200">
                <a:solidFill>
                  <a:prstClr val="black"/>
                </a:solidFill>
              </a:rPr>
              <a:pPr/>
              <a:t>22</a:t>
            </a:fld>
            <a:endParaRPr lang="en-US" sz="1200">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54CC83A-638E-E543-910B-D052BDCC0948}" type="slidenum">
              <a:rPr lang="en-US" sz="1200">
                <a:solidFill>
                  <a:prstClr val="black"/>
                </a:solidFill>
              </a:rPr>
              <a:pPr/>
              <a:t>23</a:t>
            </a:fld>
            <a:endParaRPr lang="en-US" sz="1200">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C772373-75BF-0B4D-90F2-58F238A369FB}" type="slidenum">
              <a:rPr lang="en-US" sz="1200">
                <a:solidFill>
                  <a:prstClr val="black"/>
                </a:solidFill>
              </a:rPr>
              <a:pPr/>
              <a:t>24</a:t>
            </a:fld>
            <a:endParaRPr lang="en-US" sz="120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237409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s11f02.eps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2801057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s11f03.eps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3790181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s11f04.eps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3967949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s11f06.eps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s11f07.eps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B702A5B-7B87-BC43-BC43-A1CA6AFBA4B0}" type="slidenum">
              <a:rPr lang="en-US" sz="1200">
                <a:solidFill>
                  <a:prstClr val="black"/>
                </a:solidFill>
              </a:rPr>
              <a:pPr/>
              <a:t>12</a:t>
            </a:fld>
            <a:endParaRPr lang="en-US" sz="1200">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s11f08.eps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s11f09.eps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s11f010.eps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s11f12.eps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s11f13.eps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s11f14.eps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s11f15.eps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s11f16.eps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s11f17.eps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3F5B441-3F1B-044C-8456-4E68B106FACB}" type="slidenum">
              <a:rPr lang="en-US" sz="1200">
                <a:solidFill>
                  <a:prstClr val="black"/>
                </a:solidFill>
              </a:rPr>
              <a:pPr/>
              <a:t>13</a:t>
            </a:fld>
            <a:endParaRPr lang="en-US" sz="1200">
              <a:solidFill>
                <a:prstClr val="black"/>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s11f18.eps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s11f19.eps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s11f20.eps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s11f21.eps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s11f22.eps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s11f23.eps</a:t>
            </a:r>
          </a:p>
          <a:p>
            <a:r>
              <a:rPr lang="en-US" dirty="0" smtClean="0"/>
              <a:t>Prepare</a:t>
            </a:r>
            <a:r>
              <a:rPr lang="en-US" baseline="0" dirty="0" smtClean="0"/>
              <a:t> the audience for the next slide. We are going to expand the left marginal at the expense of the other two. The content is the same.</a:t>
            </a:r>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s11f24.eps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s11f25.eps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s11f26.eps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s11f26.eps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62</a:t>
            </a:fld>
            <a:endParaRPr lang="en-US">
              <a:solidFill>
                <a:prstClr val="black"/>
              </a:solidFill>
              <a:latin typeface="Calibri"/>
            </a:endParaRPr>
          </a:p>
        </p:txBody>
      </p:sp>
    </p:spTree>
    <p:extLst>
      <p:ext uri="{BB962C8B-B14F-4D97-AF65-F5344CB8AC3E}">
        <p14:creationId xmlns:p14="http://schemas.microsoft.com/office/powerpoint/2010/main" val="528648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453DD11-7839-FD46-A708-6ECABD892955}" type="slidenum">
              <a:rPr lang="en-US" sz="1200">
                <a:solidFill>
                  <a:prstClr val="black"/>
                </a:solidFill>
              </a:rPr>
              <a:pPr/>
              <a:t>14</a:t>
            </a:fld>
            <a:endParaRPr lang="en-US" sz="1200">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63</a:t>
            </a:fld>
            <a:endParaRPr lang="en-US"/>
          </a:p>
        </p:txBody>
      </p:sp>
    </p:spTree>
    <p:extLst>
      <p:ext uri="{BB962C8B-B14F-4D97-AF65-F5344CB8AC3E}">
        <p14:creationId xmlns:p14="http://schemas.microsoft.com/office/powerpoint/2010/main" val="16639559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76</a:t>
            </a:fld>
            <a:endParaRPr lang="en-US"/>
          </a:p>
        </p:txBody>
      </p:sp>
    </p:spTree>
    <p:extLst>
      <p:ext uri="{BB962C8B-B14F-4D97-AF65-F5344CB8AC3E}">
        <p14:creationId xmlns:p14="http://schemas.microsoft.com/office/powerpoint/2010/main" val="42437198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77</a:t>
            </a:fld>
            <a:endParaRPr lang="en-US"/>
          </a:p>
        </p:txBody>
      </p:sp>
    </p:spTree>
    <p:extLst>
      <p:ext uri="{BB962C8B-B14F-4D97-AF65-F5344CB8AC3E}">
        <p14:creationId xmlns:p14="http://schemas.microsoft.com/office/powerpoint/2010/main" val="42437198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78</a:t>
            </a:fld>
            <a:endParaRPr lang="en-US"/>
          </a:p>
        </p:txBody>
      </p:sp>
    </p:spTree>
    <p:extLst>
      <p:ext uri="{BB962C8B-B14F-4D97-AF65-F5344CB8AC3E}">
        <p14:creationId xmlns:p14="http://schemas.microsoft.com/office/powerpoint/2010/main" val="42437198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80</a:t>
            </a:fld>
            <a:endParaRPr lang="en-US">
              <a:solidFill>
                <a:prstClr val="black"/>
              </a:solidFill>
              <a:latin typeface="Calibri"/>
            </a:endParaRPr>
          </a:p>
        </p:txBody>
      </p:sp>
    </p:spTree>
    <p:extLst>
      <p:ext uri="{BB962C8B-B14F-4D97-AF65-F5344CB8AC3E}">
        <p14:creationId xmlns:p14="http://schemas.microsoft.com/office/powerpoint/2010/main" val="684842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81</a:t>
            </a:fld>
            <a:endParaRPr lang="en-US">
              <a:solidFill>
                <a:prstClr val="black"/>
              </a:solidFill>
              <a:latin typeface="Calibri"/>
            </a:endParaRPr>
          </a:p>
        </p:txBody>
      </p:sp>
    </p:spTree>
    <p:extLst>
      <p:ext uri="{BB962C8B-B14F-4D97-AF65-F5344CB8AC3E}">
        <p14:creationId xmlns:p14="http://schemas.microsoft.com/office/powerpoint/2010/main" val="7508189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82</a:t>
            </a:fld>
            <a:endParaRPr lang="en-US">
              <a:solidFill>
                <a:prstClr val="black"/>
              </a:solidFill>
              <a:latin typeface="Calibri"/>
            </a:endParaRPr>
          </a:p>
        </p:txBody>
      </p:sp>
    </p:spTree>
    <p:extLst>
      <p:ext uri="{BB962C8B-B14F-4D97-AF65-F5344CB8AC3E}">
        <p14:creationId xmlns:p14="http://schemas.microsoft.com/office/powerpoint/2010/main" val="20436127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83</a:t>
            </a:fld>
            <a:endParaRPr lang="en-US">
              <a:solidFill>
                <a:prstClr val="black"/>
              </a:solidFill>
              <a:latin typeface="Calibri"/>
            </a:endParaRPr>
          </a:p>
        </p:txBody>
      </p:sp>
    </p:spTree>
    <p:extLst>
      <p:ext uri="{BB962C8B-B14F-4D97-AF65-F5344CB8AC3E}">
        <p14:creationId xmlns:p14="http://schemas.microsoft.com/office/powerpoint/2010/main" val="13555290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84</a:t>
            </a:fld>
            <a:endParaRPr lang="en-US">
              <a:solidFill>
                <a:prstClr val="black"/>
              </a:solidFill>
              <a:latin typeface="Calibri"/>
            </a:endParaRPr>
          </a:p>
        </p:txBody>
      </p:sp>
    </p:spTree>
    <p:extLst>
      <p:ext uri="{BB962C8B-B14F-4D97-AF65-F5344CB8AC3E}">
        <p14:creationId xmlns:p14="http://schemas.microsoft.com/office/powerpoint/2010/main" val="8107273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85</a:t>
            </a:fld>
            <a:endParaRPr lang="en-US">
              <a:solidFill>
                <a:prstClr val="black"/>
              </a:solidFill>
              <a:latin typeface="Calibri"/>
            </a:endParaRPr>
          </a:p>
        </p:txBody>
      </p:sp>
    </p:spTree>
    <p:extLst>
      <p:ext uri="{BB962C8B-B14F-4D97-AF65-F5344CB8AC3E}">
        <p14:creationId xmlns:p14="http://schemas.microsoft.com/office/powerpoint/2010/main" val="1699125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683C666-CC78-C246-A077-FC681FCC33AC}" type="slidenum">
              <a:rPr lang="en-US" sz="1200">
                <a:solidFill>
                  <a:prstClr val="black"/>
                </a:solidFill>
              </a:rPr>
              <a:pPr/>
              <a:t>15</a:t>
            </a:fld>
            <a:endParaRPr lang="en-US" sz="1200">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For the past months, I have been trying to assimilating AMSR-E radiance (Descending orbit, 10.6 GHz, H- and V- polarization) into CLM to estimate global soil </a:t>
            </a:r>
            <a:r>
              <a:rPr lang="en-US" sz="1200" kern="1200" dirty="0" err="1" smtClean="0">
                <a:solidFill>
                  <a:schemeClr val="tx1"/>
                </a:solidFill>
                <a:latin typeface="+mn-lt"/>
                <a:ea typeface="+mn-ea"/>
                <a:cs typeface="+mn-cs"/>
              </a:rPr>
              <a:t>mositure</a:t>
            </a:r>
            <a:r>
              <a:rPr lang="en-US" sz="1200" kern="1200" dirty="0" smtClean="0">
                <a:solidFill>
                  <a:schemeClr val="tx1"/>
                </a:solidFill>
                <a:latin typeface="+mn-lt"/>
                <a:ea typeface="+mn-ea"/>
                <a:cs typeface="+mn-cs"/>
              </a:rPr>
              <a:t> (1.25 degree x 0.9 degree). Thanks to your help, up to now, I have already successfully coupled an </a:t>
            </a:r>
            <a:r>
              <a:rPr lang="en-US" sz="1200" kern="1200" dirty="0" err="1" smtClean="0">
                <a:solidFill>
                  <a:schemeClr val="tx1"/>
                </a:solidFill>
                <a:latin typeface="+mn-lt"/>
                <a:ea typeface="+mn-ea"/>
                <a:cs typeface="+mn-cs"/>
              </a:rPr>
              <a:t>empricial</a:t>
            </a:r>
            <a:r>
              <a:rPr lang="en-US" sz="1200" kern="1200" dirty="0" smtClean="0">
                <a:solidFill>
                  <a:schemeClr val="tx1"/>
                </a:solidFill>
                <a:latin typeface="+mn-lt"/>
                <a:ea typeface="+mn-ea"/>
                <a:cs typeface="+mn-cs"/>
              </a:rPr>
              <a:t> vegetated-surface </a:t>
            </a:r>
            <a:r>
              <a:rPr lang="en-US" sz="1200" kern="1200" dirty="0" err="1" smtClean="0">
                <a:solidFill>
                  <a:schemeClr val="tx1"/>
                </a:solidFill>
                <a:latin typeface="+mn-lt"/>
                <a:ea typeface="+mn-ea"/>
                <a:cs typeface="+mn-cs"/>
              </a:rPr>
              <a:t>radiative</a:t>
            </a:r>
            <a:r>
              <a:rPr lang="en-US" sz="1200" kern="1200" dirty="0" smtClean="0">
                <a:solidFill>
                  <a:schemeClr val="tx1"/>
                </a:solidFill>
                <a:latin typeface="+mn-lt"/>
                <a:ea typeface="+mn-ea"/>
                <a:cs typeface="+mn-cs"/>
              </a:rPr>
              <a:t> transfer model into DART-CLM, prepared all the input datasets, and got the assimilation run effectively (with 20 ensembles for test run). Currently, I am working on some technical problems and testing the system as well. I will keep you updated on the first results together with more details on what I have done within the following weeks.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Wish you all the best,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Sincerely,</a:t>
            </a:r>
          </a:p>
          <a:p>
            <a:r>
              <a:rPr lang="en-US" sz="1200" kern="1200" dirty="0" smtClean="0">
                <a:solidFill>
                  <a:schemeClr val="tx1"/>
                </a:solidFill>
                <a:latin typeface="+mn-lt"/>
                <a:ea typeface="+mn-ea"/>
                <a:cs typeface="+mn-cs"/>
              </a:rPr>
              <a:t>Long</a:t>
            </a:r>
            <a:endParaRPr lang="en-US" dirty="0"/>
          </a:p>
        </p:txBody>
      </p:sp>
      <p:sp>
        <p:nvSpPr>
          <p:cNvPr id="4" name="Slide Number Placeholder 3"/>
          <p:cNvSpPr>
            <a:spLocks noGrp="1"/>
          </p:cNvSpPr>
          <p:nvPr>
            <p:ph type="sldNum" sz="quarter" idx="10"/>
          </p:nvPr>
        </p:nvSpPr>
        <p:spPr/>
        <p:txBody>
          <a:bodyPr/>
          <a:lstStyle/>
          <a:p>
            <a:fld id="{D2074D54-BCCE-6445-A115-0B20BFE62C19}"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8363929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Grace “observations” … change in total water storage from one month to the next ?   Climate</a:t>
            </a:r>
            <a:r>
              <a:rPr lang="en-US" baseline="0" dirty="0" smtClean="0"/>
              <a:t> Modeler’s  Golden Rule refers to “good observations …” … these are highly derived products.</a:t>
            </a:r>
          </a:p>
          <a:p>
            <a:r>
              <a:rPr lang="en-US" baseline="0" dirty="0" smtClean="0"/>
              <a:t>How much information can we tease out of them?</a:t>
            </a:r>
            <a:endParaRPr lang="en-US" dirty="0"/>
          </a:p>
        </p:txBody>
      </p:sp>
      <p:sp>
        <p:nvSpPr>
          <p:cNvPr id="4" name="Slide Number Placeholder 3"/>
          <p:cNvSpPr>
            <a:spLocks noGrp="1"/>
          </p:cNvSpPr>
          <p:nvPr>
            <p:ph type="sldNum" sz="quarter" idx="10"/>
          </p:nvPr>
        </p:nvSpPr>
        <p:spPr/>
        <p:txBody>
          <a:bodyPr/>
          <a:lstStyle/>
          <a:p>
            <a:fld id="{D2074D54-BCCE-6445-A115-0B20BFE62C19}"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10052568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lvl="1"/>
            <a:r>
              <a:rPr lang="en-US" sz="2800" dirty="0" smtClean="0">
                <a:latin typeface="Times New Roman" panose="02020603050405020304" pitchFamily="18" charset="0"/>
                <a:cs typeface="Times New Roman" panose="02020603050405020304" pitchFamily="18" charset="0"/>
              </a:rPr>
              <a:t>Part of a poster by Liang for the 2013</a:t>
            </a:r>
            <a:r>
              <a:rPr lang="en-US" sz="2800" baseline="0" dirty="0" smtClean="0">
                <a:latin typeface="Times New Roman" panose="02020603050405020304" pitchFamily="18" charset="0"/>
                <a:cs typeface="Times New Roman" panose="02020603050405020304" pitchFamily="18" charset="0"/>
              </a:rPr>
              <a:t> AGU.</a:t>
            </a:r>
          </a:p>
          <a:p>
            <a:pPr marL="0" lvl="1"/>
            <a:endParaRPr lang="en-US" sz="2800" baseline="0" dirty="0" smtClean="0">
              <a:latin typeface="Times New Roman" panose="02020603050405020304" pitchFamily="18" charset="0"/>
              <a:cs typeface="Times New Roman" panose="02020603050405020304" pitchFamily="18" charset="0"/>
            </a:endParaRPr>
          </a:p>
          <a:p>
            <a:pPr marL="0" lvl="1"/>
            <a:r>
              <a:rPr lang="en-US" sz="2800" dirty="0" smtClean="0">
                <a:latin typeface="Times New Roman" panose="02020603050405020304" pitchFamily="18" charset="0"/>
                <a:cs typeface="Times New Roman" panose="02020603050405020304" pitchFamily="18" charset="0"/>
              </a:rPr>
              <a:t>The relationship between SWE assimilation results and AMSR-E TB at continental scale. Please </a:t>
            </a:r>
            <a:r>
              <a:rPr lang="en-US" sz="3200" dirty="0" smtClean="0">
                <a:solidFill>
                  <a:srgbClr val="000000"/>
                </a:solidFill>
                <a:latin typeface="Times New Roman" panose="02020603050405020304" pitchFamily="18" charset="0"/>
                <a:cs typeface="Times New Roman" panose="02020603050405020304" pitchFamily="18" charset="0"/>
                <a:sym typeface="Wingdings" pitchFamily="2" charset="2"/>
              </a:rPr>
              <a:t>r</a:t>
            </a:r>
            <a:r>
              <a:rPr lang="en-US" altLang="ko-KR" sz="3200"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efer to </a:t>
            </a:r>
            <a:r>
              <a:rPr lang="en-US" altLang="ko-KR" sz="3200" dirty="0" smtClean="0">
                <a:solidFill>
                  <a:srgbClr val="0070C0"/>
                </a:solidFill>
                <a:latin typeface="Times New Roman" panose="02020603050405020304" pitchFamily="18" charset="0"/>
                <a:ea typeface="微 软 雅 黑"/>
                <a:cs typeface="Times New Roman" panose="02020603050405020304" pitchFamily="18" charset="0"/>
                <a:sym typeface="Wingdings" pitchFamily="2" charset="2"/>
              </a:rPr>
              <a:t>poster H51I-1324 by Kwon et al. (Hydrology session, </a:t>
            </a:r>
            <a:r>
              <a:rPr lang="en-US" sz="3200" dirty="0" smtClean="0">
                <a:solidFill>
                  <a:srgbClr val="0070C0"/>
                </a:solidFill>
                <a:latin typeface="Times New Roman" panose="02020603050405020304" pitchFamily="18" charset="0"/>
                <a:ea typeface="微 软 雅 黑"/>
                <a:cs typeface="Times New Roman" panose="02020603050405020304" pitchFamily="18" charset="0"/>
              </a:rPr>
              <a:t>Friday, </a:t>
            </a:r>
            <a:r>
              <a:rPr lang="en-US" sz="3200" dirty="0" err="1" smtClean="0">
                <a:solidFill>
                  <a:srgbClr val="0070C0"/>
                </a:solidFill>
                <a:latin typeface="Times New Roman" panose="02020603050405020304" pitchFamily="18" charset="0"/>
                <a:ea typeface="微 软 雅 黑"/>
                <a:cs typeface="Times New Roman" panose="02020603050405020304" pitchFamily="18" charset="0"/>
              </a:rPr>
              <a:t>Moscone</a:t>
            </a:r>
            <a:r>
              <a:rPr lang="en-US" sz="3200" dirty="0" smtClean="0">
                <a:solidFill>
                  <a:srgbClr val="0070C0"/>
                </a:solidFill>
                <a:latin typeface="Times New Roman" panose="02020603050405020304" pitchFamily="18" charset="0"/>
                <a:ea typeface="微 软 雅 黑"/>
                <a:cs typeface="Times New Roman" panose="02020603050405020304" pitchFamily="18" charset="0"/>
              </a:rPr>
              <a:t> South, Hall A-C</a:t>
            </a:r>
            <a:r>
              <a:rPr lang="en-US" altLang="ko-KR" sz="3200" dirty="0" smtClean="0">
                <a:solidFill>
                  <a:srgbClr val="0070C0"/>
                </a:solidFill>
                <a:latin typeface="Times New Roman" panose="02020603050405020304" pitchFamily="18" charset="0"/>
                <a:ea typeface="微 软 雅 黑"/>
                <a:cs typeface="Times New Roman" panose="02020603050405020304" pitchFamily="18" charset="0"/>
                <a:sym typeface="Wingdings" pitchFamily="2" charset="2"/>
              </a:rPr>
              <a:t>)</a:t>
            </a:r>
            <a:r>
              <a:rPr lang="en-US" altLang="ko-KR" sz="3200" dirty="0" smtClean="0">
                <a:solidFill>
                  <a:srgbClr val="0000FF"/>
                </a:solidFill>
                <a:latin typeface="Times New Roman" panose="02020603050405020304" pitchFamily="18" charset="0"/>
                <a:ea typeface="微 软 雅 黑"/>
                <a:cs typeface="Times New Roman" panose="02020603050405020304" pitchFamily="18" charset="0"/>
                <a:sym typeface="Wingdings" pitchFamily="2" charset="2"/>
              </a:rPr>
              <a:t> </a:t>
            </a:r>
            <a:r>
              <a:rPr lang="en-US" altLang="ko-KR" sz="3200"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for more information. </a:t>
            </a:r>
          </a:p>
          <a:p>
            <a:pPr marL="0" lvl="1"/>
            <a:endParaRPr lang="en-US" sz="3200"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endParaRPr>
          </a:p>
          <a:p>
            <a:pPr marL="0" lvl="1"/>
            <a:r>
              <a:rPr lang="en-US" sz="1200" kern="1200" dirty="0" smtClean="0">
                <a:solidFill>
                  <a:schemeClr val="tx1"/>
                </a:solidFill>
                <a:latin typeface="+mn-lt"/>
                <a:ea typeface="+mn-ea"/>
                <a:cs typeface="+mn-cs"/>
              </a:rPr>
              <a:t>Radiance assimilation (RA) has shown promise for improving snow water equivalent (SWE) estimates. For RA, the </a:t>
            </a:r>
            <a:r>
              <a:rPr lang="en-US" sz="1200" kern="1200" dirty="0" err="1" smtClean="0">
                <a:solidFill>
                  <a:schemeClr val="tx1"/>
                </a:solidFill>
                <a:latin typeface="+mn-lt"/>
                <a:ea typeface="+mn-ea"/>
                <a:cs typeface="+mn-cs"/>
              </a:rPr>
              <a:t>radiative</a:t>
            </a:r>
            <a:r>
              <a:rPr lang="en-US" sz="1200" kern="1200" dirty="0" smtClean="0">
                <a:solidFill>
                  <a:schemeClr val="tx1"/>
                </a:solidFill>
                <a:latin typeface="+mn-lt"/>
                <a:ea typeface="+mn-ea"/>
                <a:cs typeface="+mn-cs"/>
              </a:rPr>
              <a:t> transfer model (RTM) should be incorporated into a data assimilation system as an observational operator predicting brightness temperature (Tb) and thus the quality of the assimilation results may be strongly affected by the uncertainty of the RTM. As a preliminary study for a successful data assimilation, in this study, we aim to analyze the error characteristics of the coupled land surface-</a:t>
            </a:r>
            <a:r>
              <a:rPr lang="en-US" sz="1200" kern="1200" dirty="0" err="1" smtClean="0">
                <a:solidFill>
                  <a:schemeClr val="tx1"/>
                </a:solidFill>
                <a:latin typeface="+mn-lt"/>
                <a:ea typeface="+mn-ea"/>
                <a:cs typeface="+mn-cs"/>
              </a:rPr>
              <a:t>radiative</a:t>
            </a:r>
            <a:r>
              <a:rPr lang="en-US" sz="1200" kern="1200" dirty="0" smtClean="0">
                <a:solidFill>
                  <a:schemeClr val="tx1"/>
                </a:solidFill>
                <a:latin typeface="+mn-lt"/>
                <a:ea typeface="+mn-ea"/>
                <a:cs typeface="+mn-cs"/>
              </a:rPr>
              <a:t> transfer models (LSM/RTMs); for this, we used the Community Land Model version 4 (CLM4) and two snowpack RTMs, Microwave Emission Model for Layered </a:t>
            </a:r>
            <a:r>
              <a:rPr lang="en-US" sz="1200" kern="1200" dirty="0" err="1" smtClean="0">
                <a:solidFill>
                  <a:schemeClr val="tx1"/>
                </a:solidFill>
                <a:latin typeface="+mn-lt"/>
                <a:ea typeface="+mn-ea"/>
                <a:cs typeface="+mn-cs"/>
              </a:rPr>
              <a:t>Snowpacks</a:t>
            </a:r>
            <a:r>
              <a:rPr lang="en-US" sz="1200" kern="1200" dirty="0" smtClean="0">
                <a:solidFill>
                  <a:schemeClr val="tx1"/>
                </a:solidFill>
                <a:latin typeface="+mn-lt"/>
                <a:ea typeface="+mn-ea"/>
                <a:cs typeface="+mn-cs"/>
              </a:rPr>
              <a:t> (MEMLS) and the Dense Media </a:t>
            </a:r>
            <a:r>
              <a:rPr lang="en-US" sz="1200" kern="1200" dirty="0" err="1" smtClean="0">
                <a:solidFill>
                  <a:schemeClr val="tx1"/>
                </a:solidFill>
                <a:latin typeface="+mn-lt"/>
                <a:ea typeface="+mn-ea"/>
                <a:cs typeface="+mn-cs"/>
              </a:rPr>
              <a:t>Radiative</a:t>
            </a:r>
            <a:r>
              <a:rPr lang="en-US" sz="1200" kern="1200" dirty="0" smtClean="0">
                <a:solidFill>
                  <a:schemeClr val="tx1"/>
                </a:solidFill>
                <a:latin typeface="+mn-lt"/>
                <a:ea typeface="+mn-ea"/>
                <a:cs typeface="+mn-cs"/>
              </a:rPr>
              <a:t> Transfer - Multi Layers model (DMRT-ML). We characterized the errors of the coupled CLM4/DMRT-ML and CLM4/MEMLS by comparing their performance in simulating snowpack states and Tb, and by analyzing the correlations between SWE and Tb errors. SWE simulations by CLM4 show fairly good agreement with the observations for the NASA Cold Land Processes Field Experiment (CLPX) Local Scale Observation Site (LSOS) (point-scale and non-vegetated case); however, mainly due to the lack of precipitation data, SWE is overestimated for the Fraser </a:t>
            </a:r>
            <a:r>
              <a:rPr lang="en-US" sz="1200" kern="1200" dirty="0" err="1" smtClean="0">
                <a:solidFill>
                  <a:schemeClr val="tx1"/>
                </a:solidFill>
                <a:latin typeface="+mn-lt"/>
                <a:ea typeface="+mn-ea"/>
                <a:cs typeface="+mn-cs"/>
              </a:rPr>
              <a:t>Meso</a:t>
            </a:r>
            <a:r>
              <a:rPr lang="en-US" sz="1200" kern="1200" dirty="0" smtClean="0">
                <a:solidFill>
                  <a:schemeClr val="tx1"/>
                </a:solidFill>
                <a:latin typeface="+mn-lt"/>
                <a:ea typeface="+mn-ea"/>
                <a:cs typeface="+mn-cs"/>
              </a:rPr>
              <a:t>-cell Study Areas (MSAs) and underestimated for the Rabbit Ears MSA (local-scale and vegetated case). Both the coupled models show comparable performance in predicting Tb at 18.7 and 36.5 GHz vertical (V) and horizontal (H) polarization channels; the performances of CLM4/DMRT-ML and CLM4/MEMLS are slightly better for the Rabbit Ears MSA and Fraser MSA, respectively. Over the LSOS, CLM4/DMRT-ML shows better performance for 18.7-H while CLM/MEMLS shows better performance for 36.5-V. The results in this study show that the correlation between errors of SWE and Tb is not always in the same direction: low correlation for the LSOS, negative correlation for the Fraser MSA, and positive correlation for the Rabbit Ears MSA. Our analyses suggest that the grain radius error is the potential source of correlations between SWE and Tb errors and thus the success of SWE update in RA scheme can be significantly influenced by the grain radius error. Error characteristics of the coupled models at the continental-scale are also analyzed.</a:t>
            </a:r>
            <a:endParaRPr lang="en-US" sz="2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2074D54-BCCE-6445-A115-0B20BFE62C19}"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8159229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a:t>
            </a:r>
            <a:r>
              <a:rPr lang="en-US" sz="1200" kern="1200" dirty="0" err="1" smtClean="0">
                <a:solidFill>
                  <a:schemeClr val="tx1"/>
                </a:solidFill>
                <a:effectLst/>
                <a:latin typeface="+mn-lt"/>
                <a:ea typeface="+mn-ea"/>
                <a:cs typeface="+mn-cs"/>
              </a:rPr>
              <a:t>Rur</a:t>
            </a:r>
            <a:r>
              <a:rPr lang="en-US" sz="1200" kern="1200" dirty="0" smtClean="0">
                <a:solidFill>
                  <a:schemeClr val="tx1"/>
                </a:solidFill>
                <a:effectLst/>
                <a:latin typeface="+mn-lt"/>
                <a:ea typeface="+mn-ea"/>
                <a:cs typeface="+mn-cs"/>
              </a:rPr>
              <a:t>-catchment: different eddy covariance (EC) towers on sites of different land use measuring net carbon and energy fluxes </a:t>
            </a:r>
            <a:endParaRPr lang="de-D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Upper plot: second </a:t>
            </a:r>
            <a:r>
              <a:rPr lang="en-US" sz="1200" kern="1200" dirty="0" err="1" smtClean="0">
                <a:solidFill>
                  <a:schemeClr val="tx1"/>
                </a:solidFill>
                <a:effectLst/>
                <a:latin typeface="+mn-lt"/>
                <a:ea typeface="+mn-ea"/>
                <a:cs typeface="+mn-cs"/>
              </a:rPr>
              <a:t>spinup</a:t>
            </a:r>
            <a:r>
              <a:rPr lang="en-US" sz="1200" kern="1200" dirty="0" smtClean="0">
                <a:solidFill>
                  <a:schemeClr val="tx1"/>
                </a:solidFill>
                <a:effectLst/>
                <a:latin typeface="+mn-lt"/>
                <a:ea typeface="+mn-ea"/>
                <a:cs typeface="+mn-cs"/>
              </a:rPr>
              <a:t> (6 years) with perturbed climate </a:t>
            </a:r>
            <a:r>
              <a:rPr lang="en-US" sz="1200" kern="1200" dirty="0" err="1" smtClean="0">
                <a:solidFill>
                  <a:schemeClr val="tx1"/>
                </a:solidFill>
                <a:effectLst/>
                <a:latin typeface="+mn-lt"/>
                <a:ea typeface="+mn-ea"/>
                <a:cs typeface="+mn-cs"/>
              </a:rPr>
              <a:t>forcings</a:t>
            </a:r>
            <a:r>
              <a:rPr lang="en-US" sz="1200" kern="1200" dirty="0" smtClean="0">
                <a:solidFill>
                  <a:schemeClr val="tx1"/>
                </a:solidFill>
                <a:effectLst/>
                <a:latin typeface="+mn-lt"/>
                <a:ea typeface="+mn-ea"/>
                <a:cs typeface="+mn-cs"/>
              </a:rPr>
              <a:t> to generate perturbed initial states</a:t>
            </a:r>
            <a:endParaRPr lang="de-D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Bottom plot: assimilation of LAI data (Data not plotted here). The reference run is also the ensemble mean but without data assimilation.</a:t>
            </a:r>
            <a:endParaRPr lang="de-D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Parameters will be estimated with DREAM (and DART)</a:t>
            </a:r>
            <a:endParaRPr lang="de-D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States will be estimated with DART, but assimilation of EC fluxes to update states is challenging, because EC fluxes are not states </a:t>
            </a:r>
            <a:r>
              <a:rPr lang="de-DE" sz="1200" kern="1200" dirty="0" smtClean="0">
                <a:solidFill>
                  <a:schemeClr val="tx1"/>
                </a:solidFill>
                <a:effectLst/>
                <a:latin typeface="+mn-lt"/>
                <a:ea typeface="+mn-ea"/>
                <a:cs typeface="+mn-cs"/>
                <a:sym typeface="Wingdings"/>
              </a:rPr>
              <a:t></a:t>
            </a:r>
            <a:r>
              <a:rPr lang="en-US" sz="1200" kern="1200" dirty="0" smtClean="0">
                <a:solidFill>
                  <a:schemeClr val="tx1"/>
                </a:solidFill>
                <a:effectLst/>
                <a:latin typeface="+mn-lt"/>
                <a:ea typeface="+mn-ea"/>
                <a:cs typeface="+mn-cs"/>
              </a:rPr>
              <a:t> sensitivity / linear correlation of fluxes states that can be updated instead is required. </a:t>
            </a:r>
            <a:endParaRPr lang="de-DE" sz="1200" kern="1200" dirty="0" smtClean="0">
              <a:solidFill>
                <a:schemeClr val="tx1"/>
              </a:solidFill>
              <a:effectLst/>
              <a:latin typeface="+mn-lt"/>
              <a:ea typeface="+mn-ea"/>
              <a:cs typeface="+mn-cs"/>
            </a:endParaRPr>
          </a:p>
          <a:p>
            <a:endParaRPr lang="de-DE" dirty="0"/>
          </a:p>
        </p:txBody>
      </p:sp>
      <p:sp>
        <p:nvSpPr>
          <p:cNvPr id="4" name="Slide Number Placeholder 3"/>
          <p:cNvSpPr>
            <a:spLocks noGrp="1"/>
          </p:cNvSpPr>
          <p:nvPr>
            <p:ph type="sldNum" sz="quarter" idx="10"/>
          </p:nvPr>
        </p:nvSpPr>
        <p:spPr/>
        <p:txBody>
          <a:bodyPr/>
          <a:lstStyle/>
          <a:p>
            <a:fld id="{E6D97C32-0F4A-40F6-B67C-728988A86F3C}" type="slidenum">
              <a:rPr lang="de-DE" smtClean="0">
                <a:solidFill>
                  <a:prstClr val="black"/>
                </a:solidFill>
              </a:rPr>
              <a:pPr/>
              <a:t>96</a:t>
            </a:fld>
            <a:endParaRPr lang="de-DE">
              <a:solidFill>
                <a:prstClr val="black"/>
              </a:solidFill>
            </a:endParaRPr>
          </a:p>
        </p:txBody>
      </p:sp>
    </p:spTree>
    <p:extLst>
      <p:ext uri="{BB962C8B-B14F-4D97-AF65-F5344CB8AC3E}">
        <p14:creationId xmlns:p14="http://schemas.microsoft.com/office/powerpoint/2010/main" val="3513634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Prabhakar</a:t>
            </a:r>
            <a:r>
              <a:rPr lang="en-US" dirty="0" smtClean="0"/>
              <a:t> basically did</a:t>
            </a:r>
            <a:r>
              <a:rPr lang="en-US" baseline="0" dirty="0" smtClean="0"/>
              <a:t> this on his own </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17611848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Kwon, 2016:  The background image is a sequence</a:t>
            </a:r>
            <a:r>
              <a:rPr lang="en-US" baseline="0" dirty="0" smtClean="0"/>
              <a:t> of panels incrementally adding   snow water equivalent and snow depth (</a:t>
            </a:r>
            <a:r>
              <a:rPr lang="en-US" baseline="0" dirty="0" err="1" smtClean="0"/>
              <a:t>swe</a:t>
            </a:r>
            <a:r>
              <a:rPr lang="en-US" baseline="0" dirty="0" smtClean="0"/>
              <a:t>), then</a:t>
            </a:r>
          </a:p>
          <a:p>
            <a:r>
              <a:rPr lang="en-US" baseline="0" dirty="0" err="1" smtClean="0"/>
              <a:t>swe</a:t>
            </a:r>
            <a:r>
              <a:rPr lang="en-US" baseline="0" dirty="0" smtClean="0"/>
              <a:t> + snow grain </a:t>
            </a:r>
            <a:r>
              <a:rPr lang="en-US" baseline="0" dirty="0" err="1" smtClean="0"/>
              <a:t>raidius</a:t>
            </a:r>
            <a:r>
              <a:rPr lang="en-US" baseline="0" dirty="0" smtClean="0"/>
              <a:t> (</a:t>
            </a:r>
            <a:r>
              <a:rPr lang="en-US" baseline="0" dirty="0" err="1" smtClean="0"/>
              <a:t>sr</a:t>
            </a:r>
            <a:r>
              <a:rPr lang="en-US" baseline="0" dirty="0" smtClean="0"/>
              <a:t>)</a:t>
            </a:r>
          </a:p>
          <a:p>
            <a:r>
              <a:rPr lang="en-US" baseline="0" dirty="0" err="1" smtClean="0"/>
              <a:t>sr</a:t>
            </a:r>
            <a:r>
              <a:rPr lang="en-US" baseline="0" dirty="0" smtClean="0"/>
              <a:t> + snow temperature (</a:t>
            </a:r>
            <a:r>
              <a:rPr lang="en-US" baseline="0" dirty="0" err="1" smtClean="0"/>
              <a:t>srt</a:t>
            </a:r>
            <a:r>
              <a:rPr lang="en-US" baseline="0" dirty="0" smtClean="0"/>
              <a:t>)</a:t>
            </a:r>
          </a:p>
          <a:p>
            <a:r>
              <a:rPr lang="en-US" baseline="0" dirty="0" err="1" smtClean="0"/>
              <a:t>srt</a:t>
            </a:r>
            <a:r>
              <a:rPr lang="en-US" baseline="0" dirty="0" smtClean="0"/>
              <a:t> + SOIL water content and temperature (</a:t>
            </a:r>
            <a:r>
              <a:rPr lang="en-US" baseline="0" dirty="0" err="1" smtClean="0"/>
              <a:t>srts</a:t>
            </a:r>
            <a:r>
              <a:rPr lang="en-US" baseline="0" dirty="0" smtClean="0"/>
              <a:t>)</a:t>
            </a:r>
          </a:p>
          <a:p>
            <a:r>
              <a:rPr lang="en-US" baseline="0" dirty="0" err="1" smtClean="0"/>
              <a:t>srts</a:t>
            </a:r>
            <a:r>
              <a:rPr lang="en-US" baseline="0" dirty="0" smtClean="0"/>
              <a:t> + RTM parameters (</a:t>
            </a:r>
            <a:r>
              <a:rPr lang="en-US" baseline="0" dirty="0" err="1" smtClean="0"/>
              <a:t>srtsp</a:t>
            </a:r>
            <a:r>
              <a:rPr lang="en-US" baseline="0" dirty="0" smtClean="0"/>
              <a:t>)</a:t>
            </a:r>
          </a:p>
          <a:p>
            <a:endParaRPr lang="en-US" baseline="0" dirty="0" smtClean="0"/>
          </a:p>
          <a:p>
            <a:r>
              <a:rPr lang="en-US" baseline="0" dirty="0" smtClean="0"/>
              <a:t>The left side is snow depth, the right side is snow cover fraction.</a:t>
            </a:r>
          </a:p>
          <a:p>
            <a:endParaRPr lang="en-US" baseline="0" dirty="0" smtClean="0"/>
          </a:p>
          <a:p>
            <a:r>
              <a:rPr lang="en-US" sz="1200" kern="1200" dirty="0" smtClean="0">
                <a:solidFill>
                  <a:schemeClr val="tx1"/>
                </a:solidFill>
                <a:effectLst/>
                <a:latin typeface="+mn-lt"/>
                <a:ea typeface="+mn-ea"/>
                <a:cs typeface="+mn-cs"/>
              </a:rPr>
              <a:t>Here, we used DMRT-ML (Picard et al. 2013) to estimate microwave </a:t>
            </a:r>
            <a:r>
              <a:rPr lang="en-US" sz="1200" i="1" kern="1200" dirty="0" smtClean="0">
                <a:solidFill>
                  <a:schemeClr val="tx1"/>
                </a:solidFill>
                <a:effectLst/>
                <a:latin typeface="+mn-lt"/>
                <a:ea typeface="+mn-ea"/>
                <a:cs typeface="+mn-cs"/>
              </a:rPr>
              <a:t>T</a:t>
            </a:r>
            <a:r>
              <a:rPr lang="en-US" sz="1200" kern="1200" baseline="-25000" dirty="0" smtClean="0">
                <a:solidFill>
                  <a:schemeClr val="tx1"/>
                </a:solidFill>
                <a:effectLst/>
                <a:latin typeface="+mn-lt"/>
                <a:ea typeface="+mn-ea"/>
                <a:cs typeface="+mn-cs"/>
              </a:rPr>
              <a:t>B</a:t>
            </a:r>
            <a:r>
              <a:rPr lang="en-US" sz="1200" kern="1200" dirty="0" smtClean="0">
                <a:solidFill>
                  <a:schemeClr val="tx1"/>
                </a:solidFill>
                <a:effectLst/>
                <a:latin typeface="+mn-lt"/>
                <a:ea typeface="+mn-ea"/>
                <a:cs typeface="+mn-cs"/>
              </a:rPr>
              <a:t> from the snowpack. DMRT-ML is a multilayer microwave emission model that calculates the microwave scattering and absorption coefficients of snowpack based on the Dense Media Radiative Transfer (DMRT) theory (Tsang and Kong 2001).</a:t>
            </a:r>
            <a:r>
              <a:rPr lang="en-US" dirty="0" smtClean="0">
                <a:effectLst/>
              </a:rPr>
              <a:t> We can also use</a:t>
            </a:r>
            <a:r>
              <a:rPr lang="en-US" baseline="0" dirty="0" smtClean="0">
                <a:effectLst/>
              </a:rPr>
              <a:t> </a:t>
            </a:r>
            <a:r>
              <a:rPr lang="en-US" sz="1200" kern="1200" dirty="0" smtClean="0">
                <a:solidFill>
                  <a:schemeClr val="tx1"/>
                </a:solidFill>
                <a:effectLst/>
                <a:latin typeface="+mn-lt"/>
                <a:ea typeface="+mn-ea"/>
                <a:cs typeface="+mn-cs"/>
              </a:rPr>
              <a:t>Microwave Emission Model for Layered </a:t>
            </a:r>
            <a:r>
              <a:rPr lang="en-US" sz="1200" kern="1200" dirty="0" err="1" smtClean="0">
                <a:solidFill>
                  <a:schemeClr val="tx1"/>
                </a:solidFill>
                <a:effectLst/>
                <a:latin typeface="+mn-lt"/>
                <a:ea typeface="+mn-ea"/>
                <a:cs typeface="+mn-cs"/>
              </a:rPr>
              <a:t>Snowpacks</a:t>
            </a:r>
            <a:r>
              <a:rPr lang="en-US" sz="1200" kern="1200" dirty="0" smtClean="0">
                <a:solidFill>
                  <a:schemeClr val="tx1"/>
                </a:solidFill>
                <a:effectLst/>
                <a:latin typeface="+mn-lt"/>
                <a:ea typeface="+mn-ea"/>
                <a:cs typeface="+mn-cs"/>
              </a:rPr>
              <a:t> (MEMLS) (</a:t>
            </a:r>
            <a:r>
              <a:rPr lang="en-US" sz="1200" kern="1200" dirty="0" err="1" smtClean="0">
                <a:solidFill>
                  <a:schemeClr val="tx1"/>
                </a:solidFill>
                <a:effectLst/>
                <a:latin typeface="+mn-lt"/>
                <a:ea typeface="+mn-ea"/>
                <a:cs typeface="+mn-cs"/>
              </a:rPr>
              <a:t>Wiesmann</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Mätzler</a:t>
            </a:r>
            <a:r>
              <a:rPr lang="en-US" sz="1200" kern="1200" dirty="0" smtClean="0">
                <a:solidFill>
                  <a:schemeClr val="tx1"/>
                </a:solidFill>
                <a:effectLst/>
                <a:latin typeface="+mn-lt"/>
                <a:ea typeface="+mn-ea"/>
                <a:cs typeface="+mn-cs"/>
              </a:rPr>
              <a:t> 1999)</a:t>
            </a:r>
            <a:r>
              <a:rPr lang="en-US" dirty="0" smtClean="0">
                <a:effectLst/>
              </a:rPr>
              <a:t> </a:t>
            </a:r>
          </a:p>
          <a:p>
            <a:endParaRPr lang="en-US" dirty="0" smtClean="0">
              <a:effectLst/>
            </a:endParaRPr>
          </a:p>
          <a:p>
            <a:r>
              <a:rPr lang="en-US" sz="1200" kern="1200" dirty="0" smtClean="0">
                <a:solidFill>
                  <a:schemeClr val="tx1"/>
                </a:solidFill>
                <a:effectLst/>
                <a:latin typeface="+mn-lt"/>
                <a:ea typeface="+mn-ea"/>
                <a:cs typeface="+mn-cs"/>
              </a:rPr>
              <a:t>All experiments were driven by the 40 randomly chosen ensemble members of the DART/CAM4 reanalysis over North America for December 2002 to February 2003. In the RA cases, AMSR-E </a:t>
            </a:r>
            <a:r>
              <a:rPr lang="en-US" sz="1200" i="1" kern="1200" dirty="0" smtClean="0">
                <a:solidFill>
                  <a:schemeClr val="tx1"/>
                </a:solidFill>
                <a:effectLst/>
                <a:latin typeface="+mn-lt"/>
                <a:ea typeface="+mn-ea"/>
                <a:cs typeface="+mn-cs"/>
              </a:rPr>
              <a:t>T</a:t>
            </a:r>
            <a:r>
              <a:rPr lang="en-US" sz="1200" kern="1200" baseline="-25000" dirty="0" smtClean="0">
                <a:solidFill>
                  <a:schemeClr val="tx1"/>
                </a:solidFill>
                <a:effectLst/>
                <a:latin typeface="+mn-lt"/>
                <a:ea typeface="+mn-ea"/>
                <a:cs typeface="+mn-cs"/>
              </a:rPr>
              <a:t>B</a:t>
            </a:r>
            <a:r>
              <a:rPr lang="en-US" sz="1200" kern="1200" dirty="0" smtClean="0">
                <a:solidFill>
                  <a:schemeClr val="tx1"/>
                </a:solidFill>
                <a:effectLst/>
                <a:latin typeface="+mn-lt"/>
                <a:ea typeface="+mn-ea"/>
                <a:cs typeface="+mn-cs"/>
              </a:rPr>
              <a:t> observations at two frequency channels (i.e., 18.7-V and 36.5-V) were assimilated. </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11817179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102</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103</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104</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106</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88B23EE-7286-3840-9709-99993A641854}" type="slidenum">
              <a:rPr lang="en-US" sz="1200">
                <a:solidFill>
                  <a:prstClr val="black"/>
                </a:solidFill>
              </a:rPr>
              <a:pPr/>
              <a:t>16</a:t>
            </a:fld>
            <a:endParaRPr lang="en-US" sz="1200">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107</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108</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109</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110</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111</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112</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want to evaluate the chemical data </a:t>
            </a:r>
            <a:r>
              <a:rPr lang="en-US" dirty="0" err="1" smtClean="0"/>
              <a:t>assimailtion</a:t>
            </a:r>
            <a:r>
              <a:rPr lang="en-US" dirty="0" smtClean="0"/>
              <a:t> system.</a:t>
            </a:r>
          </a:p>
          <a:p>
            <a:r>
              <a:rPr lang="en-US" dirty="0" smtClean="0"/>
              <a:t>As CO</a:t>
            </a:r>
            <a:r>
              <a:rPr lang="en-US" baseline="0" dirty="0" smtClean="0"/>
              <a:t> observation we have used MOPITT CO on terra that </a:t>
            </a:r>
            <a:r>
              <a:rPr lang="en-US" baseline="0" dirty="0" err="1" smtClean="0"/>
              <a:t>retrive</a:t>
            </a:r>
            <a:r>
              <a:rPr lang="en-US" baseline="0" dirty="0" smtClean="0"/>
              <a:t> a troposphere profile</a:t>
            </a:r>
          </a:p>
          <a:p>
            <a:r>
              <a:rPr lang="en-US" baseline="0" dirty="0" smtClean="0"/>
              <a:t>It covers the globe in 4 days</a:t>
            </a:r>
          </a:p>
          <a:p>
            <a:r>
              <a:rPr lang="en-US" baseline="0" dirty="0" smtClean="0"/>
              <a:t>On the other hand we have also assimilated </a:t>
            </a:r>
            <a:r>
              <a:rPr lang="en-US" baseline="0" dirty="0" err="1" smtClean="0"/>
              <a:t>iasi</a:t>
            </a:r>
            <a:r>
              <a:rPr lang="en-US" baseline="0" dirty="0" smtClean="0"/>
              <a:t> CO, on </a:t>
            </a:r>
            <a:r>
              <a:rPr lang="en-US" baseline="0" dirty="0" err="1" smtClean="0"/>
              <a:t>metopa</a:t>
            </a:r>
            <a:endParaRPr lang="en-US" baseline="0" dirty="0" smtClean="0"/>
          </a:p>
          <a:p>
            <a:r>
              <a:rPr lang="en-US" baseline="0" dirty="0" smtClean="0"/>
              <a:t>Iasi has a larger swath and covers the globe in 1 day</a:t>
            </a:r>
          </a:p>
          <a:p>
            <a:r>
              <a:rPr lang="en-US" baseline="0" dirty="0" smtClean="0"/>
              <a:t>This is not a multispectral instrument then it has less sensitivity in the lowermost troposphere over land</a:t>
            </a:r>
            <a:endParaRPr lang="en-US" dirty="0"/>
          </a:p>
        </p:txBody>
      </p:sp>
      <p:sp>
        <p:nvSpPr>
          <p:cNvPr id="4" name="Slide Number Placeholder 3"/>
          <p:cNvSpPr>
            <a:spLocks noGrp="1"/>
          </p:cNvSpPr>
          <p:nvPr>
            <p:ph type="sldNum" sz="quarter" idx="10"/>
          </p:nvPr>
        </p:nvSpPr>
        <p:spPr/>
        <p:txBody>
          <a:bodyPr/>
          <a:lstStyle/>
          <a:p>
            <a:fld id="{C326BC6D-FCF0-1C40-92E6-292629786AE1}" type="slidenum">
              <a:rPr lang="en-US" smtClean="0">
                <a:solidFill>
                  <a:prstClr val="black"/>
                </a:solidFill>
                <a:latin typeface="Calibri"/>
              </a:rPr>
              <a:pPr/>
              <a:t>125</a:t>
            </a:fld>
            <a:endParaRPr lang="en-US">
              <a:solidFill>
                <a:prstClr val="black"/>
              </a:solidFill>
              <a:latin typeface="Calibri"/>
            </a:endParaRPr>
          </a:p>
        </p:txBody>
      </p:sp>
    </p:spTree>
    <p:extLst>
      <p:ext uri="{BB962C8B-B14F-4D97-AF65-F5344CB8AC3E}">
        <p14:creationId xmlns:p14="http://schemas.microsoft.com/office/powerpoint/2010/main" val="36956897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perform</a:t>
            </a:r>
            <a:r>
              <a:rPr lang="en-US" baseline="0" dirty="0" smtClean="0"/>
              <a:t> 4 experiments</a:t>
            </a:r>
          </a:p>
          <a:p>
            <a:r>
              <a:rPr lang="en-US" baseline="0" dirty="0" smtClean="0"/>
              <a:t>A control run with only meteorology assimilated</a:t>
            </a:r>
          </a:p>
          <a:p>
            <a:r>
              <a:rPr lang="en-US" baseline="0" dirty="0" smtClean="0"/>
              <a:t>A </a:t>
            </a:r>
            <a:r>
              <a:rPr lang="en-US" baseline="0" dirty="0" err="1" smtClean="0"/>
              <a:t>mopitt</a:t>
            </a:r>
            <a:r>
              <a:rPr lang="en-US" baseline="0" dirty="0" smtClean="0"/>
              <a:t> run where we add </a:t>
            </a:r>
            <a:r>
              <a:rPr lang="en-US" baseline="0" dirty="0" err="1" smtClean="0"/>
              <a:t>mopitt</a:t>
            </a:r>
            <a:r>
              <a:rPr lang="en-US" baseline="0" dirty="0" smtClean="0"/>
              <a:t> </a:t>
            </a:r>
            <a:r>
              <a:rPr lang="en-US" baseline="0" dirty="0" err="1" smtClean="0"/>
              <a:t>assimialtion</a:t>
            </a:r>
            <a:r>
              <a:rPr lang="en-US" baseline="0" dirty="0" smtClean="0"/>
              <a:t> </a:t>
            </a:r>
          </a:p>
          <a:p>
            <a:r>
              <a:rPr lang="en-US" baseline="0" dirty="0" smtClean="0"/>
              <a:t>A </a:t>
            </a:r>
            <a:r>
              <a:rPr lang="en-US" baseline="0" dirty="0" err="1" smtClean="0"/>
              <a:t>iasi</a:t>
            </a:r>
            <a:r>
              <a:rPr lang="en-US" baseline="0" dirty="0" smtClean="0"/>
              <a:t> run where we add </a:t>
            </a:r>
            <a:r>
              <a:rPr lang="en-US" baseline="0" dirty="0" err="1" smtClean="0"/>
              <a:t>iasi</a:t>
            </a:r>
            <a:r>
              <a:rPr lang="en-US" baseline="0" dirty="0" smtClean="0"/>
              <a:t> </a:t>
            </a:r>
            <a:r>
              <a:rPr lang="en-US" baseline="0" dirty="0" err="1" smtClean="0"/>
              <a:t>assimialtion</a:t>
            </a:r>
            <a:endParaRPr lang="en-US" baseline="0" dirty="0" smtClean="0"/>
          </a:p>
          <a:p>
            <a:r>
              <a:rPr lang="en-US" baseline="0" dirty="0" smtClean="0"/>
              <a:t>And also a combined run</a:t>
            </a:r>
          </a:p>
          <a:p>
            <a:endParaRPr lang="en-US" baseline="0" dirty="0" smtClean="0"/>
          </a:p>
          <a:p>
            <a:r>
              <a:rPr lang="en-US" baseline="0" dirty="0" smtClean="0"/>
              <a:t>CO assimilation globally increases CO. the effect of </a:t>
            </a:r>
            <a:r>
              <a:rPr lang="en-US" baseline="0" dirty="0" err="1" smtClean="0"/>
              <a:t>mopitt</a:t>
            </a:r>
            <a:r>
              <a:rPr lang="en-US" baseline="0" dirty="0" smtClean="0"/>
              <a:t> Is lower than the effect of </a:t>
            </a:r>
            <a:r>
              <a:rPr lang="en-US" baseline="0" dirty="0" err="1" smtClean="0"/>
              <a:t>iasi</a:t>
            </a:r>
            <a:r>
              <a:rPr lang="en-US" baseline="0" dirty="0" smtClean="0"/>
              <a:t> and that could easily be explained by the denser data coverage of </a:t>
            </a:r>
            <a:r>
              <a:rPr lang="en-US" baseline="0" dirty="0" err="1" smtClean="0"/>
              <a:t>iasi</a:t>
            </a:r>
            <a:r>
              <a:rPr lang="en-US" baseline="0" dirty="0" smtClean="0"/>
              <a:t>.</a:t>
            </a:r>
          </a:p>
          <a:p>
            <a:r>
              <a:rPr lang="en-US" baseline="0" dirty="0" smtClean="0"/>
              <a:t>When the two instruments are </a:t>
            </a:r>
            <a:r>
              <a:rPr lang="en-US" baseline="0" dirty="0" err="1" smtClean="0"/>
              <a:t>asimialted</a:t>
            </a:r>
            <a:r>
              <a:rPr lang="en-US" baseline="0" dirty="0" smtClean="0"/>
              <a:t>, the combined run look very similar to the </a:t>
            </a:r>
            <a:r>
              <a:rPr lang="en-US" baseline="0" dirty="0" err="1" smtClean="0"/>
              <a:t>iasi</a:t>
            </a:r>
            <a:r>
              <a:rPr lang="en-US" baseline="0" dirty="0" smtClean="0"/>
              <a:t> run.</a:t>
            </a:r>
            <a:endParaRPr lang="en-US" dirty="0"/>
          </a:p>
        </p:txBody>
      </p:sp>
      <p:sp>
        <p:nvSpPr>
          <p:cNvPr id="4" name="Slide Number Placeholder 3"/>
          <p:cNvSpPr>
            <a:spLocks noGrp="1"/>
          </p:cNvSpPr>
          <p:nvPr>
            <p:ph type="sldNum" sz="quarter" idx="10"/>
          </p:nvPr>
        </p:nvSpPr>
        <p:spPr/>
        <p:txBody>
          <a:bodyPr/>
          <a:lstStyle/>
          <a:p>
            <a:fld id="{C326BC6D-FCF0-1C40-92E6-292629786AE1}" type="slidenum">
              <a:rPr lang="en-US" smtClean="0">
                <a:solidFill>
                  <a:prstClr val="black"/>
                </a:solidFill>
                <a:latin typeface="Calibri"/>
              </a:rPr>
              <a:pPr/>
              <a:t>126</a:t>
            </a:fld>
            <a:endParaRPr lang="en-US">
              <a:solidFill>
                <a:prstClr val="black"/>
              </a:solidFill>
              <a:latin typeface="Calibri"/>
            </a:endParaRPr>
          </a:p>
        </p:txBody>
      </p:sp>
    </p:spTree>
    <p:extLst>
      <p:ext uri="{BB962C8B-B14F-4D97-AF65-F5344CB8AC3E}">
        <p14:creationId xmlns:p14="http://schemas.microsoft.com/office/powerpoint/2010/main" val="2755336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2EECA00-6865-BC4A-B49E-61760477E631}" type="slidenum">
              <a:rPr lang="en-US" sz="1200">
                <a:solidFill>
                  <a:prstClr val="black"/>
                </a:solidFill>
              </a:rPr>
              <a:pPr/>
              <a:t>18</a:t>
            </a:fld>
            <a:endParaRPr lang="en-US" sz="120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0038003-AD85-B040-A8F1-9F6161A014B6}" type="slidenum">
              <a:rPr lang="en-US" sz="1200">
                <a:solidFill>
                  <a:prstClr val="black"/>
                </a:solidFill>
              </a:rPr>
              <a:pPr/>
              <a:t>19</a:t>
            </a:fld>
            <a:endParaRPr lang="en-US" sz="1200">
              <a:solidFill>
                <a:prstClr val="black"/>
              </a:solidFill>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EF96ADA-4DEC-AC49-82AB-7F1A37EE5D55}" type="slidenum">
              <a:rPr lang="en-US" sz="1200">
                <a:solidFill>
                  <a:prstClr val="black"/>
                </a:solidFill>
              </a:rPr>
              <a:pPr/>
              <a:t>20</a:t>
            </a:fld>
            <a:endParaRPr lang="en-US" sz="1200">
              <a:solidFill>
                <a:prstClr val="black"/>
              </a:solidFill>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11"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CAHMDA VII Tutorial, 20 Aug. 2017</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9"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CAHMDA VII Tutorial, 20 Aug. 2017</a:t>
            </a:r>
            <a:endParaRPr lang="en-US" dirty="0"/>
          </a:p>
        </p:txBody>
      </p:sp>
    </p:spTree>
    <p:extLst>
      <p:ext uri="{BB962C8B-B14F-4D97-AF65-F5344CB8AC3E}">
        <p14:creationId xmlns:p14="http://schemas.microsoft.com/office/powerpoint/2010/main" val="235665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685800"/>
          </a:xfrm>
        </p:spPr>
        <p:txBody>
          <a:bodyPr/>
          <a:lstStyle>
            <a:lvl1pPr>
              <a:defRPr>
                <a:latin typeface="Arial"/>
                <a:cs typeface="Arial"/>
              </a:defRPr>
            </a:lvl1pPr>
          </a:lstStyle>
          <a:p>
            <a:r>
              <a:rPr lang="en-US" dirty="0" smtClean="0"/>
              <a:t>Click to edit Master title style</a:t>
            </a:r>
            <a:endParaRPr lang="en-US" dirty="0"/>
          </a:p>
        </p:txBody>
      </p:sp>
      <p:sp>
        <p:nvSpPr>
          <p:cNvPr id="7"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CAHMDA VII Tutorial, 20 Aug. 2017</a:t>
            </a:r>
            <a:endParaRPr lang="en-US" dirty="0"/>
          </a:p>
        </p:txBody>
      </p:sp>
    </p:spTree>
    <p:extLst>
      <p:ext uri="{BB962C8B-B14F-4D97-AF65-F5344CB8AC3E}">
        <p14:creationId xmlns:p14="http://schemas.microsoft.com/office/powerpoint/2010/main" val="32029097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a:bodyPr>
          <a:lstStyle>
            <a:lvl1pPr>
              <a:defRPr sz="360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CAHMDA VII Tutorial, 20 Aug. 2017</a:t>
            </a:r>
            <a:endParaRPr lang="en-US" dirty="0"/>
          </a:p>
        </p:txBody>
      </p:sp>
    </p:spTree>
    <p:extLst>
      <p:ext uri="{BB962C8B-B14F-4D97-AF65-F5344CB8AC3E}">
        <p14:creationId xmlns:p14="http://schemas.microsoft.com/office/powerpoint/2010/main" val="1468652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lvl1pPr>
              <a:defRPr>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10" name="Footer Placeholder 6"/>
          <p:cNvSpPr>
            <a:spLocks noGrp="1"/>
          </p:cNvSpPr>
          <p:nvPr>
            <p:ph type="ftr" sz="quarter" idx="10"/>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CAHMDA VII Tutorial, 20 Aug. 2017</a:t>
            </a:r>
            <a:endParaRPr lang="en-US" dirty="0"/>
          </a:p>
        </p:txBody>
      </p:sp>
    </p:spTree>
    <p:extLst>
      <p:ext uri="{BB962C8B-B14F-4D97-AF65-F5344CB8AC3E}">
        <p14:creationId xmlns:p14="http://schemas.microsoft.com/office/powerpoint/2010/main" val="4179323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CAHMDA VII Tutorial, 20 Aug. 2017</a:t>
            </a:r>
            <a:endParaRPr lang="en-US" dirty="0"/>
          </a:p>
        </p:txBody>
      </p:sp>
    </p:spTree>
    <p:extLst>
      <p:ext uri="{BB962C8B-B14F-4D97-AF65-F5344CB8AC3E}">
        <p14:creationId xmlns:p14="http://schemas.microsoft.com/office/powerpoint/2010/main" val="867156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atin typeface="Arial"/>
                <a:cs typeface="Arial"/>
              </a:defRPr>
            </a:lvl1pPr>
          </a:lstStyle>
          <a:p>
            <a:r>
              <a:rPr lang="en-US" dirty="0" smtClean="0"/>
              <a:t>Click to edit Master title style</a:t>
            </a:r>
            <a:endParaRPr lang="en-US" dirty="0"/>
          </a:p>
        </p:txBody>
      </p:sp>
      <p:sp>
        <p:nvSpPr>
          <p:cNvPr id="9"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10"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CAHMDA VII Tutorial, 20 Aug. 2017</a:t>
            </a:r>
            <a:endParaRPr lang="en-US" dirty="0"/>
          </a:p>
        </p:txBody>
      </p:sp>
    </p:spTree>
    <p:extLst>
      <p:ext uri="{BB962C8B-B14F-4D97-AF65-F5344CB8AC3E}">
        <p14:creationId xmlns:p14="http://schemas.microsoft.com/office/powerpoint/2010/main" val="392665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a:bodyPr>
          <a:lstStyle>
            <a:lvl1pPr>
              <a:defRPr sz="360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11"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CAHMDA VII Tutorial, 20 Aug. 2017</a:t>
            </a:r>
            <a:endParaRPr lang="en-US" dirty="0"/>
          </a:p>
        </p:txBody>
      </p:sp>
    </p:spTree>
    <p:extLst>
      <p:ext uri="{BB962C8B-B14F-4D97-AF65-F5344CB8AC3E}">
        <p14:creationId xmlns:p14="http://schemas.microsoft.com/office/powerpoint/2010/main" val="2484400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a:bodyPr>
          <a:lstStyle>
            <a:lvl1pPr>
              <a:defRPr sz="360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9"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CAHMDA VII Tutorial, 20 Aug. 2017</a:t>
            </a:r>
            <a:endParaRPr lang="en-US" dirty="0"/>
          </a:p>
        </p:txBody>
      </p:sp>
    </p:spTree>
    <p:extLst>
      <p:ext uri="{BB962C8B-B14F-4D97-AF65-F5344CB8AC3E}">
        <p14:creationId xmlns:p14="http://schemas.microsoft.com/office/powerpoint/2010/main" val="2627786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CAHMDA VII Tutorial, 20 Aug. 2017</a:t>
            </a:r>
            <a:endParaRPr lang="en-US" dirty="0"/>
          </a:p>
        </p:txBody>
      </p:sp>
    </p:spTree>
    <p:extLst>
      <p:ext uri="{BB962C8B-B14F-4D97-AF65-F5344CB8AC3E}">
        <p14:creationId xmlns:p14="http://schemas.microsoft.com/office/powerpoint/2010/main" val="552829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atin typeface="Arial"/>
                <a:cs typeface="Arial"/>
              </a:defRPr>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CAHMDA VII Tutorial, 20 Aug. 2017</a:t>
            </a:r>
            <a:endParaRPr lang="en-US" dirty="0"/>
          </a:p>
        </p:txBody>
      </p:sp>
    </p:spTree>
    <p:extLst>
      <p:ext uri="{BB962C8B-B14F-4D97-AF65-F5344CB8AC3E}">
        <p14:creationId xmlns:p14="http://schemas.microsoft.com/office/powerpoint/2010/main" val="392665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9"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CAHMDA VII Tutorial, 20 Aug. 2017</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CAHMDA VII Tutorial, 20 Aug. 2017</a:t>
            </a:r>
            <a:endParaRPr lang="en-US" dirty="0"/>
          </a:p>
        </p:txBody>
      </p:sp>
    </p:spTree>
    <p:extLst>
      <p:ext uri="{BB962C8B-B14F-4D97-AF65-F5344CB8AC3E}">
        <p14:creationId xmlns:p14="http://schemas.microsoft.com/office/powerpoint/2010/main" val="464060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Footer Placeholder 4"/>
          <p:cNvSpPr>
            <a:spLocks noGrp="1"/>
          </p:cNvSpPr>
          <p:nvPr>
            <p:ph type="ftr" sz="quarter" idx="3"/>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CAHMDA VII Tutorial, 20 Aug. 2017</a:t>
            </a:r>
            <a:endParaRPr lang="en-US" dirty="0">
              <a:solidFill>
                <a:srgbClr val="000000"/>
              </a:solidFill>
              <a:latin typeface="Calibri"/>
              <a:ea typeface="ＭＳ Ｐゴシック"/>
              <a:cs typeface="ＭＳ Ｐゴシック"/>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CAHMDA VII Tutorial, 20 Aug. 2017</a:t>
            </a:r>
            <a:endParaRPr lang="en-US" dirty="0">
              <a:solidFill>
                <a:srgbClr val="000000"/>
              </a:solidFill>
              <a:latin typeface="Calibri"/>
              <a:ea typeface="ＭＳ Ｐゴシック"/>
              <a:cs typeface="ＭＳ Ｐゴシック"/>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50016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50016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Footer Placeholder 4"/>
          <p:cNvSpPr>
            <a:spLocks noGrp="1"/>
          </p:cNvSpPr>
          <p:nvPr>
            <p:ph type="ftr" sz="quarter" idx="3"/>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CAHMDA VII Tutorial, 20 Aug. 2017</a:t>
            </a:r>
            <a:endParaRPr lang="en-US" dirty="0">
              <a:solidFill>
                <a:srgbClr val="000000"/>
              </a:solidFill>
              <a:latin typeface="Calibri"/>
              <a:ea typeface="ＭＳ Ｐゴシック"/>
              <a:cs typeface="ＭＳ Ｐゴシック"/>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3"/>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CAHMDA VII Tutorial, 20 Aug. 2017</a:t>
            </a:r>
            <a:endParaRPr lang="en-US" dirty="0">
              <a:solidFill>
                <a:srgbClr val="000000"/>
              </a:solidFill>
              <a:latin typeface="Calibri"/>
              <a:ea typeface="ＭＳ Ｐゴシック"/>
              <a:cs typeface="ＭＳ Ｐゴシック"/>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0"/>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CAHMDA VII Tutorial, 20 Aug. 2017</a:t>
            </a:r>
            <a:endParaRPr lang="en-US" dirty="0">
              <a:solidFill>
                <a:srgbClr val="000000"/>
              </a:solidFill>
              <a:latin typeface="Calibri"/>
              <a:ea typeface="ＭＳ Ｐゴシック"/>
              <a:cs typeface="ＭＳ Ｐゴシック"/>
            </a:endParaRPr>
          </a:p>
        </p:txBody>
      </p:sp>
    </p:spTree>
    <p:extLst>
      <p:ext uri="{BB962C8B-B14F-4D97-AF65-F5344CB8AC3E}">
        <p14:creationId xmlns:p14="http://schemas.microsoft.com/office/powerpoint/2010/main" val="1652697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CAHMDA VII Tutorial, 20 Aug. 2017</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33673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Content Placeholder 2"/>
          <p:cNvSpPr>
            <a:spLocks noGrp="1"/>
          </p:cNvSpPr>
          <p:nvPr>
            <p:ph idx="1"/>
          </p:nvPr>
        </p:nvSpPr>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CAHMDA VII Tutorial, 20 Aug. 2017</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2698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CAHMDA VII Tutorial, 20 Aug. 2017</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83593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fr-FR" smtClean="0">
                <a:solidFill>
                  <a:prstClr val="black">
                    <a:tint val="75000"/>
                  </a:prstClr>
                </a:solidFill>
                <a:latin typeface="Calibri"/>
              </a:rPr>
              <a:t>CAHMDA VII Tutorial, 20 Aug. 2017</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1353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CAHMDA VII Tutorial, 20 Aug. 2017</a:t>
            </a:r>
            <a:endParaRPr lang="en-US" dirty="0"/>
          </a:p>
        </p:txBody>
      </p:sp>
    </p:spTree>
    <p:extLst>
      <p:ext uri="{BB962C8B-B14F-4D97-AF65-F5344CB8AC3E}">
        <p14:creationId xmlns:p14="http://schemas.microsoft.com/office/powerpoint/2010/main" val="485891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fr-FR" smtClean="0">
                <a:solidFill>
                  <a:prstClr val="black">
                    <a:tint val="75000"/>
                  </a:prstClr>
                </a:solidFill>
                <a:latin typeface="Calibri"/>
              </a:rPr>
              <a:t>CAHMDA VII Tutorial, 20 Aug. 2017</a:t>
            </a: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2298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CAHMDA VII Tutorial, 20 Aug. 2017</a:t>
            </a: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8434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fr-FR" smtClean="0">
                <a:solidFill>
                  <a:prstClr val="black">
                    <a:tint val="75000"/>
                  </a:prstClr>
                </a:solidFill>
                <a:latin typeface="Calibri"/>
              </a:rPr>
              <a:t>CAHMDA VII Tutorial, 20 Aug. 2017</a:t>
            </a: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356694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fr-FR" smtClean="0">
                <a:solidFill>
                  <a:prstClr val="black">
                    <a:tint val="75000"/>
                  </a:prstClr>
                </a:solidFill>
                <a:latin typeface="Calibri"/>
              </a:rPr>
              <a:t>CAHMDA VII Tutorial, 20 Aug. 2017</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1334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fr-FR" smtClean="0">
                <a:solidFill>
                  <a:prstClr val="black">
                    <a:tint val="75000"/>
                  </a:prstClr>
                </a:solidFill>
                <a:latin typeface="Calibri"/>
              </a:rPr>
              <a:t>CAHMDA VII Tutorial, 20 Aug. 2017</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32339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CAHMDA VII Tutorial, 20 Aug. 2017</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99884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CAHMDA VII Tutorial, 20 Aug. 2017</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07537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4" name="Picture 8" descr="DARTspaghettiSquare"/>
          <p:cNvPicPr>
            <a:picLocks noChangeAspect="1" noChangeArrowheads="1"/>
          </p:cNvPicPr>
          <p:nvPr userDrawn="1"/>
        </p:nvPicPr>
        <p:blipFill>
          <a:blip r:embed="rId2"/>
          <a:srcRect/>
          <a:stretch>
            <a:fillRect/>
          </a:stretch>
        </p:blipFill>
        <p:spPr bwMode="auto">
          <a:xfrm>
            <a:off x="5015517" y="3988206"/>
            <a:ext cx="2989263" cy="1830388"/>
          </a:xfrm>
          <a:prstGeom prst="rect">
            <a:avLst/>
          </a:prstGeom>
          <a:noFill/>
          <a:ln w="9525">
            <a:noFill/>
            <a:miter lim="800000"/>
            <a:headEnd/>
            <a:tailEnd/>
          </a:ln>
        </p:spPr>
      </p:pic>
      <p:pic>
        <p:nvPicPr>
          <p:cNvPr id="15" name="Picture 9" descr="visitus914"/>
          <p:cNvPicPr>
            <a:picLocks noChangeAspect="1" noChangeArrowheads="1"/>
          </p:cNvPicPr>
          <p:nvPr userDrawn="1"/>
        </p:nvPicPr>
        <p:blipFill>
          <a:blip r:embed="rId3"/>
          <a:srcRect/>
          <a:stretch>
            <a:fillRect/>
          </a:stretch>
        </p:blipFill>
        <p:spPr bwMode="auto">
          <a:xfrm>
            <a:off x="1117146" y="3994557"/>
            <a:ext cx="2770188" cy="1824037"/>
          </a:xfrm>
          <a:prstGeom prst="rect">
            <a:avLst/>
          </a:prstGeom>
          <a:noFill/>
          <a:ln w="9525">
            <a:noFill/>
            <a:miter lim="800000"/>
            <a:headEnd/>
            <a:tailEnd/>
          </a:ln>
        </p:spPr>
      </p:pic>
      <p:sp>
        <p:nvSpPr>
          <p:cNvPr id="16" name="Title 5"/>
          <p:cNvSpPr>
            <a:spLocks noGrp="1"/>
          </p:cNvSpPr>
          <p:nvPr>
            <p:ph type="title"/>
          </p:nvPr>
        </p:nvSpPr>
        <p:spPr>
          <a:xfrm>
            <a:off x="0" y="2528662"/>
            <a:ext cx="9144000" cy="1143000"/>
          </a:xfrm>
        </p:spPr>
        <p:txBody>
          <a:bodyPr>
            <a:normAutofit fontScale="90000"/>
          </a:bodyPr>
          <a:lstStyle>
            <a:lvl1pPr>
              <a:defRPr sz="3200"/>
            </a:lvl1pPr>
          </a:lstStyle>
          <a:p>
            <a:r>
              <a:rPr lang="en-US" smtClean="0"/>
              <a:t>Click to edit Master title style</a:t>
            </a:r>
            <a:endParaRPr lang="en-US" dirty="0"/>
          </a:p>
        </p:txBody>
      </p:sp>
      <p:sp>
        <p:nvSpPr>
          <p:cNvPr id="17" name="TextBox 16"/>
          <p:cNvSpPr txBox="1"/>
          <p:nvPr userDrawn="1"/>
        </p:nvSpPr>
        <p:spPr>
          <a:xfrm>
            <a:off x="622752" y="6224699"/>
            <a:ext cx="5288874" cy="553998"/>
          </a:xfrm>
          <a:prstGeom prst="rect">
            <a:avLst/>
          </a:prstGeom>
          <a:noFill/>
        </p:spPr>
        <p:txBody>
          <a:bodyPr wrap="square" rtlCol="0">
            <a:spAutoFit/>
          </a:bodyPr>
          <a:lstStyle/>
          <a:p>
            <a:pPr defTabSz="457200" eaLnBrk="1" fontAlgn="auto" hangingPunct="1">
              <a:spcBef>
                <a:spcPts val="0"/>
              </a:spcBef>
              <a:spcAft>
                <a:spcPts val="0"/>
              </a:spcAft>
            </a:pPr>
            <a:r>
              <a:rPr lang="en-US" sz="1000" dirty="0" smtClean="0">
                <a:solidFill>
                  <a:prstClr val="black"/>
                </a:solidFill>
                <a:latin typeface="Calibri"/>
                <a:ea typeface=""/>
                <a:cs typeface=""/>
              </a:rPr>
              <a:t>The </a:t>
            </a:r>
            <a:r>
              <a:rPr lang="en-US" sz="1000" dirty="0">
                <a:solidFill>
                  <a:prstClr val="black"/>
                </a:solidFill>
                <a:latin typeface="Calibri"/>
                <a:ea typeface=""/>
                <a:cs typeface=""/>
              </a:rPr>
              <a:t>National Center for Atmospheric Research is sponsored by the National Science Foundation. Any opinions, findings and conclusions or recommendations expressed in this publication are those of the author(s) and do not necessarily reflect the views of the National Science Foundation.</a:t>
            </a:r>
          </a:p>
        </p:txBody>
      </p:sp>
      <p:sp>
        <p:nvSpPr>
          <p:cNvPr id="18" name="TextBox 17"/>
          <p:cNvSpPr txBox="1"/>
          <p:nvPr userDrawn="1"/>
        </p:nvSpPr>
        <p:spPr>
          <a:xfrm>
            <a:off x="8114374" y="6010420"/>
            <a:ext cx="904139" cy="246221"/>
          </a:xfrm>
          <a:prstGeom prst="rect">
            <a:avLst/>
          </a:prstGeom>
          <a:noFill/>
        </p:spPr>
        <p:txBody>
          <a:bodyPr wrap="none" rtlCol="0">
            <a:spAutoFit/>
          </a:bodyPr>
          <a:lstStyle/>
          <a:p>
            <a:pPr defTabSz="457200" eaLnBrk="1" fontAlgn="auto" hangingPunct="1">
              <a:spcBef>
                <a:spcPts val="0"/>
              </a:spcBef>
              <a:spcAft>
                <a:spcPts val="0"/>
              </a:spcAft>
            </a:pPr>
            <a:r>
              <a:rPr lang="en-US" sz="1000" dirty="0">
                <a:solidFill>
                  <a:prstClr val="black"/>
                </a:solidFill>
                <a:latin typeface="Calibri"/>
                <a:ea typeface=""/>
                <a:cs typeface=""/>
              </a:rPr>
              <a:t> ©UCAR </a:t>
            </a:r>
            <a:r>
              <a:rPr lang="en-US" sz="1000" dirty="0" smtClean="0">
                <a:solidFill>
                  <a:prstClr val="black"/>
                </a:solidFill>
                <a:latin typeface="Calibri"/>
                <a:ea typeface=""/>
                <a:cs typeface=""/>
              </a:rPr>
              <a:t>2014</a:t>
            </a:r>
            <a:endParaRPr lang="en-US" sz="1000" dirty="0">
              <a:solidFill>
                <a:prstClr val="black"/>
              </a:solidFill>
              <a:latin typeface="Calibri"/>
              <a:ea typeface=""/>
              <a:cs typeface=""/>
            </a:endParaRPr>
          </a:p>
        </p:txBody>
      </p:sp>
      <p:pic>
        <p:nvPicPr>
          <p:cNvPr id="19" name="Picture 18" descr="DARTYellowWhit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99734" y="332083"/>
            <a:ext cx="6344532" cy="1874520"/>
          </a:xfrm>
          <a:prstGeom prst="rect">
            <a:avLst/>
          </a:prstGeom>
        </p:spPr>
      </p:pic>
      <p:pic>
        <p:nvPicPr>
          <p:cNvPr id="20" name="Picture 7" descr="nsf1"/>
          <p:cNvPicPr>
            <a:picLocks noChangeAspect="1" noChangeArrowheads="1"/>
          </p:cNvPicPr>
          <p:nvPr userDrawn="1"/>
        </p:nvPicPr>
        <p:blipFill>
          <a:blip r:embed="rId5"/>
          <a:srcRect/>
          <a:stretch>
            <a:fillRect/>
          </a:stretch>
        </p:blipFill>
        <p:spPr bwMode="auto">
          <a:xfrm>
            <a:off x="101576" y="6222806"/>
            <a:ext cx="554444" cy="557784"/>
          </a:xfrm>
          <a:prstGeom prst="rect">
            <a:avLst/>
          </a:prstGeom>
          <a:noFill/>
          <a:ln w="9525">
            <a:noFill/>
            <a:miter lim="800000"/>
            <a:headEnd/>
            <a:tailEnd/>
          </a:ln>
        </p:spPr>
      </p:pic>
      <p:pic>
        <p:nvPicPr>
          <p:cNvPr id="21" name="Picture 20" descr="ncar_ucar_logo_text.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67682" y="6244656"/>
            <a:ext cx="2250831" cy="512064"/>
          </a:xfrm>
          <a:prstGeom prst="rect">
            <a:avLst/>
          </a:prstGeom>
        </p:spPr>
      </p:pic>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a:xfrm>
            <a:off x="7010400" y="6492875"/>
            <a:ext cx="2133600" cy="365125"/>
          </a:xfrm>
          <a:prstGeom prst="rect">
            <a:avLst/>
          </a:prstGeom>
        </p:spPr>
        <p:txBody>
          <a:bodyPr/>
          <a:lstStyle>
            <a:lvl1pPr>
              <a:defRPr>
                <a:solidFill>
                  <a:schemeClr val="bg1">
                    <a:lumMod val="50000"/>
                  </a:schemeClr>
                </a:solidFill>
              </a:defRPr>
            </a:lvl1pPr>
          </a:lstStyle>
          <a:p>
            <a:pPr algn="r" defTabSz="457200" eaLnBrk="1" fontAlgn="auto" hangingPunct="1">
              <a:spcBef>
                <a:spcPts val="0"/>
              </a:spcBef>
              <a:spcAft>
                <a:spcPts val="0"/>
              </a:spcAft>
            </a:pPr>
            <a:r>
              <a:rPr lang="en-US" sz="1800" dirty="0" smtClean="0">
                <a:solidFill>
                  <a:prstClr val="white">
                    <a:lumMod val="50000"/>
                  </a:prstClr>
                </a:solidFill>
                <a:latin typeface="Calibri"/>
                <a:ea typeface=""/>
                <a:cs typeface=""/>
              </a:rPr>
              <a:t> </a:t>
            </a:r>
            <a:r>
              <a:rPr lang="en-US" sz="1200" dirty="0" smtClean="0">
                <a:solidFill>
                  <a:prstClr val="white">
                    <a:lumMod val="50000"/>
                  </a:prstClr>
                </a:solidFill>
                <a:latin typeface="Calibri"/>
                <a:ea typeface=""/>
                <a:cs typeface=""/>
              </a:rPr>
              <a:t>Section 1: </a:t>
            </a:r>
            <a:fld id="{283B4FF1-25A9-3741-B230-AA79218BFD91}" type="slidenum">
              <a:rPr lang="en-US" sz="1200" smtClean="0">
                <a:solidFill>
                  <a:prstClr val="white">
                    <a:lumMod val="50000"/>
                  </a:prstClr>
                </a:solidFill>
                <a:latin typeface="Calibri"/>
                <a:ea typeface=""/>
                <a:cs typeface=""/>
              </a:rPr>
              <a:pPr algn="r" defTabSz="457200" eaLnBrk="1" fontAlgn="auto" hangingPunct="1">
                <a:spcBef>
                  <a:spcPts val="0"/>
                </a:spcBef>
                <a:spcAft>
                  <a:spcPts val="0"/>
                </a:spcAft>
              </a:pPr>
              <a:t>‹#›</a:t>
            </a:fld>
            <a:r>
              <a:rPr lang="en-US" sz="1200" dirty="0" smtClean="0">
                <a:solidFill>
                  <a:prstClr val="white">
                    <a:lumMod val="50000"/>
                  </a:prstClr>
                </a:solidFill>
                <a:latin typeface="Calibri"/>
                <a:ea typeface=""/>
                <a:cs typeface=""/>
              </a:rPr>
              <a:t> of 40</a:t>
            </a:r>
            <a:endParaRPr lang="en-US" sz="1200" dirty="0">
              <a:solidFill>
                <a:prstClr val="white">
                  <a:lumMod val="50000"/>
                </a:prstClr>
              </a:solidFill>
              <a:latin typeface="Calibri"/>
              <a:ea typeface=""/>
              <a:cs typeface=""/>
            </a:endParaRPr>
          </a:p>
        </p:txBody>
      </p:sp>
      <p:sp>
        <p:nvSpPr>
          <p:cNvPr id="7" name="Title 1"/>
          <p:cNvSpPr>
            <a:spLocks noGrp="1"/>
          </p:cNvSpPr>
          <p:nvPr>
            <p:ph type="title"/>
          </p:nvPr>
        </p:nvSpPr>
        <p:spPr>
          <a:xfrm>
            <a:off x="0" y="0"/>
            <a:ext cx="9144000" cy="638425"/>
          </a:xfrm>
        </p:spPr>
        <p:txBody>
          <a:bodyPr>
            <a:noAutofit/>
          </a:bodyPr>
          <a:lstStyle>
            <a:lvl1pPr>
              <a:defRPr sz="3600"/>
            </a:lvl1pPr>
          </a:lstStyle>
          <a:p>
            <a:r>
              <a:rPr lang="en-US" smtClean="0"/>
              <a:t>Click to edit Master title style</a:t>
            </a:r>
            <a:endParaRPr lang="en-US" dirty="0"/>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CAHMDA VII Tutorial, 20 Aug. 2017</a:t>
            </a:r>
            <a:endParaRPr lang="en-US" dirty="0"/>
          </a:p>
        </p:txBody>
      </p:sp>
    </p:spTree>
    <p:extLst>
      <p:ext uri="{BB962C8B-B14F-4D97-AF65-F5344CB8AC3E}">
        <p14:creationId xmlns:p14="http://schemas.microsoft.com/office/powerpoint/2010/main" val="704489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CAHMDA VII Tutorial, 20 Aug. 2017</a:t>
            </a:r>
            <a:endParaRPr lang="en-US" dirty="0"/>
          </a:p>
        </p:txBody>
      </p:sp>
    </p:spTree>
    <p:extLst>
      <p:ext uri="{BB962C8B-B14F-4D97-AF65-F5344CB8AC3E}">
        <p14:creationId xmlns:p14="http://schemas.microsoft.com/office/powerpoint/2010/main" val="1539411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4" name="Picture 8" descr="DARTspaghettiSquare"/>
          <p:cNvPicPr>
            <a:picLocks noChangeAspect="1" noChangeArrowheads="1"/>
          </p:cNvPicPr>
          <p:nvPr userDrawn="1"/>
        </p:nvPicPr>
        <p:blipFill>
          <a:blip r:embed="rId2"/>
          <a:srcRect/>
          <a:stretch>
            <a:fillRect/>
          </a:stretch>
        </p:blipFill>
        <p:spPr bwMode="auto">
          <a:xfrm>
            <a:off x="5015517" y="3988206"/>
            <a:ext cx="2989263" cy="1830388"/>
          </a:xfrm>
          <a:prstGeom prst="rect">
            <a:avLst/>
          </a:prstGeom>
          <a:noFill/>
          <a:ln w="9525">
            <a:noFill/>
            <a:miter lim="800000"/>
            <a:headEnd/>
            <a:tailEnd/>
          </a:ln>
        </p:spPr>
      </p:pic>
      <p:pic>
        <p:nvPicPr>
          <p:cNvPr id="15" name="Picture 9" descr="visitus914"/>
          <p:cNvPicPr>
            <a:picLocks noChangeAspect="1" noChangeArrowheads="1"/>
          </p:cNvPicPr>
          <p:nvPr userDrawn="1"/>
        </p:nvPicPr>
        <p:blipFill>
          <a:blip r:embed="rId3"/>
          <a:srcRect/>
          <a:stretch>
            <a:fillRect/>
          </a:stretch>
        </p:blipFill>
        <p:spPr bwMode="auto">
          <a:xfrm>
            <a:off x="1117146" y="3994557"/>
            <a:ext cx="2770188" cy="1824037"/>
          </a:xfrm>
          <a:prstGeom prst="rect">
            <a:avLst/>
          </a:prstGeom>
          <a:noFill/>
          <a:ln w="9525">
            <a:noFill/>
            <a:miter lim="800000"/>
            <a:headEnd/>
            <a:tailEnd/>
          </a:ln>
        </p:spPr>
      </p:pic>
      <p:sp>
        <p:nvSpPr>
          <p:cNvPr id="16" name="Title 5"/>
          <p:cNvSpPr>
            <a:spLocks noGrp="1"/>
          </p:cNvSpPr>
          <p:nvPr>
            <p:ph type="title"/>
          </p:nvPr>
        </p:nvSpPr>
        <p:spPr>
          <a:xfrm>
            <a:off x="0" y="2528662"/>
            <a:ext cx="9144000" cy="1143000"/>
          </a:xfrm>
        </p:spPr>
        <p:txBody>
          <a:bodyPr>
            <a:normAutofit fontScale="90000"/>
          </a:bodyPr>
          <a:lstStyle>
            <a:lvl1pPr>
              <a:defRPr sz="3200"/>
            </a:lvl1pPr>
          </a:lstStyle>
          <a:p>
            <a:r>
              <a:rPr lang="en-US" smtClean="0"/>
              <a:t>Click to edit Master title style</a:t>
            </a:r>
            <a:endParaRPr lang="en-US" dirty="0"/>
          </a:p>
        </p:txBody>
      </p:sp>
      <p:sp>
        <p:nvSpPr>
          <p:cNvPr id="17" name="TextBox 16"/>
          <p:cNvSpPr txBox="1"/>
          <p:nvPr userDrawn="1"/>
        </p:nvSpPr>
        <p:spPr>
          <a:xfrm>
            <a:off x="622752" y="6224699"/>
            <a:ext cx="5288874" cy="553998"/>
          </a:xfrm>
          <a:prstGeom prst="rect">
            <a:avLst/>
          </a:prstGeom>
          <a:noFill/>
        </p:spPr>
        <p:txBody>
          <a:bodyPr wrap="square" rtlCol="0">
            <a:spAutoFit/>
          </a:bodyPr>
          <a:lstStyle/>
          <a:p>
            <a:pPr defTabSz="457200" eaLnBrk="1" fontAlgn="auto" hangingPunct="1">
              <a:spcBef>
                <a:spcPts val="0"/>
              </a:spcBef>
              <a:spcAft>
                <a:spcPts val="0"/>
              </a:spcAft>
            </a:pPr>
            <a:r>
              <a:rPr lang="en-US" sz="1000" dirty="0" smtClean="0">
                <a:solidFill>
                  <a:prstClr val="black"/>
                </a:solidFill>
                <a:latin typeface="Calibri"/>
                <a:ea typeface=""/>
                <a:cs typeface=""/>
              </a:rPr>
              <a:t>The </a:t>
            </a:r>
            <a:r>
              <a:rPr lang="en-US" sz="1000" dirty="0">
                <a:solidFill>
                  <a:prstClr val="black"/>
                </a:solidFill>
                <a:latin typeface="Calibri"/>
                <a:ea typeface=""/>
                <a:cs typeface=""/>
              </a:rPr>
              <a:t>National Center for Atmospheric Research is sponsored by the National Science Foundation. Any opinions, findings and conclusions or recommendations expressed in this publication are those of the author(s) and do not necessarily reflect the views of the National Science Foundation.</a:t>
            </a:r>
          </a:p>
        </p:txBody>
      </p:sp>
      <p:sp>
        <p:nvSpPr>
          <p:cNvPr id="18" name="TextBox 17"/>
          <p:cNvSpPr txBox="1"/>
          <p:nvPr userDrawn="1"/>
        </p:nvSpPr>
        <p:spPr>
          <a:xfrm>
            <a:off x="8114374" y="6010420"/>
            <a:ext cx="904139" cy="246221"/>
          </a:xfrm>
          <a:prstGeom prst="rect">
            <a:avLst/>
          </a:prstGeom>
          <a:noFill/>
        </p:spPr>
        <p:txBody>
          <a:bodyPr wrap="none" rtlCol="0">
            <a:spAutoFit/>
          </a:bodyPr>
          <a:lstStyle/>
          <a:p>
            <a:pPr defTabSz="457200" eaLnBrk="1" fontAlgn="auto" hangingPunct="1">
              <a:spcBef>
                <a:spcPts val="0"/>
              </a:spcBef>
              <a:spcAft>
                <a:spcPts val="0"/>
              </a:spcAft>
            </a:pPr>
            <a:r>
              <a:rPr lang="en-US" sz="1000" dirty="0">
                <a:solidFill>
                  <a:prstClr val="black"/>
                </a:solidFill>
                <a:latin typeface="Calibri"/>
                <a:ea typeface=""/>
                <a:cs typeface=""/>
              </a:rPr>
              <a:t> ©UCAR </a:t>
            </a:r>
            <a:r>
              <a:rPr lang="en-US" sz="1000" dirty="0" smtClean="0">
                <a:solidFill>
                  <a:prstClr val="black"/>
                </a:solidFill>
                <a:latin typeface="Calibri"/>
                <a:ea typeface=""/>
                <a:cs typeface=""/>
              </a:rPr>
              <a:t>2014</a:t>
            </a:r>
            <a:endParaRPr lang="en-US" sz="1000" dirty="0">
              <a:solidFill>
                <a:prstClr val="black"/>
              </a:solidFill>
              <a:latin typeface="Calibri"/>
              <a:ea typeface=""/>
              <a:cs typeface=""/>
            </a:endParaRPr>
          </a:p>
        </p:txBody>
      </p:sp>
      <p:pic>
        <p:nvPicPr>
          <p:cNvPr id="19" name="Picture 18" descr="DARTYellowWhit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99734" y="332083"/>
            <a:ext cx="6344532" cy="1874520"/>
          </a:xfrm>
          <a:prstGeom prst="rect">
            <a:avLst/>
          </a:prstGeom>
        </p:spPr>
      </p:pic>
      <p:pic>
        <p:nvPicPr>
          <p:cNvPr id="20" name="Picture 7" descr="nsf1"/>
          <p:cNvPicPr>
            <a:picLocks noChangeAspect="1" noChangeArrowheads="1"/>
          </p:cNvPicPr>
          <p:nvPr userDrawn="1"/>
        </p:nvPicPr>
        <p:blipFill>
          <a:blip r:embed="rId5"/>
          <a:srcRect/>
          <a:stretch>
            <a:fillRect/>
          </a:stretch>
        </p:blipFill>
        <p:spPr bwMode="auto">
          <a:xfrm>
            <a:off x="101576" y="6222806"/>
            <a:ext cx="554444" cy="557784"/>
          </a:xfrm>
          <a:prstGeom prst="rect">
            <a:avLst/>
          </a:prstGeom>
          <a:noFill/>
          <a:ln w="9525">
            <a:noFill/>
            <a:miter lim="800000"/>
            <a:headEnd/>
            <a:tailEnd/>
          </a:ln>
        </p:spPr>
      </p:pic>
      <p:pic>
        <p:nvPicPr>
          <p:cNvPr id="21" name="Picture 20" descr="ncar_ucar_logo_text.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67682" y="6244656"/>
            <a:ext cx="2250831" cy="512064"/>
          </a:xfrm>
          <a:prstGeom prst="rect">
            <a:avLst/>
          </a:prstGeom>
        </p:spPr>
      </p:pic>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638425"/>
          </a:xfrm>
        </p:spPr>
        <p:txBody>
          <a:bodyPr>
            <a:noAutofit/>
          </a:bodyPr>
          <a:lstStyle>
            <a:lvl1pPr>
              <a:defRPr sz="3600"/>
            </a:lvl1pPr>
          </a:lstStyle>
          <a:p>
            <a:r>
              <a:rPr lang="en-US" smtClean="0"/>
              <a:t>Click to edit Master title style</a:t>
            </a:r>
            <a:endParaRPr lang="en-US" dirty="0"/>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endParaRPr lang="en-US" sz="1800">
              <a:solidFill>
                <a:srgbClr val="000000">
                  <a:tint val="75000"/>
                </a:srgbClr>
              </a:solidFill>
              <a:latin typeface="Calibri"/>
              <a:ea typeface=""/>
              <a:cs typeface=""/>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r>
              <a:rPr lang="en-US" sz="1800" smtClean="0">
                <a:solidFill>
                  <a:srgbClr val="000000">
                    <a:tint val="75000"/>
                  </a:srgbClr>
                </a:solidFill>
                <a:latin typeface="Calibri"/>
                <a:ea typeface=""/>
                <a:cs typeface=""/>
              </a:rPr>
              <a:t>CAHMDA VII Tutorial, 20 Aug. 2017</a:t>
            </a:r>
            <a:endParaRPr lang="en-US" sz="1800">
              <a:solidFill>
                <a:srgbClr val="000000">
                  <a:tint val="75000"/>
                </a:srgbClr>
              </a:solidFill>
              <a:latin typeface="Calibri"/>
              <a:ea typeface=""/>
              <a:cs typeface=""/>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57D573BF-2629-42C4-935A-AF9441B051C3}" type="slidenum">
              <a:rPr lang="en-US" sz="1800" smtClean="0">
                <a:solidFill>
                  <a:srgbClr val="000000">
                    <a:tint val="75000"/>
                  </a:srgbClr>
                </a:solidFill>
                <a:latin typeface="Calibri"/>
                <a:ea typeface=""/>
                <a:cs typeface=""/>
              </a:rPr>
              <a:pPr defTabSz="457200" eaLnBrk="1" fontAlgn="auto" hangingPunct="1">
                <a:spcBef>
                  <a:spcPts val="0"/>
                </a:spcBef>
                <a:spcAft>
                  <a:spcPts val="0"/>
                </a:spcAft>
              </a:pPr>
              <a:t>‹#›</a:t>
            </a:fld>
            <a:endParaRPr lang="en-US" sz="1800">
              <a:solidFill>
                <a:srgbClr val="000000">
                  <a:tint val="75000"/>
                </a:srgbClr>
              </a:solidFill>
              <a:latin typeface="Calibri"/>
              <a:ea typeface=""/>
              <a:cs typeface=""/>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720000" y="1700808"/>
            <a:ext cx="8075240" cy="4392487"/>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smtClean="0"/>
              <a:t>Hier steht Blindtext zu einem Thema mit Einleitung und folgenden Aufzählungspunkten:</a:t>
            </a:r>
          </a:p>
          <a:p>
            <a:pPr marL="342900" indent="-342900">
              <a:buFont typeface="Wingdings" pitchFamily="2" charset="2"/>
              <a:buChar char="§"/>
            </a:pPr>
            <a:r>
              <a:rPr lang="de-DE" dirty="0" err="1" smtClean="0"/>
              <a:t>Consectetuer</a:t>
            </a:r>
            <a:r>
              <a:rPr lang="de-DE" dirty="0" smtClean="0"/>
              <a:t> </a:t>
            </a:r>
            <a:r>
              <a:rPr lang="de-DE" dirty="0" err="1" smtClean="0"/>
              <a:t>adipiscing</a:t>
            </a:r>
            <a:r>
              <a:rPr lang="de-DE" dirty="0" smtClean="0"/>
              <a:t> </a:t>
            </a:r>
            <a:r>
              <a:rPr lang="de-DE" dirty="0" err="1" smtClean="0"/>
              <a:t>elit</a:t>
            </a:r>
            <a:r>
              <a:rPr lang="de-DE" dirty="0" smtClean="0"/>
              <a:t>, </a:t>
            </a:r>
            <a:r>
              <a:rPr lang="de-DE" dirty="0" err="1" smtClean="0"/>
              <a:t>sed</a:t>
            </a:r>
            <a:r>
              <a:rPr lang="de-DE" dirty="0" smtClean="0"/>
              <a:t> </a:t>
            </a:r>
            <a:r>
              <a:rPr lang="de-DE" dirty="0" err="1" smtClean="0"/>
              <a:t>diam</a:t>
            </a:r>
            <a:r>
              <a:rPr lang="de-DE" dirty="0" smtClean="0"/>
              <a:t> </a:t>
            </a:r>
            <a:r>
              <a:rPr lang="de-DE" dirty="0" err="1" smtClean="0"/>
              <a:t>nonummy</a:t>
            </a:r>
            <a:r>
              <a:rPr lang="de-DE" dirty="0" smtClean="0"/>
              <a:t> </a:t>
            </a:r>
            <a:r>
              <a:rPr lang="de-DE" dirty="0" err="1" smtClean="0"/>
              <a:t>nibh</a:t>
            </a:r>
            <a:r>
              <a:rPr lang="de-DE" dirty="0" smtClean="0"/>
              <a:t/>
            </a:r>
            <a:br>
              <a:rPr lang="de-DE" dirty="0" smtClean="0"/>
            </a:br>
            <a:r>
              <a:rPr lang="de-DE" dirty="0" err="1" smtClean="0"/>
              <a:t>tincidunt</a:t>
            </a:r>
            <a:r>
              <a:rPr lang="de-DE" dirty="0" smtClean="0"/>
              <a:t> </a:t>
            </a:r>
            <a:r>
              <a:rPr lang="de-DE" dirty="0" err="1" smtClean="0"/>
              <a:t>ut</a:t>
            </a:r>
            <a:r>
              <a:rPr lang="de-DE" dirty="0" smtClean="0"/>
              <a:t> </a:t>
            </a:r>
            <a:r>
              <a:rPr lang="de-DE" dirty="0" err="1" smtClean="0"/>
              <a:t>laoreet</a:t>
            </a:r>
            <a:r>
              <a:rPr lang="de-DE" dirty="0" smtClean="0"/>
              <a:t> </a:t>
            </a:r>
            <a:r>
              <a:rPr lang="de-DE" dirty="0" err="1" smtClean="0"/>
              <a:t>dolore</a:t>
            </a:r>
            <a:r>
              <a:rPr lang="de-DE" dirty="0" smtClean="0"/>
              <a:t> magna </a:t>
            </a:r>
            <a:r>
              <a:rPr lang="de-DE" dirty="0" err="1" smtClean="0"/>
              <a:t>aliquam</a:t>
            </a:r>
            <a:r>
              <a:rPr lang="de-DE" dirty="0" smtClean="0"/>
              <a:t> </a:t>
            </a:r>
            <a:r>
              <a:rPr lang="de-DE" dirty="0" err="1" smtClean="0"/>
              <a:t>erat</a:t>
            </a:r>
            <a:r>
              <a:rPr lang="de-DE" dirty="0" smtClean="0"/>
              <a:t>.</a:t>
            </a:r>
          </a:p>
          <a:p>
            <a:pPr marL="342900" indent="-342900">
              <a:buFont typeface="Wingdings" pitchFamily="2" charset="2"/>
              <a:buChar char="§"/>
            </a:pPr>
            <a:r>
              <a:rPr lang="de-DE" dirty="0" err="1" smtClean="0"/>
              <a:t>Consectetuer</a:t>
            </a:r>
            <a:r>
              <a:rPr lang="de-DE" dirty="0" smtClean="0"/>
              <a:t> </a:t>
            </a:r>
            <a:r>
              <a:rPr lang="de-DE" dirty="0" err="1" smtClean="0"/>
              <a:t>adipiscing</a:t>
            </a:r>
            <a:r>
              <a:rPr lang="de-DE" dirty="0" smtClean="0"/>
              <a:t> </a:t>
            </a:r>
            <a:r>
              <a:rPr lang="de-DE" dirty="0" err="1" smtClean="0"/>
              <a:t>elit</a:t>
            </a:r>
            <a:r>
              <a:rPr lang="de-DE" dirty="0" smtClean="0"/>
              <a:t>, </a:t>
            </a:r>
            <a:r>
              <a:rPr lang="de-DE" dirty="0" err="1" smtClean="0"/>
              <a:t>sed</a:t>
            </a:r>
            <a:r>
              <a:rPr lang="de-DE" dirty="0" smtClean="0"/>
              <a:t> </a:t>
            </a:r>
            <a:r>
              <a:rPr lang="de-DE" dirty="0" err="1" smtClean="0"/>
              <a:t>diam</a:t>
            </a:r>
            <a:r>
              <a:rPr lang="de-DE" dirty="0" smtClean="0"/>
              <a:t> </a:t>
            </a:r>
            <a:r>
              <a:rPr lang="de-DE" dirty="0" err="1" smtClean="0"/>
              <a:t>nonummy</a:t>
            </a:r>
            <a:r>
              <a:rPr lang="de-DE" dirty="0" smtClean="0"/>
              <a:t> </a:t>
            </a:r>
            <a:r>
              <a:rPr lang="de-DE" dirty="0" err="1" smtClean="0"/>
              <a:t>tincidunt</a:t>
            </a:r>
            <a:r>
              <a:rPr lang="de-DE" dirty="0" smtClean="0"/>
              <a:t> </a:t>
            </a:r>
            <a:br>
              <a:rPr lang="de-DE" dirty="0" smtClean="0"/>
            </a:br>
            <a:r>
              <a:rPr lang="de-DE" dirty="0" err="1" smtClean="0"/>
              <a:t>ut</a:t>
            </a:r>
            <a:r>
              <a:rPr lang="de-DE" dirty="0" smtClean="0"/>
              <a:t> </a:t>
            </a:r>
            <a:r>
              <a:rPr lang="de-DE" dirty="0" err="1" smtClean="0"/>
              <a:t>laoreet</a:t>
            </a:r>
            <a:r>
              <a:rPr lang="de-DE" dirty="0" smtClean="0"/>
              <a:t> </a:t>
            </a:r>
            <a:r>
              <a:rPr lang="de-DE" dirty="0" err="1" smtClean="0"/>
              <a:t>dolore</a:t>
            </a:r>
            <a:r>
              <a:rPr lang="de-DE" dirty="0" smtClean="0"/>
              <a:t> magna </a:t>
            </a:r>
            <a:r>
              <a:rPr lang="de-DE" dirty="0" err="1" smtClean="0"/>
              <a:t>aliquam</a:t>
            </a:r>
            <a:r>
              <a:rPr lang="de-DE" dirty="0" smtClean="0"/>
              <a:t> </a:t>
            </a:r>
            <a:r>
              <a:rPr lang="de-DE" dirty="0" err="1" smtClean="0"/>
              <a:t>erat</a:t>
            </a:r>
            <a:r>
              <a:rPr lang="de-DE" dirty="0" smtClean="0"/>
              <a:t>. </a:t>
            </a:r>
            <a:r>
              <a:rPr lang="de-DE" dirty="0" err="1" smtClean="0"/>
              <a:t>Consectetuer</a:t>
            </a:r>
            <a:r>
              <a:rPr lang="de-DE" dirty="0" smtClean="0"/>
              <a:t> </a:t>
            </a:r>
            <a:r>
              <a:rPr lang="de-DE" dirty="0" err="1" smtClean="0"/>
              <a:t>adipiscing</a:t>
            </a:r>
            <a:r>
              <a:rPr lang="de-DE" dirty="0" smtClean="0"/>
              <a:t/>
            </a:r>
            <a:br>
              <a:rPr lang="de-DE" dirty="0" smtClean="0"/>
            </a:br>
            <a:r>
              <a:rPr lang="de-DE" dirty="0" err="1" smtClean="0"/>
              <a:t>elit</a:t>
            </a:r>
            <a:r>
              <a:rPr lang="de-DE" dirty="0" smtClean="0"/>
              <a:t>, </a:t>
            </a:r>
            <a:r>
              <a:rPr lang="de-DE" dirty="0" err="1" smtClean="0"/>
              <a:t>sed</a:t>
            </a:r>
            <a:r>
              <a:rPr lang="de-DE" dirty="0" smtClean="0"/>
              <a:t> </a:t>
            </a:r>
            <a:r>
              <a:rPr lang="de-DE" dirty="0" err="1" smtClean="0"/>
              <a:t>diam</a:t>
            </a:r>
            <a:r>
              <a:rPr lang="de-DE" dirty="0" smtClean="0"/>
              <a:t> </a:t>
            </a:r>
            <a:r>
              <a:rPr lang="de-DE" dirty="0" err="1" smtClean="0"/>
              <a:t>nonummy</a:t>
            </a:r>
            <a:r>
              <a:rPr lang="de-DE" dirty="0" smtClean="0"/>
              <a:t> </a:t>
            </a:r>
            <a:r>
              <a:rPr lang="de-DE" dirty="0" err="1" smtClean="0"/>
              <a:t>nibh</a:t>
            </a:r>
            <a:r>
              <a:rPr lang="de-DE" dirty="0" smtClean="0"/>
              <a:t> </a:t>
            </a:r>
            <a:r>
              <a:rPr lang="de-DE" dirty="0" err="1" smtClean="0"/>
              <a:t>euismod</a:t>
            </a:r>
            <a:r>
              <a:rPr lang="de-DE" dirty="0" smtClean="0"/>
              <a:t> </a:t>
            </a:r>
            <a:r>
              <a:rPr lang="de-DE" dirty="0" err="1" smtClean="0"/>
              <a:t>tincidunt</a:t>
            </a:r>
            <a:r>
              <a:rPr lang="de-DE" dirty="0" smtClean="0"/>
              <a:t> </a:t>
            </a:r>
            <a:r>
              <a:rPr lang="de-DE" dirty="0" err="1" smtClean="0"/>
              <a:t>ut</a:t>
            </a:r>
            <a:r>
              <a:rPr lang="de-DE" dirty="0" smtClean="0"/>
              <a:t> </a:t>
            </a:r>
            <a:r>
              <a:rPr lang="de-DE" dirty="0" err="1" smtClean="0"/>
              <a:t>laoreet</a:t>
            </a:r>
            <a:r>
              <a:rPr lang="de-DE" dirty="0" smtClean="0"/>
              <a:t> </a:t>
            </a:r>
            <a:br>
              <a:rPr lang="de-DE" dirty="0" smtClean="0"/>
            </a:br>
            <a:r>
              <a:rPr lang="de-DE" dirty="0" err="1" smtClean="0"/>
              <a:t>dolore</a:t>
            </a:r>
            <a:r>
              <a:rPr lang="de-DE" dirty="0" smtClean="0"/>
              <a:t> magna </a:t>
            </a:r>
            <a:r>
              <a:rPr lang="de-DE" dirty="0" err="1" smtClean="0"/>
              <a:t>aliquam</a:t>
            </a:r>
            <a:r>
              <a:rPr lang="de-DE" dirty="0" smtClean="0"/>
              <a:t> </a:t>
            </a:r>
            <a:r>
              <a:rPr lang="en-US" noProof="0" dirty="0" err="1" smtClean="0"/>
              <a:t>erat</a:t>
            </a:r>
            <a:r>
              <a:rPr lang="de-DE" dirty="0" smtClean="0"/>
              <a:t>. 	</a:t>
            </a:r>
            <a:endParaRPr lang="de-DE" dirty="0"/>
          </a:p>
        </p:txBody>
      </p:sp>
      <p:sp>
        <p:nvSpPr>
          <p:cNvPr id="4" name="Datumsplatzhalter 3"/>
          <p:cNvSpPr>
            <a:spLocks noGrp="1"/>
          </p:cNvSpPr>
          <p:nvPr>
            <p:ph type="dt" sz="half" idx="10"/>
          </p:nvPr>
        </p:nvSpPr>
        <p:spPr>
          <a:xfrm>
            <a:off x="720000" y="6356350"/>
            <a:ext cx="2133600" cy="365125"/>
          </a:xfrm>
          <a:prstGeom prst="rect">
            <a:avLst/>
          </a:prstGeom>
        </p:spPr>
        <p:txBody>
          <a:bodyPr/>
          <a:lstStyle/>
          <a:p>
            <a:pPr defTabSz="457200" eaLnBrk="1" fontAlgn="auto" hangingPunct="1">
              <a:spcBef>
                <a:spcPts val="0"/>
              </a:spcBef>
              <a:spcAft>
                <a:spcPts val="0"/>
              </a:spcAft>
            </a:pPr>
            <a:endParaRPr lang="de-DE" sz="1800" dirty="0">
              <a:solidFill>
                <a:prstClr val="black">
                  <a:tint val="75000"/>
                </a:prstClr>
              </a:solidFill>
              <a:latin typeface="Calibri"/>
              <a:ea typeface=""/>
              <a:cs typeface=""/>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r>
              <a:rPr lang="en-AU" sz="1800" smtClean="0">
                <a:solidFill>
                  <a:prstClr val="black">
                    <a:tint val="75000"/>
                  </a:prstClr>
                </a:solidFill>
                <a:latin typeface="Calibri"/>
                <a:ea typeface=""/>
                <a:cs typeface=""/>
              </a:rPr>
              <a:t>CAHMDA VII Tutorial, 20 Aug. 2017</a:t>
            </a:r>
            <a:endParaRPr lang="en-AU" sz="1800" dirty="0" smtClean="0">
              <a:solidFill>
                <a:prstClr val="black">
                  <a:tint val="75000"/>
                </a:prstClr>
              </a:solidFill>
              <a:latin typeface="Calibri"/>
              <a:ea typeface=""/>
              <a:cs typeface=""/>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7EB9AEA1-3281-46F0-9EDB-48FF2E5FF267}" type="slidenum">
              <a:rPr lang="de-DE" sz="1800" smtClean="0">
                <a:solidFill>
                  <a:prstClr val="black">
                    <a:tint val="75000"/>
                  </a:prstClr>
                </a:solidFill>
                <a:latin typeface="Calibri"/>
                <a:ea typeface=""/>
                <a:cs typeface=""/>
              </a:rPr>
              <a:pPr defTabSz="457200" eaLnBrk="1" fontAlgn="auto" hangingPunct="1">
                <a:spcBef>
                  <a:spcPts val="0"/>
                </a:spcBef>
                <a:spcAft>
                  <a:spcPts val="0"/>
                </a:spcAft>
              </a:pPr>
              <a:t>‹#›</a:t>
            </a:fld>
            <a:endParaRPr lang="de-DE" sz="1800" dirty="0">
              <a:solidFill>
                <a:prstClr val="black">
                  <a:tint val="75000"/>
                </a:prstClr>
              </a:solidFill>
              <a:latin typeface="Calibri"/>
              <a:ea typeface=""/>
              <a:cs typeface=""/>
            </a:endParaRPr>
          </a:p>
        </p:txBody>
      </p:sp>
      <p:sp>
        <p:nvSpPr>
          <p:cNvPr id="7" name="Inhaltsplatzhalter 2"/>
          <p:cNvSpPr>
            <a:spLocks noGrp="1"/>
          </p:cNvSpPr>
          <p:nvPr>
            <p:ph idx="17" hasCustomPrompt="1"/>
          </p:nvPr>
        </p:nvSpPr>
        <p:spPr>
          <a:xfrm>
            <a:off x="720000" y="692696"/>
            <a:ext cx="7488832" cy="576064"/>
          </a:xfrm>
          <a:prstGeom prst="rect">
            <a:avLst/>
          </a:prstGeom>
        </p:spPr>
        <p:txBody>
          <a:bodyPr lIns="0" tIns="0" rIns="0" bIns="0"/>
          <a:lstStyle>
            <a:lvl1pPr marL="0" indent="0">
              <a:buClr>
                <a:srgbClr val="005B82"/>
              </a:buClr>
              <a:buSzPct val="80000"/>
              <a:buFontTx/>
              <a:buNone/>
              <a:defRPr sz="2800" b="1" baseline="0">
                <a:solidFill>
                  <a:srgbClr val="005B82"/>
                </a:solidFill>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smtClean="0"/>
              <a:t>Musterpräsentation</a:t>
            </a:r>
          </a:p>
        </p:txBody>
      </p:sp>
    </p:spTree>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smtClean="0">
                <a:solidFill>
                  <a:srgbClr val="000000">
                    <a:tint val="75000"/>
                  </a:srgbClr>
                </a:solidFill>
              </a:rPr>
              <a:t>CAHMDA VII Tutorial, 20 Aug. 2017</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smtClean="0">
                <a:solidFill>
                  <a:srgbClr val="000000">
                    <a:tint val="75000"/>
                  </a:srgbClr>
                </a:solidFill>
              </a:rPr>
              <a:t>CAHMDA VII Tutorial, 20 Aug. 2017</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smtClean="0">
                <a:solidFill>
                  <a:srgbClr val="000000">
                    <a:tint val="75000"/>
                  </a:srgbClr>
                </a:solidFill>
              </a:rPr>
              <a:t>CAHMDA VII Tutorial, 20 Aug. 2017</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smtClean="0">
                <a:solidFill>
                  <a:srgbClr val="000000">
                    <a:tint val="75000"/>
                  </a:srgbClr>
                </a:solidFill>
              </a:rPr>
              <a:t>CAHMDA VII Tutorial, 20 Aug. 2017</a:t>
            </a: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srgbClr val="000000">
                  <a:tint val="75000"/>
                </a:srgbClr>
              </a:solidFill>
            </a:endParaRPr>
          </a:p>
        </p:txBody>
      </p:sp>
      <p:sp>
        <p:nvSpPr>
          <p:cNvPr id="8" name="Footer Placeholder 7"/>
          <p:cNvSpPr>
            <a:spLocks noGrp="1"/>
          </p:cNvSpPr>
          <p:nvPr>
            <p:ph type="ftr" sz="quarter" idx="11"/>
          </p:nvPr>
        </p:nvSpPr>
        <p:spPr/>
        <p:txBody>
          <a:bodyPr/>
          <a:lstStyle/>
          <a:p>
            <a:r>
              <a:rPr lang="en-US" smtClean="0">
                <a:solidFill>
                  <a:srgbClr val="000000">
                    <a:tint val="75000"/>
                  </a:srgbClr>
                </a:solidFill>
              </a:rPr>
              <a:t>CAHMDA VII Tutorial, 20 Aug. 2017</a:t>
            </a:r>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CAHMDA VII Tutorial, 20 Aug. 2017</a:t>
            </a:r>
            <a:endParaRPr lang="en-US" dirty="0"/>
          </a:p>
        </p:txBody>
      </p:sp>
    </p:spTree>
    <p:extLst>
      <p:ext uri="{BB962C8B-B14F-4D97-AF65-F5344CB8AC3E}">
        <p14:creationId xmlns:p14="http://schemas.microsoft.com/office/powerpoint/2010/main" val="11868565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r>
              <a:rPr lang="en-US" smtClean="0">
                <a:solidFill>
                  <a:srgbClr val="000000">
                    <a:tint val="75000"/>
                  </a:srgbClr>
                </a:solidFill>
              </a:rPr>
              <a:t>CAHMDA VII Tutorial, 20 Aug. 2017</a:t>
            </a: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r>
              <a:rPr lang="en-US" smtClean="0">
                <a:solidFill>
                  <a:srgbClr val="000000">
                    <a:tint val="75000"/>
                  </a:srgbClr>
                </a:solidFill>
              </a:rPr>
              <a:t>CAHMDA VII Tutorial, 20 Aug. 2017</a:t>
            </a:r>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smtClean="0">
                <a:solidFill>
                  <a:srgbClr val="000000">
                    <a:tint val="75000"/>
                  </a:srgbClr>
                </a:solidFill>
              </a:rPr>
              <a:t>CAHMDA VII Tutorial, 20 Aug. 2017</a:t>
            </a: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r>
              <a:rPr lang="en-US" smtClean="0">
                <a:solidFill>
                  <a:srgbClr val="000000">
                    <a:tint val="75000"/>
                  </a:srgbClr>
                </a:solidFill>
              </a:rPr>
              <a:t>CAHMDA VII Tutorial, 20 Aug. 2017</a:t>
            </a: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smtClean="0">
                <a:solidFill>
                  <a:srgbClr val="000000">
                    <a:tint val="75000"/>
                  </a:srgbClr>
                </a:solidFill>
              </a:rPr>
              <a:t>CAHMDA VII Tutorial, 20 Aug. 2017</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smtClean="0">
                <a:solidFill>
                  <a:srgbClr val="000000">
                    <a:tint val="75000"/>
                  </a:srgbClr>
                </a:solidFill>
              </a:rPr>
              <a:t>CAHMDA VII Tutorial, 20 Aug. 2017</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57D573BF-2629-42C4-935A-AF9441B051C3}"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CAHMDA VII Tutorial, 20 Aug. 2017</a:t>
            </a:r>
            <a:endParaRPr lang="en-US" dirty="0"/>
          </a:p>
        </p:txBody>
      </p:sp>
    </p:spTree>
    <p:extLst>
      <p:ext uri="{BB962C8B-B14F-4D97-AF65-F5344CB8AC3E}">
        <p14:creationId xmlns:p14="http://schemas.microsoft.com/office/powerpoint/2010/main" val="1543340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CAHMDA VII Tutorial, 20 Aug. 2017</a:t>
            </a:r>
            <a:endParaRPr lang="en-US" dirty="0"/>
          </a:p>
        </p:txBody>
      </p:sp>
    </p:spTree>
    <p:extLst>
      <p:ext uri="{BB962C8B-B14F-4D97-AF65-F5344CB8AC3E}">
        <p14:creationId xmlns:p14="http://schemas.microsoft.com/office/powerpoint/2010/main" val="1498864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4" name="Picture 8" descr="DARTspaghettiSquare"/>
          <p:cNvPicPr>
            <a:picLocks noChangeAspect="1" noChangeArrowheads="1"/>
          </p:cNvPicPr>
          <p:nvPr userDrawn="1"/>
        </p:nvPicPr>
        <p:blipFill>
          <a:blip r:embed="rId2"/>
          <a:srcRect/>
          <a:stretch>
            <a:fillRect/>
          </a:stretch>
        </p:blipFill>
        <p:spPr bwMode="auto">
          <a:xfrm>
            <a:off x="5015517" y="3988206"/>
            <a:ext cx="2989263" cy="1830388"/>
          </a:xfrm>
          <a:prstGeom prst="rect">
            <a:avLst/>
          </a:prstGeom>
          <a:noFill/>
          <a:ln w="9525">
            <a:noFill/>
            <a:miter lim="800000"/>
            <a:headEnd/>
            <a:tailEnd/>
          </a:ln>
        </p:spPr>
      </p:pic>
      <p:pic>
        <p:nvPicPr>
          <p:cNvPr id="15" name="Picture 9" descr="visitus914"/>
          <p:cNvPicPr>
            <a:picLocks noChangeAspect="1" noChangeArrowheads="1"/>
          </p:cNvPicPr>
          <p:nvPr userDrawn="1"/>
        </p:nvPicPr>
        <p:blipFill>
          <a:blip r:embed="rId3"/>
          <a:srcRect/>
          <a:stretch>
            <a:fillRect/>
          </a:stretch>
        </p:blipFill>
        <p:spPr bwMode="auto">
          <a:xfrm>
            <a:off x="1117146" y="3994557"/>
            <a:ext cx="2770188" cy="1824037"/>
          </a:xfrm>
          <a:prstGeom prst="rect">
            <a:avLst/>
          </a:prstGeom>
          <a:noFill/>
          <a:ln w="9525">
            <a:noFill/>
            <a:miter lim="800000"/>
            <a:headEnd/>
            <a:tailEnd/>
          </a:ln>
        </p:spPr>
      </p:pic>
      <p:sp>
        <p:nvSpPr>
          <p:cNvPr id="16" name="Title 5"/>
          <p:cNvSpPr>
            <a:spLocks noGrp="1"/>
          </p:cNvSpPr>
          <p:nvPr>
            <p:ph type="title"/>
          </p:nvPr>
        </p:nvSpPr>
        <p:spPr>
          <a:xfrm>
            <a:off x="0" y="2528662"/>
            <a:ext cx="9144000" cy="1143000"/>
          </a:xfrm>
        </p:spPr>
        <p:txBody>
          <a:bodyPr>
            <a:normAutofit fontScale="90000"/>
          </a:bodyPr>
          <a:lstStyle>
            <a:lvl1pPr>
              <a:defRPr sz="3200"/>
            </a:lvl1pPr>
          </a:lstStyle>
          <a:p>
            <a:endParaRPr lang="en-US" dirty="0"/>
          </a:p>
        </p:txBody>
      </p:sp>
      <p:sp>
        <p:nvSpPr>
          <p:cNvPr id="17" name="TextBox 16"/>
          <p:cNvSpPr txBox="1"/>
          <p:nvPr userDrawn="1"/>
        </p:nvSpPr>
        <p:spPr>
          <a:xfrm>
            <a:off x="622752" y="6224699"/>
            <a:ext cx="5288874" cy="553998"/>
          </a:xfrm>
          <a:prstGeom prst="rect">
            <a:avLst/>
          </a:prstGeom>
          <a:noFill/>
        </p:spPr>
        <p:txBody>
          <a:bodyPr wrap="square" rtlCol="0">
            <a:spAutoFit/>
          </a:bodyPr>
          <a:lstStyle/>
          <a:p>
            <a:pPr defTabSz="457200" eaLnBrk="1" fontAlgn="auto" hangingPunct="1">
              <a:spcBef>
                <a:spcPts val="0"/>
              </a:spcBef>
              <a:spcAft>
                <a:spcPts val="0"/>
              </a:spcAft>
            </a:pPr>
            <a:r>
              <a:rPr lang="en-US" sz="1000" dirty="0" smtClean="0">
                <a:solidFill>
                  <a:prstClr val="black"/>
                </a:solidFill>
                <a:latin typeface="Calibri"/>
                <a:ea typeface="+mn-ea"/>
                <a:cs typeface="+mn-cs"/>
              </a:rPr>
              <a:t>The </a:t>
            </a:r>
            <a:r>
              <a:rPr lang="en-US" sz="1000" dirty="0">
                <a:solidFill>
                  <a:prstClr val="black"/>
                </a:solidFill>
                <a:latin typeface="Calibri"/>
                <a:ea typeface="+mn-ea"/>
                <a:cs typeface="+mn-cs"/>
              </a:rPr>
              <a:t>National Center for Atmospheric Research is sponsored by the National Science Foundation. Any opinions, findings and conclusions or recommendations expressed in this publication are those of the author(s) and do not necessarily reflect the views of the National Science Foundation.</a:t>
            </a:r>
          </a:p>
        </p:txBody>
      </p:sp>
      <p:sp>
        <p:nvSpPr>
          <p:cNvPr id="18" name="TextBox 17"/>
          <p:cNvSpPr txBox="1"/>
          <p:nvPr userDrawn="1"/>
        </p:nvSpPr>
        <p:spPr>
          <a:xfrm>
            <a:off x="8114374" y="6010420"/>
            <a:ext cx="904139" cy="246221"/>
          </a:xfrm>
          <a:prstGeom prst="rect">
            <a:avLst/>
          </a:prstGeom>
          <a:noFill/>
        </p:spPr>
        <p:txBody>
          <a:bodyPr wrap="none" rtlCol="0">
            <a:spAutoFit/>
          </a:bodyPr>
          <a:lstStyle/>
          <a:p>
            <a:pPr defTabSz="457200" eaLnBrk="1" fontAlgn="auto" hangingPunct="1">
              <a:spcBef>
                <a:spcPts val="0"/>
              </a:spcBef>
              <a:spcAft>
                <a:spcPts val="0"/>
              </a:spcAft>
            </a:pPr>
            <a:r>
              <a:rPr lang="en-US" sz="1000" dirty="0">
                <a:solidFill>
                  <a:prstClr val="black"/>
                </a:solidFill>
                <a:latin typeface="Calibri"/>
                <a:ea typeface="+mn-ea"/>
                <a:cs typeface="+mn-cs"/>
              </a:rPr>
              <a:t> ©UCAR </a:t>
            </a:r>
            <a:r>
              <a:rPr lang="en-US" sz="1000" dirty="0" smtClean="0">
                <a:solidFill>
                  <a:prstClr val="black"/>
                </a:solidFill>
                <a:latin typeface="Calibri"/>
                <a:ea typeface="+mn-ea"/>
                <a:cs typeface="+mn-cs"/>
              </a:rPr>
              <a:t>2014</a:t>
            </a:r>
            <a:endParaRPr lang="en-US" sz="1000" dirty="0">
              <a:solidFill>
                <a:prstClr val="black"/>
              </a:solidFill>
              <a:latin typeface="Calibri"/>
              <a:ea typeface="+mn-ea"/>
              <a:cs typeface="+mn-cs"/>
            </a:endParaRPr>
          </a:p>
        </p:txBody>
      </p:sp>
      <p:pic>
        <p:nvPicPr>
          <p:cNvPr id="19" name="Picture 18" descr="DARTYellowWhit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99734" y="332083"/>
            <a:ext cx="6344532" cy="1874520"/>
          </a:xfrm>
          <a:prstGeom prst="rect">
            <a:avLst/>
          </a:prstGeom>
        </p:spPr>
      </p:pic>
      <p:pic>
        <p:nvPicPr>
          <p:cNvPr id="20" name="Picture 7" descr="nsf1"/>
          <p:cNvPicPr>
            <a:picLocks noChangeAspect="1" noChangeArrowheads="1"/>
          </p:cNvPicPr>
          <p:nvPr userDrawn="1"/>
        </p:nvPicPr>
        <p:blipFill>
          <a:blip r:embed="rId5"/>
          <a:srcRect/>
          <a:stretch>
            <a:fillRect/>
          </a:stretch>
        </p:blipFill>
        <p:spPr bwMode="auto">
          <a:xfrm>
            <a:off x="101576" y="6222806"/>
            <a:ext cx="554444" cy="557784"/>
          </a:xfrm>
          <a:prstGeom prst="rect">
            <a:avLst/>
          </a:prstGeom>
          <a:noFill/>
          <a:ln w="9525">
            <a:noFill/>
            <a:miter lim="800000"/>
            <a:headEnd/>
            <a:tailEnd/>
          </a:ln>
        </p:spPr>
      </p:pic>
      <p:pic>
        <p:nvPicPr>
          <p:cNvPr id="21" name="Picture 20" descr="ncar_ucar_logo_text.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67682" y="6244656"/>
            <a:ext cx="2250831" cy="512064"/>
          </a:xfrm>
          <a:prstGeom prst="rect">
            <a:avLst/>
          </a:prstGeom>
        </p:spPr>
      </p:pic>
    </p:spTree>
    <p:extLst>
      <p:ext uri="{BB962C8B-B14F-4D97-AF65-F5344CB8AC3E}">
        <p14:creationId xmlns:p14="http://schemas.microsoft.com/office/powerpoint/2010/main" val="2257703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CAHMDA VII Tutorial, 20 Aug. 2017</a:t>
            </a:r>
            <a:endParaRPr lang="en-US" dirty="0"/>
          </a:p>
        </p:txBody>
      </p:sp>
    </p:spTree>
    <p:extLst>
      <p:ext uri="{BB962C8B-B14F-4D97-AF65-F5344CB8AC3E}">
        <p14:creationId xmlns:p14="http://schemas.microsoft.com/office/powerpoint/2010/main" val="3926659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8.xml"/><Relationship Id="rId4" Type="http://schemas.openxmlformats.org/officeDocument/2006/relationships/theme" Target="../theme/theme10.xml"/><Relationship Id="rId5" Type="http://schemas.openxmlformats.org/officeDocument/2006/relationships/image" Target="../media/image7.png"/><Relationship Id="rId6" Type="http://schemas.openxmlformats.org/officeDocument/2006/relationships/image" Target="../media/image4.jpeg"/><Relationship Id="rId7" Type="http://schemas.openxmlformats.org/officeDocument/2006/relationships/image" Target="../media/image9.png"/><Relationship Id="rId1" Type="http://schemas.openxmlformats.org/officeDocument/2006/relationships/slideLayout" Target="../slideLayouts/slideLayout56.xml"/><Relationship Id="rId2"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theme" Target="../theme/theme2.xml"/><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theme" Target="../theme/theme3.xml"/><Relationship Id="rId1" Type="http://schemas.openxmlformats.org/officeDocument/2006/relationships/slideLayout" Target="../slideLayouts/slideLayout15.xml"/><Relationship Id="rId2"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theme" Target="../theme/theme5.xml"/><Relationship Id="rId7" Type="http://schemas.openxmlformats.org/officeDocument/2006/relationships/image" Target="../media/image4.jpeg"/><Relationship Id="rId8" Type="http://schemas.openxmlformats.org/officeDocument/2006/relationships/image" Target="../media/image6.jpeg"/><Relationship Id="rId9" Type="http://schemas.openxmlformats.org/officeDocument/2006/relationships/image" Target="../media/image7.png"/><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6.xml"/><Relationship Id="rId13" Type="http://schemas.openxmlformats.org/officeDocument/2006/relationships/image" Target="../media/image8.png"/><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9.xml"/><Relationship Id="rId4" Type="http://schemas.openxmlformats.org/officeDocument/2006/relationships/theme" Target="../theme/theme7.xml"/><Relationship Id="rId1" Type="http://schemas.openxmlformats.org/officeDocument/2006/relationships/slideLayout" Target="../slideLayouts/slideLayout37.xml"/><Relationship Id="rId2" Type="http://schemas.openxmlformats.org/officeDocument/2006/relationships/slideLayout" Target="../slideLayouts/slideLayout3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theme" Target="../theme/theme8.xml"/><Relationship Id="rId1" Type="http://schemas.openxmlformats.org/officeDocument/2006/relationships/slideLayout" Target="../slideLayouts/slideLayout40.xml"/><Relationship Id="rId2" Type="http://schemas.openxmlformats.org/officeDocument/2006/relationships/slideLayout" Target="../slideLayouts/slideLayout4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9.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7"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CAHMDA VII Tutorial, 20 Aug. 2017</a:t>
            </a:r>
            <a:endParaRPr lang="en-US" dirty="0"/>
          </a:p>
        </p:txBody>
      </p:sp>
    </p:spTree>
  </p:cSld>
  <p:clrMap bg1="lt1" tx1="dk1" bg2="lt2" tx2="dk2" accent1="accent1" accent2="accent2" accent3="accent3" accent4="accent4" accent5="accent5" accent6="accent6" hlink="hlink" folHlink="folHlink"/>
  <p:sldLayoutIdLst>
    <p:sldLayoutId id="2147483926" r:id="rId1"/>
    <p:sldLayoutId id="2147483929" r:id="rId2"/>
    <p:sldLayoutId id="2147483997" r:id="rId3"/>
    <p:sldLayoutId id="2147483998" r:id="rId4"/>
    <p:sldLayoutId id="2147483999" r:id="rId5"/>
    <p:sldLayoutId id="2147484000" r:id="rId6"/>
    <p:sldLayoutId id="2147484001" r:id="rId7"/>
  </p:sldLayoutIdLst>
  <p:hf hdr="0" dt="0"/>
  <p:txStyles>
    <p:title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1" fontAlgn="base" hangingPunct="1">
        <a:spcBef>
          <a:spcPct val="20000"/>
        </a:spcBef>
        <a:spcAft>
          <a:spcPct val="0"/>
        </a:spcAft>
        <a:defRPr sz="2400">
          <a:solidFill>
            <a:schemeClr val="tx1"/>
          </a:solidFill>
          <a:latin typeface="Calibri"/>
          <a:ea typeface="+mn-ea"/>
          <a:cs typeface="Calibri"/>
        </a:defRPr>
      </a:lvl1pPr>
      <a:lvl2pPr marL="742950" indent="-285750" algn="l" rtl="0" eaLnBrk="1" fontAlgn="base" hangingPunct="1">
        <a:spcBef>
          <a:spcPct val="20000"/>
        </a:spcBef>
        <a:spcAft>
          <a:spcPct val="0"/>
        </a:spcAft>
        <a:buChar char="–"/>
        <a:defRPr sz="2200">
          <a:solidFill>
            <a:schemeClr val="tx1"/>
          </a:solidFill>
          <a:latin typeface="Calibri"/>
          <a:ea typeface="+mn-ea"/>
          <a:cs typeface="Calibri"/>
        </a:defRPr>
      </a:lvl2pPr>
      <a:lvl3pPr marL="1143000" indent="-228600" algn="l" rtl="0" eaLnBrk="1" fontAlgn="base" hangingPunct="1">
        <a:spcBef>
          <a:spcPct val="20000"/>
        </a:spcBef>
        <a:spcAft>
          <a:spcPct val="0"/>
        </a:spcAft>
        <a:buChar char="•"/>
        <a:defRPr sz="2000">
          <a:solidFill>
            <a:schemeClr val="tx1"/>
          </a:solidFill>
          <a:latin typeface="Calibri"/>
          <a:ea typeface="+mn-ea"/>
          <a:cs typeface="Calibri"/>
        </a:defRPr>
      </a:lvl3pPr>
      <a:lvl4pPr marL="1600200" indent="-228600" algn="l" rtl="0" eaLnBrk="1" fontAlgn="base" hangingPunct="1">
        <a:spcBef>
          <a:spcPct val="20000"/>
        </a:spcBef>
        <a:spcAft>
          <a:spcPct val="0"/>
        </a:spcAft>
        <a:buChar char="–"/>
        <a:defRPr sz="2000">
          <a:solidFill>
            <a:schemeClr val="tx1"/>
          </a:solidFill>
          <a:latin typeface="Calibri"/>
          <a:ea typeface="+mn-ea"/>
          <a:cs typeface="Calibri"/>
        </a:defRPr>
      </a:lvl4pPr>
      <a:lvl5pPr marL="2057400" indent="-228600" algn="l" rtl="0" eaLnBrk="1" fontAlgn="base" hangingPunct="1">
        <a:spcBef>
          <a:spcPct val="20000"/>
        </a:spcBef>
        <a:spcAft>
          <a:spcPct val="0"/>
        </a:spcAft>
        <a:buChar char="»"/>
        <a:defRPr sz="2000">
          <a:solidFill>
            <a:schemeClr val="tx1"/>
          </a:solidFill>
          <a:latin typeface="Calibri"/>
          <a:ea typeface="+mn-ea"/>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9" descr="Dartboard7"/>
          <p:cNvPicPr>
            <a:picLocks noChangeAspect="1" noChangeArrowheads="1"/>
          </p:cNvPicPr>
          <p:nvPr userDrawn="1"/>
        </p:nvPicPr>
        <p:blipFill>
          <a:blip r:embed="rId5"/>
          <a:srcRect/>
          <a:stretch>
            <a:fillRect/>
          </a:stretch>
        </p:blipFill>
        <p:spPr bwMode="auto">
          <a:xfrm>
            <a:off x="7248806" y="6232525"/>
            <a:ext cx="1752600" cy="519113"/>
          </a:xfrm>
          <a:prstGeom prst="rect">
            <a:avLst/>
          </a:prstGeom>
          <a:noFill/>
          <a:ln w="9525">
            <a:noFill/>
            <a:miter lim="800000"/>
            <a:headEnd/>
            <a:tailEnd/>
          </a:ln>
        </p:spPr>
      </p:pic>
      <p:pic>
        <p:nvPicPr>
          <p:cNvPr id="9" name="Picture 7" descr="nsf1"/>
          <p:cNvPicPr>
            <a:picLocks noChangeAspect="1" noChangeArrowheads="1"/>
          </p:cNvPicPr>
          <p:nvPr userDrawn="1"/>
        </p:nvPicPr>
        <p:blipFill>
          <a:blip r:embed="rId6"/>
          <a:srcRect/>
          <a:stretch>
            <a:fillRect/>
          </a:stretch>
        </p:blipFill>
        <p:spPr bwMode="auto">
          <a:xfrm>
            <a:off x="6605799" y="6244176"/>
            <a:ext cx="503238" cy="506413"/>
          </a:xfrm>
          <a:prstGeom prst="rect">
            <a:avLst/>
          </a:prstGeom>
          <a:noFill/>
          <a:ln w="9525">
            <a:noFill/>
            <a:miter lim="800000"/>
            <a:headEnd/>
            <a:tailEnd/>
          </a:ln>
        </p:spPr>
      </p:pic>
      <p:pic>
        <p:nvPicPr>
          <p:cNvPr id="10" name="Picture 7" descr="IMAGeBanner2010.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144000" cy="595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925810"/>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685800"/>
          </a:xfrm>
          <a:prstGeom prst="rect">
            <a:avLst/>
          </a:prstGeom>
          <a:solidFill>
            <a:srgbClr val="3366FF"/>
          </a:solidFill>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6"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CAHMDA VII Tutorial, 20 Aug. 2017</a:t>
            </a:r>
            <a:endParaRPr lang="en-US" dirty="0"/>
          </a:p>
        </p:txBody>
      </p:sp>
    </p:spTree>
    <p:extLst>
      <p:ext uri="{BB962C8B-B14F-4D97-AF65-F5344CB8AC3E}">
        <p14:creationId xmlns:p14="http://schemas.microsoft.com/office/powerpoint/2010/main" val="741956348"/>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73" r:id="rId3"/>
    <p:sldLayoutId id="2147483974" r:id="rId4"/>
    <p:sldLayoutId id="2147483975" r:id="rId5"/>
    <p:sldLayoutId id="2147483976" r:id="rId6"/>
    <p:sldLayoutId id="2147484004" r:id="rId7"/>
  </p:sldLayoutIdLst>
  <p:hf hdr="0" dt="0"/>
  <p:txStyles>
    <p:titleStyle>
      <a:lvl1pPr algn="ctr" defTabSz="457200" rtl="0" eaLnBrk="1" latinLnBrk="0" hangingPunct="1">
        <a:spcBef>
          <a:spcPct val="0"/>
        </a:spcBef>
        <a:buNone/>
        <a:defRPr sz="3600" kern="1200">
          <a:solidFill>
            <a:schemeClr val="bg1"/>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685800"/>
          </a:xfrm>
          <a:prstGeom prst="rect">
            <a:avLst/>
          </a:prstGeom>
          <a:solidFill>
            <a:srgbClr val="3366FF"/>
          </a:solidFill>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6"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CAHMDA VII Tutorial, 20 Aug. 2017</a:t>
            </a:r>
            <a:endParaRPr lang="en-US" dirty="0"/>
          </a:p>
        </p:txBody>
      </p:sp>
    </p:spTree>
    <p:extLst>
      <p:ext uri="{BB962C8B-B14F-4D97-AF65-F5344CB8AC3E}">
        <p14:creationId xmlns:p14="http://schemas.microsoft.com/office/powerpoint/2010/main" val="741956348"/>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4002" r:id="rId4"/>
  </p:sldLayoutIdLst>
  <p:hf hdr="0" dt="0"/>
  <p:txStyles>
    <p:titleStyle>
      <a:lvl1pPr algn="ctr" defTabSz="457200" rtl="0" eaLnBrk="1" latinLnBrk="0" hangingPunct="1">
        <a:spcBef>
          <a:spcPct val="0"/>
        </a:spcBef>
        <a:buNone/>
        <a:defRPr sz="3600" kern="1200">
          <a:solidFill>
            <a:schemeClr val="bg1"/>
          </a:solidFill>
          <a:effectLst>
            <a:outerShdw blurRad="63500" dir="3600000" algn="tl" rotWithShape="0">
              <a:srgbClr val="000000">
                <a:alpha val="70000"/>
              </a:srgbClr>
            </a:outerShdw>
          </a:effectLst>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1" y="0"/>
            <a:ext cx="9144000" cy="685800"/>
          </a:xfrm>
          <a:prstGeom prst="rect">
            <a:avLst/>
          </a:prstGeom>
          <a:solidFill>
            <a:srgbClr val="3366FF"/>
          </a:solidFill>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6"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CAHMDA VII Tutorial, 20 Aug. 2017</a:t>
            </a:r>
            <a:endParaRPr lang="en-US" dirty="0"/>
          </a:p>
        </p:txBody>
      </p:sp>
    </p:spTree>
    <p:extLst>
      <p:ext uri="{BB962C8B-B14F-4D97-AF65-F5344CB8AC3E}">
        <p14:creationId xmlns:p14="http://schemas.microsoft.com/office/powerpoint/2010/main" val="741956348"/>
      </p:ext>
    </p:extLst>
  </p:cSld>
  <p:clrMap bg1="lt1" tx1="dk1" bg2="lt2" tx2="dk2" accent1="accent1" accent2="accent2" accent3="accent3" accent4="accent4" accent5="accent5" accent6="accent6" hlink="hlink" folHlink="folHlink"/>
  <p:sldLayoutIdLst>
    <p:sldLayoutId id="2147483972" r:id="rId1"/>
    <p:sldLayoutId id="2147484003" r:id="rId2"/>
  </p:sldLayoutIdLst>
  <p:hf hdr="0" dt="0"/>
  <p:txStyles>
    <p:titleStyle>
      <a:lvl1pPr algn="ctr" defTabSz="457200" rtl="0" eaLnBrk="1" latinLnBrk="0" hangingPunct="1">
        <a:spcBef>
          <a:spcPct val="0"/>
        </a:spcBef>
        <a:buNone/>
        <a:defRPr sz="3600" kern="1200">
          <a:solidFill>
            <a:schemeClr val="bg1"/>
          </a:solidFill>
          <a:effectLst>
            <a:outerShdw blurRad="63500" dir="3600000" algn="tl" rotWithShape="0">
              <a:srgbClr val="000000">
                <a:alpha val="70000"/>
              </a:srgbClr>
            </a:outerShdw>
          </a:effectLst>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524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31" name="Picture 7" descr="nsf1"/>
          <p:cNvPicPr>
            <a:picLocks noChangeAspect="1" noChangeArrowheads="1"/>
          </p:cNvPicPr>
          <p:nvPr/>
        </p:nvPicPr>
        <p:blipFill>
          <a:blip r:embed="rId7"/>
          <a:srcRect/>
          <a:stretch>
            <a:fillRect/>
          </a:stretch>
        </p:blipFill>
        <p:spPr bwMode="auto">
          <a:xfrm>
            <a:off x="2057400" y="6248400"/>
            <a:ext cx="503238" cy="506413"/>
          </a:xfrm>
          <a:prstGeom prst="rect">
            <a:avLst/>
          </a:prstGeom>
          <a:noFill/>
          <a:ln w="9525">
            <a:noFill/>
            <a:miter lim="800000"/>
            <a:headEnd/>
            <a:tailEnd/>
          </a:ln>
        </p:spPr>
      </p:pic>
      <p:pic>
        <p:nvPicPr>
          <p:cNvPr id="1032" name="Picture 8" descr="ncar-logo-med"/>
          <p:cNvPicPr>
            <a:picLocks noChangeAspect="1" noChangeArrowheads="1"/>
          </p:cNvPicPr>
          <p:nvPr/>
        </p:nvPicPr>
        <p:blipFill>
          <a:blip r:embed="rId8"/>
          <a:srcRect/>
          <a:stretch>
            <a:fillRect/>
          </a:stretch>
        </p:blipFill>
        <p:spPr bwMode="auto">
          <a:xfrm>
            <a:off x="685800" y="6324600"/>
            <a:ext cx="1231900" cy="347663"/>
          </a:xfrm>
          <a:prstGeom prst="rect">
            <a:avLst/>
          </a:prstGeom>
          <a:noFill/>
          <a:ln w="9525">
            <a:noFill/>
            <a:miter lim="800000"/>
            <a:headEnd/>
            <a:tailEnd/>
          </a:ln>
        </p:spPr>
      </p:pic>
      <p:pic>
        <p:nvPicPr>
          <p:cNvPr id="1033" name="Picture 9" descr="Dartboard7"/>
          <p:cNvPicPr>
            <a:picLocks noChangeAspect="1" noChangeArrowheads="1"/>
          </p:cNvPicPr>
          <p:nvPr/>
        </p:nvPicPr>
        <p:blipFill>
          <a:blip r:embed="rId9"/>
          <a:srcRect/>
          <a:stretch>
            <a:fillRect/>
          </a:stretch>
        </p:blipFill>
        <p:spPr bwMode="auto">
          <a:xfrm>
            <a:off x="6629400" y="6248400"/>
            <a:ext cx="1752600" cy="519113"/>
          </a:xfrm>
          <a:prstGeom prst="rect">
            <a:avLst/>
          </a:prstGeom>
          <a:noFill/>
          <a:ln w="9525">
            <a:noFill/>
            <a:miter lim="800000"/>
            <a:headEnd/>
            <a:tailEnd/>
          </a:ln>
        </p:spPr>
      </p:pic>
      <p:sp>
        <p:nvSpPr>
          <p:cNvPr id="1034" name="Rectangle 10"/>
          <p:cNvSpPr>
            <a:spLocks noChangeArrowheads="1"/>
          </p:cNvSpPr>
          <p:nvPr/>
        </p:nvSpPr>
        <p:spPr bwMode="auto">
          <a:xfrm>
            <a:off x="8458200" y="6324600"/>
            <a:ext cx="609600" cy="304800"/>
          </a:xfrm>
          <a:prstGeom prst="rect">
            <a:avLst/>
          </a:prstGeom>
          <a:noFill/>
          <a:ln w="9525">
            <a:noFill/>
            <a:miter lim="800000"/>
            <a:headEnd/>
            <a:tailEnd/>
          </a:ln>
        </p:spPr>
        <p:txBody>
          <a:bodyPr>
            <a:prstTxWarp prst="textNoShape">
              <a:avLst/>
            </a:prstTxWarp>
          </a:bodyPr>
          <a:lstStyle/>
          <a:p>
            <a:pPr algn="ctr">
              <a:defRPr/>
            </a:pPr>
            <a:r>
              <a:rPr lang="en-US" sz="1200" dirty="0">
                <a:solidFill>
                  <a:srgbClr val="000000"/>
                </a:solidFill>
              </a:rPr>
              <a:t>pg </a:t>
            </a:r>
            <a:fld id="{36C93095-8263-124B-A941-6375B70BC881}" type="slidenum">
              <a:rPr lang="en-US" sz="1200">
                <a:solidFill>
                  <a:srgbClr val="000000"/>
                </a:solidFill>
              </a:rPr>
              <a:pPr algn="ctr">
                <a:defRPr/>
              </a:pPr>
              <a:t>‹#›</a:t>
            </a:fld>
            <a:endParaRPr lang="en-US" sz="1400" dirty="0">
              <a:solidFill>
                <a:srgbClr val="000000"/>
              </a:solidFill>
            </a:endParaRPr>
          </a:p>
        </p:txBody>
      </p:sp>
      <p:pic>
        <p:nvPicPr>
          <p:cNvPr id="11" name="Picture 7" descr="nsf1"/>
          <p:cNvPicPr>
            <a:picLocks noChangeAspect="1" noChangeArrowheads="1"/>
          </p:cNvPicPr>
          <p:nvPr userDrawn="1"/>
        </p:nvPicPr>
        <p:blipFill>
          <a:blip r:embed="rId7"/>
          <a:srcRect/>
          <a:stretch>
            <a:fillRect/>
          </a:stretch>
        </p:blipFill>
        <p:spPr bwMode="auto">
          <a:xfrm>
            <a:off x="2057400" y="6248400"/>
            <a:ext cx="503238" cy="506413"/>
          </a:xfrm>
          <a:prstGeom prst="rect">
            <a:avLst/>
          </a:prstGeom>
          <a:noFill/>
          <a:ln w="9525">
            <a:noFill/>
            <a:miter lim="800000"/>
            <a:headEnd/>
            <a:tailEnd/>
          </a:ln>
        </p:spPr>
      </p:pic>
      <p:pic>
        <p:nvPicPr>
          <p:cNvPr id="12" name="Picture 8" descr="ncar-logo-med"/>
          <p:cNvPicPr>
            <a:picLocks noChangeAspect="1" noChangeArrowheads="1"/>
          </p:cNvPicPr>
          <p:nvPr userDrawn="1"/>
        </p:nvPicPr>
        <p:blipFill>
          <a:blip r:embed="rId8"/>
          <a:srcRect/>
          <a:stretch>
            <a:fillRect/>
          </a:stretch>
        </p:blipFill>
        <p:spPr bwMode="auto">
          <a:xfrm>
            <a:off x="685800" y="6324600"/>
            <a:ext cx="1231900" cy="347663"/>
          </a:xfrm>
          <a:prstGeom prst="rect">
            <a:avLst/>
          </a:prstGeom>
          <a:noFill/>
          <a:ln w="9525">
            <a:noFill/>
            <a:miter lim="800000"/>
            <a:headEnd/>
            <a:tailEnd/>
          </a:ln>
        </p:spPr>
      </p:pic>
      <p:sp>
        <p:nvSpPr>
          <p:cNvPr id="14" name="Footer Placeholder 4"/>
          <p:cNvSpPr>
            <a:spLocks noGrp="1"/>
          </p:cNvSpPr>
          <p:nvPr>
            <p:ph type="ftr" sz="quarter" idx="3"/>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CAHMDA VII Tutorial, 20 Aug. 2017</a:t>
            </a:r>
            <a:endParaRPr lang="en-US" dirty="0">
              <a:solidFill>
                <a:srgbClr val="000000"/>
              </a:solidFill>
              <a:latin typeface="Calibri"/>
              <a:ea typeface="ＭＳ Ｐゴシック"/>
              <a:cs typeface="ＭＳ Ｐゴシック"/>
            </a:endParaRPr>
          </a:p>
        </p:txBody>
      </p:sp>
    </p:spTree>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Lst>
  <p:hf hdr="0" dt="0"/>
  <p:txStyles>
    <p:title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1" fontAlgn="base" hangingPunct="1">
        <a:spcBef>
          <a:spcPct val="20000"/>
        </a:spcBef>
        <a:spcAft>
          <a:spcPct val="0"/>
        </a:spcAft>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2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a:xfrm>
            <a:off x="0" y="6527800"/>
            <a:ext cx="9144000" cy="3429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7" name="Rectangle 6"/>
          <p:cNvSpPr/>
          <p:nvPr userDrawn="1"/>
        </p:nvSpPr>
        <p:spPr>
          <a:xfrm>
            <a:off x="0" y="-12700"/>
            <a:ext cx="9144000" cy="8509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2" name="Title Placeholder 1"/>
          <p:cNvSpPr>
            <a:spLocks noGrp="1"/>
          </p:cNvSpPr>
          <p:nvPr>
            <p:ph type="title"/>
          </p:nvPr>
        </p:nvSpPr>
        <p:spPr>
          <a:xfrm>
            <a:off x="457200" y="38100"/>
            <a:ext cx="8229600" cy="723900"/>
          </a:xfrm>
          <a:prstGeom prst="rect">
            <a:avLst/>
          </a:prstGeom>
        </p:spPr>
        <p:txBody>
          <a:bodyPr vert="horz" lIns="91440" tIns="45720" rIns="91440" bIns="45720" rtlCol="0" anchor="ctr">
            <a:normAutofit/>
          </a:bodyPr>
          <a:lstStyle/>
          <a:p>
            <a:r>
              <a:rPr lang="fr-FR" dirty="0" smtClean="0"/>
              <a:t>Click to </a:t>
            </a:r>
            <a:r>
              <a:rPr lang="fr-FR" dirty="0" err="1" smtClean="0"/>
              <a:t>edit</a:t>
            </a:r>
            <a:r>
              <a:rPr lang="fr-FR" dirty="0" smtClean="0"/>
              <a:t> Master </a:t>
            </a:r>
            <a:r>
              <a:rPr lang="fr-FR" dirty="0" err="1" smtClean="0"/>
              <a:t>title</a:t>
            </a:r>
            <a:r>
              <a:rPr lang="fr-FR" dirty="0" smtClean="0"/>
              <a:t>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2"/>
          </p:nvPr>
        </p:nvSpPr>
        <p:spPr>
          <a:xfrm>
            <a:off x="444500" y="64706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4960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r>
              <a:rPr lang="fr-FR" smtClean="0">
                <a:solidFill>
                  <a:prstClr val="black">
                    <a:tint val="75000"/>
                  </a:prstClr>
                </a:solidFill>
                <a:latin typeface="Calibri"/>
                <a:ea typeface="+mn-ea"/>
                <a:cs typeface="+mn-cs"/>
              </a:rPr>
              <a:t>CAHMDA VII Tutorial, 20 Aug. 2017</a:t>
            </a:r>
            <a:endParaRPr lang="en-US"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5087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7BC013A6-E110-844F-BF04-51545AE39463}"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pic>
        <p:nvPicPr>
          <p:cNvPr id="9" name="Picture 8"/>
          <p:cNvPicPr>
            <a:picLocks noChangeAspect="1"/>
          </p:cNvPicPr>
          <p:nvPr userDrawn="1"/>
        </p:nvPicPr>
        <p:blipFill rotWithShape="1">
          <a:blip r:embed="rId13"/>
          <a:srcRect l="14855" t="12365" r="11594" b="12903"/>
          <a:stretch/>
        </p:blipFill>
        <p:spPr>
          <a:xfrm>
            <a:off x="8091636" y="63500"/>
            <a:ext cx="1001564" cy="685800"/>
          </a:xfrm>
          <a:prstGeom prst="rect">
            <a:avLst/>
          </a:prstGeom>
        </p:spPr>
      </p:pic>
    </p:spTree>
    <p:extLst>
      <p:ext uri="{BB962C8B-B14F-4D97-AF65-F5344CB8AC3E}">
        <p14:creationId xmlns:p14="http://schemas.microsoft.com/office/powerpoint/2010/main" val="3522901601"/>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hf hdr="0" dt="0"/>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1623"/>
            <a:ext cx="9144000" cy="1143000"/>
          </a:xfrm>
          <a:prstGeom prst="rect">
            <a:avLst/>
          </a:prstGeom>
          <a:solidFill>
            <a:srgbClr val="3366FF"/>
          </a:solidFill>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266457"/>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30" r:id="rId3"/>
  </p:sldLayoutIdLst>
  <p:hf hdr="0" dt="0"/>
  <p:txStyles>
    <p:titleStyle>
      <a:lvl1pPr algn="ctr" defTabSz="457200" rtl="0" eaLnBrk="1" latinLnBrk="0" hangingPunct="1">
        <a:spcBef>
          <a:spcPct val="0"/>
        </a:spcBef>
        <a:buNone/>
        <a:defRPr sz="4400" kern="1200">
          <a:solidFill>
            <a:schemeClr val="bg1"/>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1623"/>
            <a:ext cx="9144000" cy="1143000"/>
          </a:xfrm>
          <a:prstGeom prst="rect">
            <a:avLst/>
          </a:prstGeom>
          <a:solidFill>
            <a:srgbClr val="3366FF"/>
          </a:solidFill>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48643754"/>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Lst>
  <p:hf hdr="0" dt="0"/>
  <p:txStyles>
    <p:titleStyle>
      <a:lvl1pPr algn="ctr" defTabSz="457200" rtl="0" eaLnBrk="1" latinLnBrk="0" hangingPunct="1">
        <a:spcBef>
          <a:spcPct val="0"/>
        </a:spcBef>
        <a:buNone/>
        <a:defRPr sz="4400" kern="1200">
          <a:solidFill>
            <a:schemeClr val="bg1"/>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alpha val="99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endParaRPr lang="en-US">
              <a:solidFill>
                <a:srgbClr val="000000">
                  <a:tint val="75000"/>
                </a:srgbClr>
              </a:solidFill>
              <a:latin typeface="Calibri"/>
              <a:ea typeface=""/>
              <a:cs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r>
              <a:rPr lang="en-US" smtClean="0">
                <a:solidFill>
                  <a:srgbClr val="000000">
                    <a:tint val="75000"/>
                  </a:srgbClr>
                </a:solidFill>
                <a:latin typeface="Calibri"/>
                <a:ea typeface=""/>
                <a:cs typeface=""/>
              </a:rPr>
              <a:t>CAHMDA VII Tutorial, 20 Aug. 2017</a:t>
            </a:r>
            <a:endParaRPr lang="en-US">
              <a:solidFill>
                <a:srgbClr val="000000">
                  <a:tint val="75000"/>
                </a:srgbClr>
              </a:solidFill>
              <a:latin typeface="Calibri"/>
              <a:ea typeface=""/>
              <a:cs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57D573BF-2629-42C4-935A-AF9441B051C3}" type="slidenum">
              <a:rPr lang="en-US" smtClean="0">
                <a:solidFill>
                  <a:srgbClr val="000000">
                    <a:tint val="75000"/>
                  </a:srgbClr>
                </a:solidFill>
                <a:latin typeface="Calibri"/>
                <a:ea typeface=""/>
                <a:cs typeface=""/>
              </a:rPr>
              <a:pPr eaLnBrk="1" fontAlgn="auto" hangingPunct="1">
                <a:spcBef>
                  <a:spcPts val="0"/>
                </a:spcBef>
                <a:spcAft>
                  <a:spcPts val="0"/>
                </a:spcAft>
              </a:pPr>
              <a:t>‹#›</a:t>
            </a:fld>
            <a:endParaRPr lang="en-US">
              <a:solidFill>
                <a:srgbClr val="000000">
                  <a:tint val="75000"/>
                </a:srgbClr>
              </a:solidFill>
              <a:latin typeface="Calibri"/>
              <a:ea typeface=""/>
              <a:cs typeface=""/>
            </a:endParaRPr>
          </a:p>
        </p:txBody>
      </p:sp>
    </p:spTree>
    <p:extLst>
      <p:ext uri="{BB962C8B-B14F-4D97-AF65-F5344CB8AC3E}">
        <p14:creationId xmlns:p14="http://schemas.microsoft.com/office/powerpoint/2010/main" val="1976664578"/>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0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3.e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114.e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11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1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11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 Id="rId3" Type="http://schemas.openxmlformats.org/officeDocument/2006/relationships/image" Target="../media/image11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0.jpeg"/><Relationship Id="rId3" Type="http://schemas.openxmlformats.org/officeDocument/2006/relationships/image" Target="../media/image121.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23.png"/></Relationships>
</file>

<file path=ppt/slides/_rels/slide118.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1" Type="http://schemas.openxmlformats.org/officeDocument/2006/relationships/slideLayout" Target="../slideLayouts/slideLayout25.xml"/><Relationship Id="rId2" Type="http://schemas.openxmlformats.org/officeDocument/2006/relationships/image" Target="../media/image124.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3" Type="http://schemas.openxmlformats.org/officeDocument/2006/relationships/image" Target="../media/image128.emf"/><Relationship Id="rId4" Type="http://schemas.openxmlformats.org/officeDocument/2006/relationships/image" Target="../media/image129.emf"/><Relationship Id="rId5" Type="http://schemas.openxmlformats.org/officeDocument/2006/relationships/image" Target="../media/image130.emf"/><Relationship Id="rId6" Type="http://schemas.openxmlformats.org/officeDocument/2006/relationships/image" Target="../media/image131.emf"/><Relationship Id="rId1" Type="http://schemas.openxmlformats.org/officeDocument/2006/relationships/slideLayout" Target="../slideLayouts/slideLayout10.xml"/><Relationship Id="rId2" Type="http://schemas.openxmlformats.org/officeDocument/2006/relationships/image" Target="../media/image127.em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6.xml"/><Relationship Id="rId3" Type="http://schemas.openxmlformats.org/officeDocument/2006/relationships/image" Target="../media/image132.png"/></Relationships>
</file>

<file path=ppt/slides/_rels/slide126.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1" Type="http://schemas.openxmlformats.org/officeDocument/2006/relationships/slideLayout" Target="../slideLayouts/slideLayout27.xml"/><Relationship Id="rId2" Type="http://schemas.openxmlformats.org/officeDocument/2006/relationships/notesSlide" Target="../notesSlides/notesSlide67.xml"/></Relationships>
</file>

<file path=ppt/slides/_rels/slide127.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hyperlink" Target="http://www.image.ucar.edu/DAReS/DART" TargetMode="External"/><Relationship Id="rId5"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image" Target="../media/image13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8.png"/><Relationship Id="rId5" Type="http://schemas.openxmlformats.org/officeDocument/2006/relationships/oleObject" Target="../embeddings/oleObject2.bin"/><Relationship Id="rId6" Type="http://schemas.openxmlformats.org/officeDocument/2006/relationships/image" Target="../media/image15.emf"/><Relationship Id="rId7" Type="http://schemas.openxmlformats.org/officeDocument/2006/relationships/oleObject" Target="../embeddings/oleObject3.bin"/><Relationship Id="rId8" Type="http://schemas.openxmlformats.org/officeDocument/2006/relationships/image" Target="../media/image16.emf"/><Relationship Id="rId9" Type="http://schemas.openxmlformats.org/officeDocument/2006/relationships/oleObject" Target="../embeddings/oleObject4.bin"/><Relationship Id="rId10" Type="http://schemas.openxmlformats.org/officeDocument/2006/relationships/image" Target="../media/image17.emf"/><Relationship Id="rId1" Type="http://schemas.openxmlformats.org/officeDocument/2006/relationships/vmlDrawing" Target="../drawings/vmlDrawing2.vml"/><Relationship Id="rId2"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3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3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3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3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34.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35.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36.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37.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38.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39.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40.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4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 Id="rId3" Type="http://schemas.openxmlformats.org/officeDocument/2006/relationships/image" Target="../media/image4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 Id="rId3" Type="http://schemas.openxmlformats.org/officeDocument/2006/relationships/image" Target="../media/image4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 Id="rId3" Type="http://schemas.openxmlformats.org/officeDocument/2006/relationships/image" Target="../media/image44.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image" Target="../media/image45.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image" Target="../media/image46.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47.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48.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 Id="rId3" Type="http://schemas.openxmlformats.org/officeDocument/2006/relationships/image" Target="../media/image49.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4.xml"/><Relationship Id="rId3" Type="http://schemas.openxmlformats.org/officeDocument/2006/relationships/image" Target="../media/image50.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 Id="rId3" Type="http://schemas.openxmlformats.org/officeDocument/2006/relationships/image" Target="../media/image51.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 Id="rId3" Type="http://schemas.openxmlformats.org/officeDocument/2006/relationships/image" Target="../media/image5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7.xml"/><Relationship Id="rId3" Type="http://schemas.openxmlformats.org/officeDocument/2006/relationships/image" Target="../media/image53.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8.xml"/><Relationship Id="rId3" Type="http://schemas.openxmlformats.org/officeDocument/2006/relationships/image" Target="../media/image54.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oleObject" Target="../embeddings/oleObject1.bin"/><Relationship Id="rId5" Type="http://schemas.openxmlformats.org/officeDocument/2006/relationships/image" Target="../media/image10.emf"/><Relationship Id="rId6" Type="http://schemas.openxmlformats.org/officeDocument/2006/relationships/image" Target="../media/image94.png"/><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61.png"/><Relationship Id="rId1" Type="http://schemas.microsoft.com/office/2007/relationships/media" Target="../media/media1.mp4"/><Relationship Id="rId2" Type="http://schemas.openxmlformats.org/officeDocument/2006/relationships/video" Target="../media/media1.mp4"/></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62.png"/><Relationship Id="rId1" Type="http://schemas.microsoft.com/office/2007/relationships/media" Target="../media/media2.mp4"/><Relationship Id="rId2" Type="http://schemas.openxmlformats.org/officeDocument/2006/relationships/video" Target="../media/media2.mp4"/></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63.png"/><Relationship Id="rId1" Type="http://schemas.microsoft.com/office/2007/relationships/media" Target="../media/media3.mp4"/><Relationship Id="rId2" Type="http://schemas.openxmlformats.org/officeDocument/2006/relationships/video" Target="../media/media3.mp4"/></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4.emf"/></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65.png"/><Relationship Id="rId1" Type="http://schemas.microsoft.com/office/2007/relationships/media" Target="../media/media4.mp4"/><Relationship Id="rId2" Type="http://schemas.openxmlformats.org/officeDocument/2006/relationships/video" Target="../media/media4.mp4"/></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6.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7.tiff"/></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41.xml"/><Relationship Id="rId5" Type="http://schemas.openxmlformats.org/officeDocument/2006/relationships/image" Target="../media/image68.png"/><Relationship Id="rId1" Type="http://schemas.microsoft.com/office/2007/relationships/media" Target="../media/media5.mp4"/><Relationship Id="rId2" Type="http://schemas.openxmlformats.org/officeDocument/2006/relationships/video" Target="../media/media5.mp4"/></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 Id="rId3" Type="http://schemas.openxmlformats.org/officeDocument/2006/relationships/image" Target="../media/image69.emf"/></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43.xml"/><Relationship Id="rId5" Type="http://schemas.openxmlformats.org/officeDocument/2006/relationships/image" Target="../media/image70.png"/><Relationship Id="rId1" Type="http://schemas.microsoft.com/office/2007/relationships/media" Target="../media/media6.mp4"/><Relationship Id="rId2" Type="http://schemas.openxmlformats.org/officeDocument/2006/relationships/video" Target="../media/media6.mp4"/></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 Id="rId3" Type="http://schemas.openxmlformats.org/officeDocument/2006/relationships/image" Target="../media/image10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image" Target="../media/image70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 Id="rId3" Type="http://schemas.openxmlformats.org/officeDocument/2006/relationships/image" Target="../media/image7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7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image" Target="../media/image7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71.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0.xml"/><Relationship Id="rId3" Type="http://schemas.openxmlformats.org/officeDocument/2006/relationships/image" Target="../media/image7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100.png"/></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jpeg"/><Relationship Id="rId8" Type="http://schemas.openxmlformats.org/officeDocument/2006/relationships/image" Target="../media/image79.gif"/><Relationship Id="rId1" Type="http://schemas.openxmlformats.org/officeDocument/2006/relationships/slideLayout" Target="../slideLayouts/slideLayout45.xml"/><Relationship Id="rId2" Type="http://schemas.openxmlformats.org/officeDocument/2006/relationships/image" Target="../media/image73.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80.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1.xml"/><Relationship Id="rId3" Type="http://schemas.openxmlformats.org/officeDocument/2006/relationships/image" Target="../media/image8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82.png"/></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46.xml"/><Relationship Id="rId2" Type="http://schemas.openxmlformats.org/officeDocument/2006/relationships/image" Target="../media/image83.png"/></Relationships>
</file>

<file path=ppt/slides/_rels/slide95.xml.rels><?xml version="1.0" encoding="UTF-8" standalone="yes"?>
<Relationships xmlns="http://schemas.openxmlformats.org/package/2006/relationships"><Relationship Id="rId3" Type="http://schemas.openxmlformats.org/officeDocument/2006/relationships/image" Target="../media/image86.tiff"/><Relationship Id="rId4" Type="http://schemas.openxmlformats.org/officeDocument/2006/relationships/image" Target="../media/image87.tiff"/><Relationship Id="rId5" Type="http://schemas.openxmlformats.org/officeDocument/2006/relationships/image" Target="../media/image88.tiff"/><Relationship Id="rId6" Type="http://schemas.openxmlformats.org/officeDocument/2006/relationships/image" Target="../media/image89.tiff"/><Relationship Id="rId7" Type="http://schemas.openxmlformats.org/officeDocument/2006/relationships/image" Target="../media/image90.tiff"/><Relationship Id="rId8" Type="http://schemas.openxmlformats.org/officeDocument/2006/relationships/image" Target="../media/image91.tiff"/><Relationship Id="rId9" Type="http://schemas.openxmlformats.org/officeDocument/2006/relationships/image" Target="../media/image92.tiff"/><Relationship Id="rId10" Type="http://schemas.openxmlformats.org/officeDocument/2006/relationships/image" Target="../media/image93.tiff"/><Relationship Id="rId1" Type="http://schemas.openxmlformats.org/officeDocument/2006/relationships/slideLayout" Target="../slideLayouts/slideLayout58.xml"/><Relationship Id="rId2" Type="http://schemas.openxmlformats.org/officeDocument/2006/relationships/notesSlide" Target="../notesSlides/notesSlide52.xml"/></Relationships>
</file>

<file path=ppt/slides/_rels/slide96.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1.png"/><Relationship Id="rId8" Type="http://schemas.openxmlformats.org/officeDocument/2006/relationships/image" Target="../media/image102.png"/><Relationship Id="rId1" Type="http://schemas.openxmlformats.org/officeDocument/2006/relationships/slideLayout" Target="../slideLayouts/slideLayout44.xml"/><Relationship Id="rId2" Type="http://schemas.openxmlformats.org/officeDocument/2006/relationships/notesSlide" Target="../notesSlides/notesSlide5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03.emf"/><Relationship Id="rId3" Type="http://schemas.openxmlformats.org/officeDocument/2006/relationships/image" Target="../media/image104.jpeg"/></Relationships>
</file>

<file path=ppt/slides/_rels/slide98.xml.rels><?xml version="1.0" encoding="UTF-8" standalone="yes"?>
<Relationships xmlns="http://schemas.openxmlformats.org/package/2006/relationships"><Relationship Id="rId11" Type="http://schemas.openxmlformats.org/officeDocument/2006/relationships/image" Target="../media/image110.emf"/><Relationship Id="rId12" Type="http://schemas.openxmlformats.org/officeDocument/2006/relationships/image" Target="../media/image111.emf"/><Relationship Id="rId13" Type="http://schemas.openxmlformats.org/officeDocument/2006/relationships/hyperlink" Target="http://www.cosmo-model.org/" TargetMode="External"/><Relationship Id="rId14" Type="http://schemas.openxmlformats.org/officeDocument/2006/relationships/hyperlink" Target="http://www.cgd.ucar.edu/tss/clm/distribution/clm3.5/" TargetMode="External"/><Relationship Id="rId15" Type="http://schemas.openxmlformats.org/officeDocument/2006/relationships/hyperlink" Target="http://computation.llnl.gov/casc/parflow/parflow_home.html" TargetMode="External"/><Relationship Id="rId16" Type="http://schemas.openxmlformats.org/officeDocument/2006/relationships/hyperlink" Target="https://enes.org/oasis" TargetMode="External"/><Relationship Id="rId17" Type="http://schemas.openxmlformats.org/officeDocument/2006/relationships/hyperlink" Target="http://tr32new.uni-koeln.de/index.php/project/cluster-b" TargetMode="External"/><Relationship Id="rId18" Type="http://schemas.openxmlformats.org/officeDocument/2006/relationships/hyperlink" Target="http://tr32new.uni-koeln.de/index.php/project/cluster-c" TargetMode="External"/><Relationship Id="rId1" Type="http://schemas.openxmlformats.org/officeDocument/2006/relationships/slideLayout" Target="../slideLayouts/slideLayout38.xml"/><Relationship Id="rId2" Type="http://schemas.openxmlformats.org/officeDocument/2006/relationships/notesSlide" Target="../notesSlides/notesSlide54.xml"/><Relationship Id="rId3" Type="http://schemas.openxmlformats.org/officeDocument/2006/relationships/image" Target="../media/image105.png"/><Relationship Id="rId4" Type="http://schemas.openxmlformats.org/officeDocument/2006/relationships/image" Target="../media/image106.tiff"/><Relationship Id="rId5" Type="http://schemas.openxmlformats.org/officeDocument/2006/relationships/image" Target="../media/image107.tiff"/><Relationship Id="rId6" Type="http://schemas.openxmlformats.org/officeDocument/2006/relationships/image" Target="../media/image108.tiff"/><Relationship Id="rId7" Type="http://schemas.openxmlformats.org/officeDocument/2006/relationships/hyperlink" Target="http://tr32new.uni-koeln.de/index.php/terrysysmp" TargetMode="External"/><Relationship Id="rId8" Type="http://schemas.openxmlformats.org/officeDocument/2006/relationships/hyperlink" Target="http://git.meteo.uni-bonn.de/" TargetMode="External"/><Relationship Id="rId9" Type="http://schemas.openxmlformats.org/officeDocument/2006/relationships/hyperlink" Target="http://tr32new.uni-koeln.de/index.php/terrysysmp?subprojectID=54" TargetMode="External"/><Relationship Id="rId10" Type="http://schemas.openxmlformats.org/officeDocument/2006/relationships/image" Target="../media/image109.e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5.xml"/><Relationship Id="rId3" Type="http://schemas.openxmlformats.org/officeDocument/2006/relationships/image" Target="../media/image1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Practical Implementations of the </a:t>
            </a:r>
            <a:br>
              <a:rPr lang="en-US" dirty="0" smtClean="0"/>
            </a:br>
            <a:r>
              <a:rPr lang="en-US" dirty="0" smtClean="0"/>
              <a:t>Ensemble </a:t>
            </a:r>
            <a:r>
              <a:rPr lang="en-US" dirty="0" err="1" smtClean="0"/>
              <a:t>Kalman</a:t>
            </a:r>
            <a:r>
              <a:rPr lang="en-US" dirty="0" smtClean="0"/>
              <a:t> Filter</a:t>
            </a:r>
            <a:r>
              <a:rPr lang="en-US" dirty="0"/>
              <a:t/>
            </a:r>
            <a:br>
              <a:rPr lang="en-US" dirty="0"/>
            </a:br>
            <a:r>
              <a:rPr lang="en-US" sz="2000" dirty="0"/>
              <a:t>Jeff Anderson representing the NCAR Data Assimilation Research Section</a:t>
            </a:r>
            <a:endParaRPr lang="en-US" dirty="0"/>
          </a:p>
        </p:txBody>
      </p:sp>
    </p:spTree>
    <p:extLst>
      <p:ext uri="{BB962C8B-B14F-4D97-AF65-F5344CB8AC3E}">
        <p14:creationId xmlns:p14="http://schemas.microsoft.com/office/powerpoint/2010/main" val="31701041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1524000"/>
            <a:ext cx="7104106" cy="5333999"/>
          </a:xfrm>
          <a:prstGeom prst="rect">
            <a:avLst/>
          </a:prstGeom>
        </p:spPr>
      </p:pic>
      <p:cxnSp>
        <p:nvCxnSpPr>
          <p:cNvPr id="5" name="Straight Arrow Connector 4"/>
          <p:cNvCxnSpPr/>
          <p:nvPr/>
        </p:nvCxnSpPr>
        <p:spPr>
          <a:xfrm>
            <a:off x="2057400" y="2057400"/>
            <a:ext cx="2286000" cy="12954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Footer Placeholder 8"/>
          <p:cNvSpPr>
            <a:spLocks noGrp="1"/>
          </p:cNvSpPr>
          <p:nvPr>
            <p:ph type="ftr" sz="quarter" idx="3"/>
          </p:nvPr>
        </p:nvSpPr>
        <p:spPr/>
        <p:txBody>
          <a:bodyPr/>
          <a:lstStyle/>
          <a:p>
            <a:r>
              <a:rPr lang="en-US" smtClean="0"/>
              <a:t>CAHMDA VII Tutorial, 20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10</a:t>
            </a:fld>
            <a:endParaRPr lang="en-US" dirty="0"/>
          </a:p>
        </p:txBody>
      </p:sp>
      <mc:AlternateContent xmlns:mc="http://schemas.openxmlformats.org/markup-compatibility/2006" xmlns:a14="http://schemas.microsoft.com/office/drawing/2010/main">
        <mc:Choice Requires="a14">
          <p:sp>
            <p:nvSpPr>
              <p:cNvPr id="11" name="TextBox 10"/>
              <p:cNvSpPr txBox="1"/>
              <p:nvPr/>
            </p:nvSpPr>
            <p:spPr>
              <a:xfrm>
                <a:off x="1799515" y="1357780"/>
                <a:ext cx="4525085" cy="7757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162CFF"/>
                          </a:solidFill>
                          <a:latin typeface="Cambria Math" charset="0"/>
                        </a:rPr>
                        <m:t>𝑃</m:t>
                      </m:r>
                      <m:d>
                        <m:dPr>
                          <m:ctrlPr>
                            <a:rPr lang="mr-IN" b="0" i="1" smtClean="0">
                              <a:solidFill>
                                <a:srgbClr val="162CFF"/>
                              </a:solidFill>
                              <a:latin typeface="Cambria Math" charset="0"/>
                            </a:rPr>
                          </m:ctrlPr>
                        </m:dPr>
                        <m:e>
                          <m:sSub>
                            <m:sSubPr>
                              <m:ctrlPr>
                                <a:rPr lang="en-US" b="0" i="1" smtClean="0">
                                  <a:solidFill>
                                    <a:srgbClr val="162CFF"/>
                                  </a:solidFill>
                                  <a:latin typeface="Cambria Math" charset="0"/>
                                </a:rPr>
                              </m:ctrlPr>
                            </m:sSubPr>
                            <m:e>
                              <m:r>
                                <a:rPr lang="en-US" b="1" i="0" smtClean="0">
                                  <a:solidFill>
                                    <a:srgbClr val="162CFF"/>
                                  </a:solidFill>
                                  <a:latin typeface="Cambria Math" charset="0"/>
                                </a:rPr>
                                <m:t>𝐱</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r>
                            <a:rPr lang="en-US" b="0" i="1" smtClean="0">
                              <a:solidFill>
                                <a:srgbClr val="162CFF"/>
                              </a:solidFill>
                              <a:latin typeface="Cambria Math" charset="0"/>
                            </a:rPr>
                            <m:t>|</m:t>
                          </m:r>
                          <m:sSub>
                            <m:sSubPr>
                              <m:ctrlPr>
                                <a:rPr lang="en-US" b="0" i="1" smtClean="0">
                                  <a:solidFill>
                                    <a:srgbClr val="162CFF"/>
                                  </a:solidFill>
                                  <a:latin typeface="Cambria Math" charset="0"/>
                                </a:rPr>
                              </m:ctrlPr>
                            </m:sSubPr>
                            <m:e>
                              <m:r>
                                <a:rPr lang="en-US" b="1" i="0" smtClean="0">
                                  <a:solidFill>
                                    <a:srgbClr val="162CFF"/>
                                  </a:solidFill>
                                  <a:latin typeface="Cambria Math" charset="0"/>
                                </a:rPr>
                                <m:t>𝐘</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e>
                      </m:d>
                      <m:r>
                        <a:rPr lang="en-US" b="0" i="1" smtClean="0">
                          <a:latin typeface="Cambria Math" charset="0"/>
                        </a:rPr>
                        <m:t>=</m:t>
                      </m:r>
                      <m:f>
                        <m:fPr>
                          <m:ctrlPr>
                            <a:rPr lang="mr-IN" b="0" i="1" smtClean="0">
                              <a:latin typeface="Cambria Math" charset="0"/>
                            </a:rPr>
                          </m:ctrlPr>
                        </m:fPr>
                        <m:num>
                          <m:r>
                            <a:rPr lang="en-US" b="0" i="1" smtClean="0">
                              <a:solidFill>
                                <a:srgbClr val="FF0003"/>
                              </a:solidFill>
                              <a:latin typeface="Cambria Math" charset="0"/>
                            </a:rPr>
                            <m:t>𝑃</m:t>
                          </m:r>
                          <m:d>
                            <m:dPr>
                              <m:ctrlPr>
                                <a:rPr lang="mr-IN" b="0" i="1" smtClean="0">
                                  <a:solidFill>
                                    <a:srgbClr val="FF0003"/>
                                  </a:solidFill>
                                  <a:latin typeface="Cambria Math" charset="0"/>
                                </a:rPr>
                              </m:ctrlPr>
                            </m:dPr>
                            <m:e>
                              <m:sSub>
                                <m:sSubPr>
                                  <m:ctrlPr>
                                    <a:rPr lang="en-US" b="0" i="1" smtClean="0">
                                      <a:solidFill>
                                        <a:srgbClr val="FF0003"/>
                                      </a:solidFill>
                                      <a:latin typeface="Cambria Math" charset="0"/>
                                    </a:rPr>
                                  </m:ctrlPr>
                                </m:sSubPr>
                                <m:e>
                                  <m:r>
                                    <a:rPr lang="en-US" b="1" i="0" smtClean="0">
                                      <a:solidFill>
                                        <a:srgbClr val="FF0003"/>
                                      </a:solidFill>
                                      <a:latin typeface="Cambria Math" charset="0"/>
                                    </a:rPr>
                                    <m:t>𝐲</m:t>
                                  </m:r>
                                </m:e>
                                <m:sub>
                                  <m:r>
                                    <a:rPr lang="en-US" b="0" i="1" smtClean="0">
                                      <a:solidFill>
                                        <a:srgbClr val="FF0003"/>
                                      </a:solidFill>
                                      <a:latin typeface="Cambria Math" charset="0"/>
                                    </a:rPr>
                                    <m:t>𝑘</m:t>
                                  </m:r>
                                </m:sub>
                              </m:sSub>
                              <m:r>
                                <a:rPr lang="en-US" b="0" i="1" smtClean="0">
                                  <a:solidFill>
                                    <a:srgbClr val="FF0003"/>
                                  </a:solidFill>
                                  <a:latin typeface="Cambria Math" charset="0"/>
                                </a:rPr>
                                <m:t>|</m:t>
                              </m:r>
                              <m:r>
                                <a:rPr lang="en-US" b="1" i="0" smtClean="0">
                                  <a:solidFill>
                                    <a:srgbClr val="FF0003"/>
                                  </a:solidFill>
                                  <a:latin typeface="Cambria Math" charset="0"/>
                                </a:rPr>
                                <m:t>𝐱</m:t>
                              </m:r>
                            </m:e>
                          </m:d>
                          <m:r>
                            <a:rPr lang="en-US" b="0" i="1" smtClean="0">
                              <a:solidFill>
                                <a:srgbClr val="00B400"/>
                              </a:solidFill>
                              <a:latin typeface="Cambria Math" charset="0"/>
                            </a:rPr>
                            <m:t>𝑃</m:t>
                          </m:r>
                          <m:d>
                            <m:dPr>
                              <m:ctrlPr>
                                <a:rPr lang="mr-IN" b="0" i="1" smtClean="0">
                                  <a:solidFill>
                                    <a:srgbClr val="00B400"/>
                                  </a:solidFill>
                                  <a:latin typeface="Cambria Math" charset="0"/>
                                </a:rPr>
                              </m:ctrlPr>
                            </m:dPr>
                            <m:e>
                              <m:sSub>
                                <m:sSubPr>
                                  <m:ctrlPr>
                                    <a:rPr lang="en-US" b="0" i="1" smtClean="0">
                                      <a:solidFill>
                                        <a:srgbClr val="00B400"/>
                                      </a:solidFill>
                                      <a:latin typeface="Cambria Math" charset="0"/>
                                    </a:rPr>
                                  </m:ctrlPr>
                                </m:sSubPr>
                                <m:e>
                                  <m:r>
                                    <a:rPr lang="en-US" b="1" i="0" smtClean="0">
                                      <a:solidFill>
                                        <a:srgbClr val="00B400"/>
                                      </a:solidFill>
                                      <a:latin typeface="Cambria Math" charset="0"/>
                                    </a:rPr>
                                    <m:t>𝐱</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sub>
                                  </m:sSub>
                                </m:sub>
                              </m:sSub>
                              <m:r>
                                <a:rPr lang="en-US" b="0" i="1" smtClean="0">
                                  <a:solidFill>
                                    <a:srgbClr val="00B400"/>
                                  </a:solidFill>
                                  <a:latin typeface="Cambria Math" charset="0"/>
                                </a:rPr>
                                <m:t>|</m:t>
                              </m:r>
                              <m:sSub>
                                <m:sSubPr>
                                  <m:ctrlPr>
                                    <a:rPr lang="en-US" b="0" i="1" smtClean="0">
                                      <a:solidFill>
                                        <a:srgbClr val="00B400"/>
                                      </a:solidFill>
                                      <a:latin typeface="Cambria Math" charset="0"/>
                                    </a:rPr>
                                  </m:ctrlPr>
                                </m:sSubPr>
                                <m:e>
                                  <m:r>
                                    <a:rPr lang="en-US" b="1" i="0" smtClean="0">
                                      <a:solidFill>
                                        <a:srgbClr val="00B400"/>
                                      </a:solidFill>
                                      <a:latin typeface="Cambria Math" charset="0"/>
                                    </a:rPr>
                                    <m:t>𝐘</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r>
                                        <a:rPr lang="en-US" b="0" i="1" smtClean="0">
                                          <a:solidFill>
                                            <a:srgbClr val="00B400"/>
                                          </a:solidFill>
                                          <a:latin typeface="Cambria Math" charset="0"/>
                                        </a:rPr>
                                        <m:t>−1</m:t>
                                      </m:r>
                                    </m:sub>
                                  </m:sSub>
                                </m:sub>
                              </m:sSub>
                            </m:e>
                          </m:d>
                        </m:num>
                        <m:den>
                          <m:r>
                            <a:rPr lang="en-US" b="0" i="1" smtClean="0">
                              <a:latin typeface="Cambria Math" charset="0"/>
                            </a:rPr>
                            <m:t>𝑁𝑜𝑟𝑚𝑎𝑙𝑖𝑧𝑎𝑡𝑖𝑜𝑛</m:t>
                          </m:r>
                        </m:den>
                      </m:f>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1799515" y="1357780"/>
                <a:ext cx="4525085" cy="775725"/>
              </a:xfrm>
              <a:prstGeom prst="rect">
                <a:avLst/>
              </a:prstGeom>
              <a:blipFill rotWithShape="0">
                <a:blip r:embed="rId3"/>
                <a:stretch>
                  <a:fillRect/>
                </a:stretch>
              </a:blipFill>
            </p:spPr>
            <p:txBody>
              <a:bodyPr/>
              <a:lstStyle/>
              <a:p>
                <a:r>
                  <a:rPr lang="en-US">
                    <a:noFill/>
                  </a:rPr>
                  <a:t> </a:t>
                </a:r>
              </a:p>
            </p:txBody>
          </p:sp>
        </mc:Fallback>
      </mc:AlternateContent>
      <p:sp>
        <p:nvSpPr>
          <p:cNvPr id="12" name="TextBox 11"/>
          <p:cNvSpPr txBox="1"/>
          <p:nvPr/>
        </p:nvSpPr>
        <p:spPr>
          <a:xfrm>
            <a:off x="184178" y="895315"/>
            <a:ext cx="8959822" cy="1698927"/>
          </a:xfrm>
          <a:prstGeom prst="rect">
            <a:avLst/>
          </a:prstGeom>
          <a:noFill/>
        </p:spPr>
        <p:txBody>
          <a:bodyPr wrap="square" rtlCol="0">
            <a:spAutoFit/>
          </a:bodyPr>
          <a:lstStyle/>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r>
              <a:rPr lang="en-US" sz="2000" dirty="0" smtClean="0">
                <a:solidFill>
                  <a:prstClr val="black"/>
                </a:solidFill>
                <a:latin typeface="Calibri"/>
                <a:ea typeface="+mn-ea"/>
                <a:cs typeface="+mn-cs"/>
              </a:rPr>
              <a:t>(10)</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p:txBody>
      </p:sp>
      <p:sp>
        <p:nvSpPr>
          <p:cNvPr id="13" name="TextBox 12"/>
          <p:cNvSpPr txBox="1"/>
          <p:nvPr/>
        </p:nvSpPr>
        <p:spPr>
          <a:xfrm>
            <a:off x="381000" y="895315"/>
            <a:ext cx="8305800" cy="462465"/>
          </a:xfrm>
          <a:prstGeom prst="rect">
            <a:avLst/>
          </a:prstGeom>
          <a:noFill/>
        </p:spPr>
        <p:txBody>
          <a:bodyPr wrap="square" rtlCol="0">
            <a:spAutoFit/>
          </a:bodyPr>
          <a:lstStyle/>
          <a:p>
            <a:r>
              <a:rPr lang="en-US" dirty="0" smtClean="0">
                <a:latin typeface="Calibri" charset="0"/>
                <a:ea typeface="Calibri" charset="0"/>
                <a:cs typeface="Calibri" charset="0"/>
              </a:rPr>
              <a:t>Posterior is </a:t>
            </a:r>
            <a:r>
              <a:rPr lang="en-US" dirty="0" err="1" smtClean="0">
                <a:latin typeface="Calibri" charset="0"/>
                <a:ea typeface="Calibri" charset="0"/>
                <a:cs typeface="Calibri" charset="0"/>
              </a:rPr>
              <a:t>gaussian</a:t>
            </a:r>
            <a:r>
              <a:rPr lang="en-US" dirty="0" smtClean="0">
                <a:latin typeface="Calibri" charset="0"/>
                <a:ea typeface="Calibri" charset="0"/>
                <a:cs typeface="Calibri" charset="0"/>
              </a:rPr>
              <a:t>, from (11).</a:t>
            </a:r>
            <a:endParaRPr lang="en-US" dirty="0">
              <a:latin typeface="Calibri" charset="0"/>
              <a:ea typeface="Calibri" charset="0"/>
              <a:cs typeface="Calibri" charset="0"/>
            </a:endParaRPr>
          </a:p>
        </p:txBody>
      </p:sp>
      <p:sp>
        <p:nvSpPr>
          <p:cNvPr id="14" name="TextBox 13"/>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Methods: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43284194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3"/>
          </p:nvPr>
        </p:nvSpPr>
        <p:spPr/>
        <p:txBody>
          <a:bodyPr/>
          <a:lstStyle/>
          <a:p>
            <a:r>
              <a:rPr lang="en-US" smtClean="0"/>
              <a:t>CAHMDA VII Tutorial, 20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100</a:t>
            </a:fld>
            <a:endParaRPr lang="en-US" dirty="0"/>
          </a:p>
        </p:txBody>
      </p:sp>
      <p:sp>
        <p:nvSpPr>
          <p:cNvPr id="13" name="TextBox 12"/>
          <p:cNvSpPr txBox="1"/>
          <p:nvPr/>
        </p:nvSpPr>
        <p:spPr>
          <a:xfrm>
            <a:off x="381000" y="895315"/>
            <a:ext cx="8305800" cy="3785652"/>
          </a:xfrm>
          <a:prstGeom prst="rect">
            <a:avLst/>
          </a:prstGeom>
          <a:noFill/>
        </p:spPr>
        <p:txBody>
          <a:bodyPr wrap="square" rtlCol="0">
            <a:spAutoFit/>
          </a:bodyPr>
          <a:lstStyle/>
          <a:p>
            <a:pPr marL="457200" indent="-457200">
              <a:buAutoNum type="arabicPeriod"/>
            </a:pPr>
            <a:r>
              <a:rPr lang="en-US" dirty="0" smtClean="0">
                <a:latin typeface="Calibri" charset="0"/>
                <a:ea typeface="Calibri" charset="0"/>
                <a:cs typeface="Calibri" charset="0"/>
              </a:rPr>
              <a:t>A one-dimensional 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a:t>
            </a:r>
          </a:p>
          <a:p>
            <a:pPr marL="457200" indent="-457200">
              <a:buAutoNum type="arabicPeriod"/>
            </a:pPr>
            <a:r>
              <a:rPr lang="en-US" dirty="0">
                <a:latin typeface="Calibri" charset="0"/>
                <a:ea typeface="Calibri" charset="0"/>
                <a:cs typeface="Calibri" charset="0"/>
              </a:rPr>
              <a:t>O</a:t>
            </a:r>
            <a:r>
              <a:rPr lang="en-US" dirty="0" smtClean="0">
                <a:latin typeface="Calibri" charset="0"/>
                <a:ea typeface="Calibri" charset="0"/>
                <a:cs typeface="Calibri" charset="0"/>
              </a:rPr>
              <a:t>ne observed, one unobserved variable.</a:t>
            </a:r>
          </a:p>
          <a:p>
            <a:pPr marL="457200" indent="-457200">
              <a:buAutoNum type="arabicPeriod"/>
            </a:pPr>
            <a:r>
              <a:rPr lang="en-US" dirty="0" smtClean="0">
                <a:latin typeface="Calibri" charset="0"/>
                <a:ea typeface="Calibri" charset="0"/>
                <a:cs typeface="Calibri" charset="0"/>
              </a:rPr>
              <a:t>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 A full implementation.</a:t>
            </a:r>
          </a:p>
          <a:p>
            <a:pPr marL="457200" indent="-457200">
              <a:buAutoNum type="arabicPeriod"/>
            </a:pPr>
            <a:r>
              <a:rPr lang="en-US" dirty="0" smtClean="0">
                <a:latin typeface="Calibri" charset="0"/>
                <a:ea typeface="Calibri" charset="0"/>
                <a:cs typeface="Calibri" charset="0"/>
              </a:rPr>
              <a:t>Making it work:</a:t>
            </a:r>
            <a:r>
              <a:rPr lang="en-US" dirty="0" smtClean="0">
                <a:solidFill>
                  <a:schemeClr val="bg1">
                    <a:lumMod val="65000"/>
                  </a:schemeClr>
                </a:solidFill>
                <a:latin typeface="Calibri" charset="0"/>
                <a:ea typeface="Calibri" charset="0"/>
                <a:cs typeface="Calibri" charset="0"/>
              </a:rPr>
              <a:t>	</a:t>
            </a:r>
          </a:p>
          <a:p>
            <a:pPr marL="800100" lvl="1" indent="-342900">
              <a:buFont typeface="Arial" charset="0"/>
              <a:buChar char="•"/>
            </a:pPr>
            <a:r>
              <a:rPr lang="en-US" dirty="0" smtClean="0">
                <a:latin typeface="Calibri" charset="0"/>
                <a:ea typeface="Calibri" charset="0"/>
                <a:cs typeface="Calibri" charset="0"/>
              </a:rPr>
              <a:t>Localization</a:t>
            </a:r>
            <a:endParaRPr lang="en-US" dirty="0">
              <a:latin typeface="Calibri" charset="0"/>
              <a:ea typeface="Calibri" charset="0"/>
              <a:cs typeface="Calibri" charset="0"/>
            </a:endParaRPr>
          </a:p>
          <a:p>
            <a:pPr marL="800100" lvl="1" indent="-342900">
              <a:buFont typeface="Arial" charset="0"/>
              <a:buChar char="•"/>
            </a:pPr>
            <a:r>
              <a:rPr lang="en-US" dirty="0" smtClean="0">
                <a:latin typeface="Calibri" charset="0"/>
                <a:ea typeface="Calibri" charset="0"/>
                <a:cs typeface="Calibri" charset="0"/>
              </a:rPr>
              <a:t>Inflation</a:t>
            </a:r>
          </a:p>
          <a:p>
            <a:pPr marL="457200" indent="-457200">
              <a:buAutoNum type="arabicPeriod"/>
            </a:pPr>
            <a:r>
              <a:rPr lang="en-US" dirty="0" smtClean="0">
                <a:latin typeface="Calibri" charset="0"/>
                <a:ea typeface="Calibri" charset="0"/>
                <a:cs typeface="Calibri" charset="0"/>
              </a:rPr>
              <a:t>Parameter estimation.</a:t>
            </a:r>
          </a:p>
          <a:p>
            <a:pPr marL="457200" indent="-457200">
              <a:buAutoNum type="arabicPeriod"/>
            </a:pPr>
            <a:r>
              <a:rPr lang="en-US" dirty="0" smtClean="0">
                <a:latin typeface="Calibri" charset="0"/>
                <a:ea typeface="Calibri" charset="0"/>
                <a:cs typeface="Calibri" charset="0"/>
              </a:rPr>
              <a:t>Some sample applications.</a:t>
            </a:r>
          </a:p>
          <a:p>
            <a:pPr marL="457200" indent="-457200">
              <a:buAutoNum type="arabicPeriod"/>
            </a:pPr>
            <a:endParaRPr lang="en-US" dirty="0">
              <a:latin typeface="Calibri" charset="0"/>
              <a:ea typeface="Calibri" charset="0"/>
              <a:cs typeface="Calibri" charset="0"/>
            </a:endParaRPr>
          </a:p>
          <a:p>
            <a:pPr marL="457200" indent="-457200">
              <a:buAutoNum type="arabicPeriod"/>
            </a:pPr>
            <a:r>
              <a:rPr lang="en-US" dirty="0" smtClean="0">
                <a:latin typeface="Calibri" charset="0"/>
                <a:ea typeface="Calibri" charset="0"/>
                <a:cs typeface="Calibri" charset="0"/>
              </a:rPr>
              <a:t>Some Additional Applications.</a:t>
            </a:r>
            <a:endParaRPr lang="en-US" dirty="0">
              <a:latin typeface="Calibri" charset="0"/>
              <a:ea typeface="Calibri" charset="0"/>
              <a:cs typeface="Calibri" charset="0"/>
            </a:endParaRPr>
          </a:p>
        </p:txBody>
      </p:sp>
      <p:sp>
        <p:nvSpPr>
          <p:cNvPr id="14" name="TextBox 13"/>
          <p:cNvSpPr txBox="1"/>
          <p:nvPr/>
        </p:nvSpPr>
        <p:spPr>
          <a:xfrm>
            <a:off x="0" y="0"/>
            <a:ext cx="9144000" cy="523220"/>
          </a:xfrm>
          <a:prstGeom prst="rect">
            <a:avLst/>
          </a:prstGeom>
          <a:solidFill>
            <a:srgbClr val="00B40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Fast, </a:t>
            </a:r>
            <a:r>
              <a:rPr lang="en-US" sz="2800" smtClean="0">
                <a:ln w="18415" cmpd="sng">
                  <a:solidFill>
                    <a:srgbClr val="FFFFFF"/>
                  </a:solidFill>
                  <a:prstDash val="solid"/>
                </a:ln>
                <a:solidFill>
                  <a:srgbClr val="FFFFFF"/>
                </a:solidFill>
                <a:effectLst>
                  <a:outerShdw blurRad="63500" dir="3600000" algn="tl" rotWithShape="0">
                    <a:srgbClr val="000000">
                      <a:alpha val="70000"/>
                    </a:srgbClr>
                  </a:outerShdw>
                </a:effectLst>
              </a:rPr>
              <a:t>Simple, Sequential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Ensemble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28413447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b17_2003_spaghetti_NH.pdf"/>
          <p:cNvPicPr>
            <a:picLocks noChangeAspect="1"/>
          </p:cNvPicPr>
          <p:nvPr/>
        </p:nvPicPr>
        <p:blipFill rotWithShape="1">
          <a:blip r:embed="rId2">
            <a:extLst>
              <a:ext uri="{28A0092B-C50C-407E-A947-70E740481C1C}">
                <a14:useLocalDpi xmlns:a14="http://schemas.microsoft.com/office/drawing/2010/main" val="0"/>
              </a:ext>
            </a:extLst>
          </a:blip>
          <a:srcRect b="5573"/>
          <a:stretch/>
        </p:blipFill>
        <p:spPr>
          <a:xfrm>
            <a:off x="2209800" y="1676400"/>
            <a:ext cx="4686299" cy="4336238"/>
          </a:xfrm>
          <a:prstGeom prst="rect">
            <a:avLst/>
          </a:prstGeom>
        </p:spPr>
      </p:pic>
      <p:sp>
        <p:nvSpPr>
          <p:cNvPr id="50180" name="TextBox 6"/>
          <p:cNvSpPr txBox="1">
            <a:spLocks noChangeArrowheads="1"/>
          </p:cNvSpPr>
          <p:nvPr/>
        </p:nvSpPr>
        <p:spPr bwMode="auto">
          <a:xfrm>
            <a:off x="6172200" y="1752600"/>
            <a:ext cx="2711669" cy="1754327"/>
          </a:xfrm>
          <a:prstGeom prst="rect">
            <a:avLst/>
          </a:prstGeom>
          <a:noFill/>
          <a:ln w="9525">
            <a:noFill/>
            <a:miter lim="800000"/>
            <a:headEnd/>
            <a:tailEnd/>
          </a:ln>
        </p:spPr>
        <p:txBody>
          <a:bodyPr wrap="square">
            <a:prstTxWarp prst="textNoShape">
              <a:avLst/>
            </a:prstTxWarp>
            <a:spAutoFit/>
          </a:bodyPr>
          <a:lstStyle/>
          <a:p>
            <a:pPr algn="r">
              <a:spcBef>
                <a:spcPts val="0"/>
              </a:spcBef>
              <a:defRPr/>
            </a:pPr>
            <a:r>
              <a:rPr lang="en-US" sz="1800" dirty="0" smtClean="0">
                <a:latin typeface="Arial" charset="0"/>
                <a:ea typeface="ＭＳ Ｐゴシック" charset="-128"/>
                <a:cs typeface="ＭＳ Ｐゴシック" charset="-128"/>
              </a:rPr>
              <a:t>Assimilation uses 80 members of 2</a:t>
            </a:r>
            <a:r>
              <a:rPr lang="en-US" sz="1800" baseline="30000" dirty="0" smtClean="0">
                <a:latin typeface="Arial" charset="0"/>
                <a:ea typeface="ＭＳ Ｐゴシック" charset="-128"/>
                <a:cs typeface="ＭＳ Ｐゴシック" charset="-128"/>
              </a:rPr>
              <a:t>o  </a:t>
            </a:r>
            <a:r>
              <a:rPr lang="en-US" sz="1800" dirty="0" smtClean="0">
                <a:latin typeface="Arial" charset="0"/>
                <a:ea typeface="ＭＳ Ｐゴシック" charset="-128"/>
                <a:cs typeface="ＭＳ Ｐゴシック" charset="-128"/>
              </a:rPr>
              <a:t>FV CAM forced by a single ocean (Hadley+ NCEP-OI2)  and produces a very   competitive reanalysis.</a:t>
            </a:r>
          </a:p>
        </p:txBody>
      </p:sp>
      <p:sp>
        <p:nvSpPr>
          <p:cNvPr id="9" name="TextBox 8"/>
          <p:cNvSpPr txBox="1"/>
          <p:nvPr/>
        </p:nvSpPr>
        <p:spPr>
          <a:xfrm>
            <a:off x="152400" y="2057400"/>
            <a:ext cx="2362200" cy="1219200"/>
          </a:xfrm>
          <a:prstGeom prst="rect">
            <a:avLst/>
          </a:prstGeom>
          <a:noFill/>
        </p:spPr>
        <p:txBody>
          <a:bodyPr wrap="square" rtlCol="0">
            <a:spAutoFit/>
          </a:bodyPr>
          <a:lstStyle/>
          <a:p>
            <a:r>
              <a:rPr lang="en-US" sz="1800" dirty="0" smtClean="0">
                <a:latin typeface="Arial" charset="0"/>
                <a:ea typeface="ＭＳ Ｐゴシック" charset="-128"/>
                <a:cs typeface="ＭＳ Ｐゴシック" charset="-128"/>
              </a:rPr>
              <a:t>O(1 million) atmospheric </a:t>
            </a:r>
            <a:r>
              <a:rPr lang="en-US" sz="1800" dirty="0" err="1" smtClean="0">
                <a:latin typeface="Arial" charset="0"/>
                <a:ea typeface="ＭＳ Ｐゴシック" charset="-128"/>
                <a:cs typeface="ＭＳ Ｐゴシック" charset="-128"/>
              </a:rPr>
              <a:t>obs</a:t>
            </a:r>
            <a:r>
              <a:rPr lang="en-US" sz="1800" dirty="0" smtClean="0">
                <a:latin typeface="Arial" charset="0"/>
                <a:ea typeface="ＭＳ Ｐゴシック" charset="-128"/>
                <a:cs typeface="ＭＳ Ｐゴシック" charset="-128"/>
              </a:rPr>
              <a:t> are assimilated every day.</a:t>
            </a:r>
            <a:endParaRPr lang="en-US" sz="1800" dirty="0"/>
          </a:p>
        </p:txBody>
      </p:sp>
      <p:sp>
        <p:nvSpPr>
          <p:cNvPr id="12" name="TextBox 11"/>
          <p:cNvSpPr txBox="1"/>
          <p:nvPr/>
        </p:nvSpPr>
        <p:spPr>
          <a:xfrm>
            <a:off x="457200" y="3505200"/>
            <a:ext cx="1295400" cy="523220"/>
          </a:xfrm>
          <a:prstGeom prst="rect">
            <a:avLst/>
          </a:prstGeom>
          <a:noFill/>
        </p:spPr>
        <p:txBody>
          <a:bodyPr wrap="square" rtlCol="0">
            <a:spAutoFit/>
          </a:bodyPr>
          <a:lstStyle/>
          <a:p>
            <a:pPr algn="r"/>
            <a:r>
              <a:rPr lang="en-US" sz="1400" dirty="0" smtClean="0"/>
              <a:t>500 </a:t>
            </a:r>
            <a:r>
              <a:rPr lang="en-US" sz="1400" dirty="0" err="1" smtClean="0"/>
              <a:t>hPa</a:t>
            </a:r>
            <a:r>
              <a:rPr lang="en-US" sz="1400" dirty="0" smtClean="0"/>
              <a:t> GPH</a:t>
            </a:r>
          </a:p>
          <a:p>
            <a:pPr algn="r"/>
            <a:r>
              <a:rPr lang="en-US" sz="1400" dirty="0" smtClean="0"/>
              <a:t>Feb 17 2003</a:t>
            </a:r>
            <a:endParaRPr lang="en-US" sz="1400" dirty="0"/>
          </a:p>
        </p:txBody>
      </p:sp>
      <p:sp>
        <p:nvSpPr>
          <p:cNvPr id="13" name="TextBox 6"/>
          <p:cNvSpPr txBox="1">
            <a:spLocks noChangeArrowheads="1"/>
          </p:cNvSpPr>
          <p:nvPr/>
        </p:nvSpPr>
        <p:spPr bwMode="auto">
          <a:xfrm>
            <a:off x="6934200" y="4572000"/>
            <a:ext cx="1865528" cy="1200328"/>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a:prstTxWarp prst="textNoShape">
              <a:avLst/>
            </a:prstTxWarp>
            <a:spAutoFit/>
          </a:bodyPr>
          <a:lstStyle/>
          <a:p>
            <a:pPr algn="ctr">
              <a:spcBef>
                <a:spcPts val="0"/>
              </a:spcBef>
              <a:defRPr/>
            </a:pPr>
            <a:r>
              <a:rPr lang="en-US" sz="2400" dirty="0" smtClean="0">
                <a:latin typeface="Arial" charset="0"/>
                <a:ea typeface="ＭＳ Ｐゴシック" charset="-128"/>
                <a:cs typeface="ＭＳ Ｐゴシック" charset="-128"/>
              </a:rPr>
              <a:t>1998-2010</a:t>
            </a:r>
          </a:p>
          <a:p>
            <a:pPr algn="ctr">
              <a:spcBef>
                <a:spcPts val="0"/>
              </a:spcBef>
              <a:defRPr/>
            </a:pPr>
            <a:r>
              <a:rPr lang="en-US" sz="2400" dirty="0" smtClean="0">
                <a:latin typeface="Arial" charset="0"/>
                <a:ea typeface="ＭＳ Ｐゴシック" charset="-128"/>
                <a:cs typeface="ＭＳ Ｐゴシック" charset="-128"/>
              </a:rPr>
              <a:t>4x daily</a:t>
            </a:r>
          </a:p>
          <a:p>
            <a:pPr algn="ctr">
              <a:spcBef>
                <a:spcPts val="0"/>
              </a:spcBef>
              <a:defRPr/>
            </a:pPr>
            <a:r>
              <a:rPr lang="en-US" sz="2400" dirty="0" smtClean="0">
                <a:latin typeface="Arial" charset="0"/>
                <a:ea typeface="ＭＳ Ｐゴシック" charset="-128"/>
                <a:cs typeface="ＭＳ Ｐゴシック" charset="-128"/>
              </a:rPr>
              <a:t>is available.</a:t>
            </a:r>
          </a:p>
        </p:txBody>
      </p:sp>
      <p:sp>
        <p:nvSpPr>
          <p:cNvPr id="2" name="TextBox 1"/>
          <p:cNvSpPr txBox="1"/>
          <p:nvPr/>
        </p:nvSpPr>
        <p:spPr>
          <a:xfrm>
            <a:off x="762000" y="685800"/>
            <a:ext cx="7620000" cy="830997"/>
          </a:xfrm>
          <a:prstGeom prst="rect">
            <a:avLst/>
          </a:prstGeom>
          <a:noFill/>
        </p:spPr>
        <p:txBody>
          <a:bodyPr wrap="square" rtlCol="0">
            <a:spAutoFit/>
          </a:bodyPr>
          <a:lstStyle/>
          <a:p>
            <a:r>
              <a:rPr lang="en-US" dirty="0" smtClean="0"/>
              <a:t>Science: A global atmospheric ensemble reanalysis.</a:t>
            </a:r>
          </a:p>
          <a:p>
            <a:r>
              <a:rPr lang="en-US" dirty="0" smtClean="0"/>
              <a:t>Collaborators: Model Developers at NCAR</a:t>
            </a:r>
            <a:endParaRPr lang="en-US" dirty="0"/>
          </a:p>
        </p:txBody>
      </p:sp>
      <p:sp>
        <p:nvSpPr>
          <p:cNvPr id="11" name="TextBox 10"/>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(1)</a:t>
            </a:r>
          </a:p>
        </p:txBody>
      </p:sp>
      <p:sp>
        <p:nvSpPr>
          <p:cNvPr id="4" name="Footer Placeholder 3"/>
          <p:cNvSpPr>
            <a:spLocks noGrp="1"/>
          </p:cNvSpPr>
          <p:nvPr>
            <p:ph type="ftr" sz="quarter" idx="3"/>
          </p:nvPr>
        </p:nvSpPr>
        <p:spPr/>
        <p:txBody>
          <a:bodyPr/>
          <a:lstStyle/>
          <a:p>
            <a:r>
              <a:rPr lang="en-US" smtClean="0"/>
              <a:t>CAHMDA VII Tutorial, 20 Aug. 2017</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101</a:t>
            </a:fld>
            <a:endParaRPr lang="en-US" dirty="0"/>
          </a:p>
        </p:txBody>
      </p:sp>
    </p:spTree>
    <p:extLst>
      <p:ext uri="{BB962C8B-B14F-4D97-AF65-F5344CB8AC3E}">
        <p14:creationId xmlns:p14="http://schemas.microsoft.com/office/powerpoint/2010/main" val="33546176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600200"/>
            <a:ext cx="8382000" cy="3785652"/>
          </a:xfrm>
          <a:prstGeom prst="rect">
            <a:avLst/>
          </a:prstGeom>
          <a:noFill/>
        </p:spPr>
        <p:txBody>
          <a:bodyPr wrap="square" rtlCol="0">
            <a:spAutoFit/>
          </a:bodyPr>
          <a:lstStyle/>
          <a:p>
            <a:r>
              <a:rPr lang="en-US" dirty="0" smtClean="0"/>
              <a:t>Science: 	</a:t>
            </a:r>
            <a:r>
              <a:rPr lang="en-US" i="1" dirty="0" smtClean="0"/>
              <a:t>Do new satellite observations of cloud 			motion improve hurricane forecasts?</a:t>
            </a:r>
          </a:p>
          <a:p>
            <a:endParaRPr lang="en-US" i="1" dirty="0" smtClean="0"/>
          </a:p>
          <a:p>
            <a:r>
              <a:rPr lang="en-US" dirty="0"/>
              <a:t>	</a:t>
            </a:r>
            <a:r>
              <a:rPr lang="en-US" dirty="0" smtClean="0"/>
              <a:t>	Atmospheric motion vectors from CIMMS at 		University of Wisconsin.</a:t>
            </a:r>
          </a:p>
          <a:p>
            <a:r>
              <a:rPr lang="en-US" dirty="0"/>
              <a:t>	</a:t>
            </a:r>
            <a:r>
              <a:rPr lang="en-US" dirty="0" smtClean="0"/>
              <a:t>	</a:t>
            </a:r>
            <a:endParaRPr lang="en-US" dirty="0"/>
          </a:p>
          <a:p>
            <a:endParaRPr lang="en-US" dirty="0" smtClean="0"/>
          </a:p>
          <a:p>
            <a:r>
              <a:rPr lang="en-US" dirty="0" smtClean="0"/>
              <a:t>Collaborator: Ting-Chi Wu, </a:t>
            </a:r>
          </a:p>
          <a:p>
            <a:r>
              <a:rPr lang="en-US" dirty="0"/>
              <a:t>	</a:t>
            </a:r>
            <a:r>
              <a:rPr lang="en-US" dirty="0" smtClean="0"/>
              <a:t>	Graduate Student, </a:t>
            </a:r>
          </a:p>
          <a:p>
            <a:r>
              <a:rPr lang="en-US" dirty="0"/>
              <a:t>	</a:t>
            </a:r>
            <a:r>
              <a:rPr lang="en-US" dirty="0" smtClean="0"/>
              <a:t>	University of Miami.</a:t>
            </a:r>
            <a:endParaRPr lang="en-US" dirty="0"/>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Footer Placeholder 4"/>
          <p:cNvSpPr>
            <a:spLocks noGrp="1"/>
          </p:cNvSpPr>
          <p:nvPr>
            <p:ph type="ftr" sz="quarter" idx="10"/>
          </p:nvPr>
        </p:nvSpPr>
        <p:spPr/>
        <p:txBody>
          <a:bodyPr/>
          <a:lstStyle/>
          <a:p>
            <a:r>
              <a:rPr lang="en-US" smtClean="0"/>
              <a:t>CAHMDA VII Tutorial, 20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102</a:t>
            </a:fld>
            <a:endParaRPr lang="en-US" dirty="0"/>
          </a:p>
        </p:txBody>
      </p:sp>
    </p:spTree>
    <p:extLst>
      <p:ext uri="{BB962C8B-B14F-4D97-AF65-F5344CB8AC3E}">
        <p14:creationId xmlns:p14="http://schemas.microsoft.com/office/powerpoint/2010/main" val="113383242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ng-chi_slide.pdf"/>
          <p:cNvPicPr>
            <a:picLocks noChangeAspect="1"/>
          </p:cNvPicPr>
          <p:nvPr/>
        </p:nvPicPr>
        <p:blipFill rotWithShape="1">
          <a:blip r:embed="rId3">
            <a:extLst>
              <a:ext uri="{28A0092B-C50C-407E-A947-70E740481C1C}">
                <a14:useLocalDpi xmlns:a14="http://schemas.microsoft.com/office/drawing/2010/main" val="0"/>
              </a:ext>
            </a:extLst>
          </a:blip>
          <a:srcRect l="9469" t="13821" r="1894" b="17616"/>
          <a:stretch/>
        </p:blipFill>
        <p:spPr>
          <a:xfrm rot="16200000">
            <a:off x="1983979" y="875084"/>
            <a:ext cx="5373593" cy="5379146"/>
          </a:xfrm>
          <a:prstGeom prst="rect">
            <a:avLst/>
          </a:prstGeom>
        </p:spPr>
      </p:pic>
      <p:sp>
        <p:nvSpPr>
          <p:cNvPr id="3" name="TextBox 2"/>
          <p:cNvSpPr txBox="1"/>
          <p:nvPr/>
        </p:nvSpPr>
        <p:spPr>
          <a:xfrm>
            <a:off x="2133600" y="5867400"/>
            <a:ext cx="5486400" cy="369332"/>
          </a:xfrm>
          <a:prstGeom prst="rect">
            <a:avLst/>
          </a:prstGeom>
          <a:solidFill>
            <a:schemeClr val="bg1"/>
          </a:solidFill>
        </p:spPr>
        <p:txBody>
          <a:bodyPr wrap="square" rtlCol="0">
            <a:spAutoFit/>
          </a:bodyPr>
          <a:lstStyle/>
          <a:p>
            <a:pPr algn="ctr"/>
            <a:r>
              <a:rPr lang="en-US" sz="1800" dirty="0" smtClean="0"/>
              <a:t>Wu et al., 2014, MWR, </a:t>
            </a:r>
            <a:r>
              <a:rPr lang="en-US" sz="1800" b="1" dirty="0"/>
              <a:t>142</a:t>
            </a:r>
            <a:r>
              <a:rPr lang="en-US" sz="1800" dirty="0"/>
              <a:t>, 49–71.</a:t>
            </a:r>
          </a:p>
        </p:txBody>
      </p:sp>
      <p:sp>
        <p:nvSpPr>
          <p:cNvPr id="4" name="TextBox 3"/>
          <p:cNvSpPr txBox="1"/>
          <p:nvPr/>
        </p:nvSpPr>
        <p:spPr>
          <a:xfrm>
            <a:off x="381000" y="609600"/>
            <a:ext cx="8382000" cy="461665"/>
          </a:xfrm>
          <a:prstGeom prst="rect">
            <a:avLst/>
          </a:prstGeom>
          <a:noFill/>
        </p:spPr>
        <p:txBody>
          <a:bodyPr wrap="square" rtlCol="0">
            <a:spAutoFit/>
          </a:bodyPr>
          <a:lstStyle/>
          <a:p>
            <a:pPr algn="ctr"/>
            <a:r>
              <a:rPr lang="en-US" dirty="0" smtClean="0"/>
              <a:t>Tropical Cyclones and Atmospheric Motion Vectors</a:t>
            </a:r>
            <a:endParaRPr lang="en-US" dirty="0"/>
          </a:p>
        </p:txBody>
      </p:sp>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Footer Placeholder 6"/>
          <p:cNvSpPr>
            <a:spLocks noGrp="1"/>
          </p:cNvSpPr>
          <p:nvPr>
            <p:ph type="ftr" sz="quarter" idx="10"/>
          </p:nvPr>
        </p:nvSpPr>
        <p:spPr/>
        <p:txBody>
          <a:bodyPr/>
          <a:lstStyle/>
          <a:p>
            <a:r>
              <a:rPr lang="en-US" smtClean="0"/>
              <a:t>CAHMDA VII Tutorial, 20 Aug. 2017</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103</a:t>
            </a:fld>
            <a:endParaRPr lang="en-US" dirty="0"/>
          </a:p>
        </p:txBody>
      </p:sp>
    </p:spTree>
    <p:extLst>
      <p:ext uri="{BB962C8B-B14F-4D97-AF65-F5344CB8AC3E}">
        <p14:creationId xmlns:p14="http://schemas.microsoft.com/office/powerpoint/2010/main" val="343576752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600200"/>
            <a:ext cx="8382000" cy="2677656"/>
          </a:xfrm>
          <a:prstGeom prst="rect">
            <a:avLst/>
          </a:prstGeom>
          <a:noFill/>
        </p:spPr>
        <p:txBody>
          <a:bodyPr wrap="square" rtlCol="0">
            <a:spAutoFit/>
          </a:bodyPr>
          <a:lstStyle/>
          <a:p>
            <a:r>
              <a:rPr lang="en-US" dirty="0" smtClean="0"/>
              <a:t>Science: 	</a:t>
            </a:r>
            <a:r>
              <a:rPr lang="en-US" i="1" dirty="0" smtClean="0"/>
              <a:t>Where should more observations be taken to </a:t>
            </a:r>
          </a:p>
          <a:p>
            <a:r>
              <a:rPr lang="en-US" i="1" dirty="0"/>
              <a:t>	</a:t>
            </a:r>
            <a:r>
              <a:rPr lang="en-US" i="1" dirty="0" smtClean="0"/>
              <a:t>	improve landfall forecasts?</a:t>
            </a:r>
          </a:p>
          <a:p>
            <a:endParaRPr lang="en-US" i="1" dirty="0" smtClean="0"/>
          </a:p>
          <a:p>
            <a:r>
              <a:rPr lang="en-US" dirty="0"/>
              <a:t>	</a:t>
            </a:r>
            <a:r>
              <a:rPr lang="en-US" dirty="0" smtClean="0"/>
              <a:t>	Ensemble sensitivity analysis for Katrina.</a:t>
            </a:r>
          </a:p>
          <a:p>
            <a:endParaRPr lang="en-US" dirty="0"/>
          </a:p>
          <a:p>
            <a:endParaRPr lang="en-US" dirty="0" smtClean="0"/>
          </a:p>
          <a:p>
            <a:r>
              <a:rPr lang="en-US" dirty="0" smtClean="0"/>
              <a:t>Collaborator: Ryan Torn, University at Albany.</a:t>
            </a:r>
            <a:endParaRPr lang="en-US" dirty="0"/>
          </a:p>
        </p:txBody>
      </p:sp>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Footer Placeholder 4"/>
          <p:cNvSpPr>
            <a:spLocks noGrp="1"/>
          </p:cNvSpPr>
          <p:nvPr>
            <p:ph type="ftr" sz="quarter" idx="10"/>
          </p:nvPr>
        </p:nvSpPr>
        <p:spPr/>
        <p:txBody>
          <a:bodyPr/>
          <a:lstStyle/>
          <a:p>
            <a:r>
              <a:rPr lang="en-US" smtClean="0"/>
              <a:t>CAHMDA VII Tutorial, 20 Aug. 2017</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104</a:t>
            </a:fld>
            <a:endParaRPr lang="en-US" dirty="0"/>
          </a:p>
        </p:txBody>
      </p:sp>
    </p:spTree>
    <p:extLst>
      <p:ext uri="{BB962C8B-B14F-4D97-AF65-F5344CB8AC3E}">
        <p14:creationId xmlns:p14="http://schemas.microsoft.com/office/powerpoint/2010/main" val="44625281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052513" y="812800"/>
            <a:ext cx="6886575" cy="711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a:lstStyle>
          <a:p>
            <a:r>
              <a:rPr lang="en-US" dirty="0" smtClean="0">
                <a:latin typeface="Arial" charset="0"/>
                <a:ea typeface="ＭＳ Ｐゴシック" charset="0"/>
                <a:cs typeface="ＭＳ Ｐゴシック" charset="0"/>
              </a:rPr>
              <a:t>Hurricane Katrina Sensitivity Analysis</a:t>
            </a:r>
            <a:br>
              <a:rPr lang="en-US" dirty="0" smtClean="0">
                <a:latin typeface="Arial" charset="0"/>
                <a:ea typeface="ＭＳ Ｐゴシック" charset="0"/>
                <a:cs typeface="ＭＳ Ｐゴシック" charset="0"/>
              </a:rPr>
            </a:br>
            <a:endParaRPr lang="en-US" dirty="0">
              <a:latin typeface="Arial" charset="0"/>
              <a:ea typeface="ＭＳ Ｐゴシック" charset="0"/>
              <a:cs typeface="ＭＳ Ｐゴシック" charset="0"/>
            </a:endParaRPr>
          </a:p>
        </p:txBody>
      </p:sp>
      <p:pic>
        <p:nvPicPr>
          <p:cNvPr id="4" name="Picture 2" descr="2005082500_f048_DLMU_s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95400"/>
            <a:ext cx="4569867" cy="3689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4"/>
          <p:cNvSpPr txBox="1">
            <a:spLocks noChangeArrowheads="1"/>
          </p:cNvSpPr>
          <p:nvPr/>
        </p:nvSpPr>
        <p:spPr bwMode="auto">
          <a:xfrm>
            <a:off x="304800" y="5029200"/>
            <a:ext cx="5029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txBody>
          <a:bodyPr wrap="squar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Contours are ensemble mean 48h forecast of deep-layer mean wind.</a:t>
            </a:r>
          </a:p>
        </p:txBody>
      </p:sp>
      <p:sp>
        <p:nvSpPr>
          <p:cNvPr id="6" name="Text Box 5"/>
          <p:cNvSpPr txBox="1">
            <a:spLocks noChangeArrowheads="1"/>
          </p:cNvSpPr>
          <p:nvPr/>
        </p:nvSpPr>
        <p:spPr bwMode="auto">
          <a:xfrm>
            <a:off x="5334000" y="5029200"/>
            <a:ext cx="360838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Color </a:t>
            </a:r>
            <a:r>
              <a:rPr lang="en-US" dirty="0" smtClean="0"/>
              <a:t>shows where observations could help.</a:t>
            </a:r>
            <a:endParaRPr lang="en-US" dirty="0"/>
          </a:p>
        </p:txBody>
      </p:sp>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Footer Placeholder 1"/>
          <p:cNvSpPr>
            <a:spLocks noGrp="1"/>
          </p:cNvSpPr>
          <p:nvPr>
            <p:ph type="ftr" sz="quarter" idx="3"/>
          </p:nvPr>
        </p:nvSpPr>
        <p:spPr/>
        <p:txBody>
          <a:bodyPr/>
          <a:lstStyle/>
          <a:p>
            <a:r>
              <a:rPr lang="en-US" smtClean="0"/>
              <a:t>CAHMDA VII Tutorial, 20 Aug. 2017</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105</a:t>
            </a:fld>
            <a:endParaRPr lang="en-US" dirty="0"/>
          </a:p>
        </p:txBody>
      </p:sp>
    </p:spTree>
    <p:extLst>
      <p:ext uri="{BB962C8B-B14F-4D97-AF65-F5344CB8AC3E}">
        <p14:creationId xmlns:p14="http://schemas.microsoft.com/office/powerpoint/2010/main" val="16999645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Identifying Model Systematic Errors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15" name="Group 14"/>
          <p:cNvGrpSpPr/>
          <p:nvPr/>
        </p:nvGrpSpPr>
        <p:grpSpPr>
          <a:xfrm>
            <a:off x="762000" y="1143000"/>
            <a:ext cx="7543800" cy="3886200"/>
            <a:chOff x="762000" y="1143000"/>
            <a:chExt cx="7543800" cy="3886200"/>
          </a:xfrm>
        </p:grpSpPr>
        <p:sp>
          <p:nvSpPr>
            <p:cNvPr id="16" name="Rounded Rectangle 15"/>
            <p:cNvSpPr/>
            <p:nvPr/>
          </p:nvSpPr>
          <p:spPr bwMode="auto">
            <a:xfrm>
              <a:off x="914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Rounded Rectangle 16"/>
            <p:cNvSpPr/>
            <p:nvPr/>
          </p:nvSpPr>
          <p:spPr bwMode="auto">
            <a:xfrm>
              <a:off x="5486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Observing System</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3" name="Rounded Rectangle 22"/>
            <p:cNvSpPr/>
            <p:nvPr/>
          </p:nvSpPr>
          <p:spPr bwMode="auto">
            <a:xfrm>
              <a:off x="3200400" y="29718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Data Assimilation</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24" name="Straight Arrow Connector 23"/>
            <p:cNvCxnSpPr>
              <a:stCxn id="16" idx="2"/>
            </p:cNvCxnSpPr>
            <p:nvPr/>
          </p:nvCxnSpPr>
          <p:spPr bwMode="auto">
            <a:xfrm rot="16200000" flipH="1">
              <a:off x="22669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 name="Straight Arrow Connector 24"/>
            <p:cNvCxnSpPr>
              <a:stCxn id="17" idx="2"/>
            </p:cNvCxnSpPr>
            <p:nvPr/>
          </p:nvCxnSpPr>
          <p:spPr bwMode="auto">
            <a:xfrm rot="5400000">
              <a:off x="57340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6" name="Oval 25"/>
            <p:cNvSpPr/>
            <p:nvPr/>
          </p:nvSpPr>
          <p:spPr bwMode="auto">
            <a:xfrm>
              <a:off x="1676400" y="42672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112" charset="0"/>
                  <a:ea typeface="ＭＳ Ｐゴシック" pitchFamily="-112" charset="-128"/>
                  <a:cs typeface="ＭＳ Ｐゴシック" pitchFamily="-112" charset="-128"/>
                </a:rPr>
                <a:t>Analysis</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7" name="Oval 26"/>
            <p:cNvSpPr/>
            <p:nvPr/>
          </p:nvSpPr>
          <p:spPr bwMode="auto">
            <a:xfrm>
              <a:off x="5105400" y="42672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Diagnostics</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28" name="Straight Arrow Connector 27"/>
            <p:cNvCxnSpPr>
              <a:endCxn id="26" idx="0"/>
            </p:cNvCxnSpPr>
            <p:nvPr/>
          </p:nvCxnSpPr>
          <p:spPr bwMode="auto">
            <a:xfrm rot="5400000">
              <a:off x="2876550" y="36385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 name="Straight Arrow Connector 28"/>
            <p:cNvCxnSpPr>
              <a:endCxn id="27" idx="0"/>
            </p:cNvCxnSpPr>
            <p:nvPr/>
          </p:nvCxnSpPr>
          <p:spPr bwMode="auto">
            <a:xfrm rot="16200000" flipH="1">
              <a:off x="5734050" y="36385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Straight Arrow Connector 29"/>
            <p:cNvCxnSpPr/>
            <p:nvPr/>
          </p:nvCxnSpPr>
          <p:spPr bwMode="auto">
            <a:xfrm rot="16200000" flipV="1">
              <a:off x="1028702" y="2476501"/>
              <a:ext cx="2514598" cy="1066799"/>
            </a:xfrm>
            <a:prstGeom prst="straightConnector1">
              <a:avLst/>
            </a:prstGeom>
            <a:solidFill>
              <a:schemeClr val="accent1"/>
            </a:solidFill>
            <a:ln w="50800" cap="flat" cmpd="sng" algn="ctr">
              <a:solidFill>
                <a:srgbClr val="FF0000"/>
              </a:solidFill>
              <a:prstDash val="solid"/>
              <a:round/>
              <a:headEnd type="none" w="med" len="med"/>
              <a:tailEnd type="arrow"/>
            </a:ln>
            <a:effectLst/>
          </p:spPr>
        </p:cxnSp>
        <p:sp>
          <p:nvSpPr>
            <p:cNvPr id="31" name="TextBox 30"/>
            <p:cNvSpPr txBox="1"/>
            <p:nvPr/>
          </p:nvSpPr>
          <p:spPr>
            <a:xfrm>
              <a:off x="762000" y="2743200"/>
              <a:ext cx="1706567" cy="1200328"/>
            </a:xfrm>
            <a:prstGeom prst="rect">
              <a:avLst/>
            </a:prstGeom>
            <a:noFill/>
          </p:spPr>
          <p:txBody>
            <a:bodyPr wrap="none" rtlCol="0">
              <a:spAutoFit/>
            </a:bodyPr>
            <a:lstStyle/>
            <a:p>
              <a:r>
                <a:rPr lang="en-US" dirty="0" smtClean="0"/>
                <a:t>    Identify</a:t>
              </a:r>
            </a:p>
            <a:p>
              <a:r>
                <a:rPr lang="en-US" dirty="0" smtClean="0"/>
                <a:t>Systematic</a:t>
              </a:r>
            </a:p>
            <a:p>
              <a:r>
                <a:rPr lang="en-US" dirty="0" smtClean="0"/>
                <a:t>        Errors</a:t>
              </a:r>
              <a:endParaRPr lang="en-US" dirty="0"/>
            </a:p>
          </p:txBody>
        </p:sp>
      </p:grpSp>
      <p:sp>
        <p:nvSpPr>
          <p:cNvPr id="4" name="Footer Placeholder 3"/>
          <p:cNvSpPr>
            <a:spLocks noGrp="1"/>
          </p:cNvSpPr>
          <p:nvPr>
            <p:ph type="ftr" sz="quarter" idx="10"/>
          </p:nvPr>
        </p:nvSpPr>
        <p:spPr/>
        <p:txBody>
          <a:bodyPr/>
          <a:lstStyle/>
          <a:p>
            <a:r>
              <a:rPr lang="en-US" smtClean="0"/>
              <a:t>CAHMDA VII Tutorial, 20 Aug. 2017</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106</a:t>
            </a:fld>
            <a:endParaRPr lang="en-US" dirty="0"/>
          </a:p>
        </p:txBody>
      </p:sp>
    </p:spTree>
    <p:extLst>
      <p:ext uri="{BB962C8B-B14F-4D97-AF65-F5344CB8AC3E}">
        <p14:creationId xmlns:p14="http://schemas.microsoft.com/office/powerpoint/2010/main" val="99064675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62000" y="685800"/>
            <a:ext cx="7620000" cy="1200328"/>
          </a:xfrm>
          <a:prstGeom prst="rect">
            <a:avLst/>
          </a:prstGeom>
          <a:noFill/>
        </p:spPr>
        <p:txBody>
          <a:bodyPr wrap="square" rtlCol="0">
            <a:spAutoFit/>
          </a:bodyPr>
          <a:lstStyle/>
          <a:p>
            <a:r>
              <a:rPr lang="en-US" dirty="0" smtClean="0"/>
              <a:t>Science: Diagnosing and correcting errors in the CAM 	    FV core.</a:t>
            </a:r>
          </a:p>
          <a:p>
            <a:r>
              <a:rPr lang="en-US" dirty="0" smtClean="0"/>
              <a:t>Collaborator: Peter </a:t>
            </a:r>
            <a:r>
              <a:rPr lang="en-US" dirty="0" err="1" smtClean="0"/>
              <a:t>Lauritzen</a:t>
            </a:r>
            <a:r>
              <a:rPr lang="en-US" dirty="0" smtClean="0"/>
              <a:t>, CGD.</a:t>
            </a:r>
            <a:endParaRPr lang="en-US" dirty="0"/>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10"/>
          </p:nvPr>
        </p:nvSpPr>
        <p:spPr/>
        <p:txBody>
          <a:bodyPr/>
          <a:lstStyle/>
          <a:p>
            <a:r>
              <a:rPr lang="en-US" smtClean="0"/>
              <a:t>CAHMDA VII Tutorial, 20 Aug. 2017</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107</a:t>
            </a:fld>
            <a:endParaRPr lang="en-US" dirty="0"/>
          </a:p>
        </p:txBody>
      </p:sp>
    </p:spTree>
    <p:extLst>
      <p:ext uri="{BB962C8B-B14F-4D97-AF65-F5344CB8AC3E}">
        <p14:creationId xmlns:p14="http://schemas.microsoft.com/office/powerpoint/2010/main" val="381281901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Rectangle 1026"/>
          <p:cNvSpPr txBox="1">
            <a:spLocks noChangeArrowheads="1"/>
          </p:cNvSpPr>
          <p:nvPr/>
        </p:nvSpPr>
        <p:spPr bwMode="auto">
          <a:xfrm>
            <a:off x="609600" y="533400"/>
            <a:ext cx="80772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a:lstStyle>
          <a:p>
            <a:r>
              <a:rPr lang="en-US" dirty="0" err="1" smtClean="0">
                <a:latin typeface="Arial" charset="0"/>
                <a:ea typeface="ＭＳ Ｐゴシック" charset="0"/>
                <a:cs typeface="ＭＳ Ｐゴシック" charset="0"/>
              </a:rPr>
              <a:t>Gridpoint</a:t>
            </a:r>
            <a:r>
              <a:rPr lang="en-US" dirty="0" smtClean="0">
                <a:latin typeface="Arial" charset="0"/>
                <a:ea typeface="ＭＳ Ｐゴシック" charset="0"/>
                <a:cs typeface="ＭＳ Ｐゴシック" charset="0"/>
              </a:rPr>
              <a:t> noise detected in CAM/DART analysis</a:t>
            </a:r>
            <a:endParaRPr lang="en-US" dirty="0">
              <a:latin typeface="Arial" charset="0"/>
              <a:ea typeface="ＭＳ Ｐゴシック" charset="0"/>
              <a:cs typeface="ＭＳ Ｐゴシック" charset="0"/>
            </a:endParaRPr>
          </a:p>
        </p:txBody>
      </p:sp>
      <p:sp>
        <p:nvSpPr>
          <p:cNvPr id="15" name="Text Box 1027"/>
          <p:cNvSpPr txBox="1">
            <a:spLocks noChangeArrowheads="1"/>
          </p:cNvSpPr>
          <p:nvPr/>
        </p:nvSpPr>
        <p:spPr bwMode="auto">
          <a:xfrm>
            <a:off x="609600" y="5665788"/>
            <a:ext cx="7772400"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200" dirty="0">
                <a:ea typeface="ヒラギノ角ゴ Pro W3" charset="0"/>
                <a:cs typeface="ヒラギノ角ゴ Pro W3" charset="0"/>
              </a:rPr>
              <a:t>CAM FV core - 80 member mean - 00Z 25 September 2006</a:t>
            </a:r>
          </a:p>
        </p:txBody>
      </p:sp>
      <p:pic>
        <p:nvPicPr>
          <p:cNvPr id="16" name="Picture 1028" descr="MPF_V_266hPa_box"/>
          <p:cNvPicPr>
            <a:picLocks noChangeAspect="1" noChangeArrowheads="1"/>
          </p:cNvPicPr>
          <p:nvPr/>
        </p:nvPicPr>
        <p:blipFill>
          <a:blip r:embed="rId3">
            <a:extLst>
              <a:ext uri="{28A0092B-C50C-407E-A947-70E740481C1C}">
                <a14:useLocalDpi xmlns:a14="http://schemas.microsoft.com/office/drawing/2010/main" val="0"/>
              </a:ext>
            </a:extLst>
          </a:blip>
          <a:srcRect l="17650" t="4546" r="17650" b="4546"/>
          <a:stretch>
            <a:fillRect/>
          </a:stretch>
        </p:blipFill>
        <p:spPr bwMode="auto">
          <a:xfrm rot="5400000">
            <a:off x="2309018" y="-662782"/>
            <a:ext cx="4525963" cy="822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ooter Placeholder 4"/>
          <p:cNvSpPr>
            <a:spLocks noGrp="1"/>
          </p:cNvSpPr>
          <p:nvPr>
            <p:ph type="ftr" sz="quarter" idx="10"/>
          </p:nvPr>
        </p:nvSpPr>
        <p:spPr/>
        <p:txBody>
          <a:bodyPr/>
          <a:lstStyle/>
          <a:p>
            <a:r>
              <a:rPr lang="en-US" smtClean="0"/>
              <a:t>CAHMDA VII Tutorial, 20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108</a:t>
            </a:fld>
            <a:endParaRPr lang="en-US" dirty="0"/>
          </a:p>
        </p:txBody>
      </p:sp>
    </p:spTree>
    <p:extLst>
      <p:ext uri="{BB962C8B-B14F-4D97-AF65-F5344CB8AC3E}">
        <p14:creationId xmlns:p14="http://schemas.microsoft.com/office/powerpoint/2010/main" val="193256309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ectangle 2"/>
          <p:cNvSpPr txBox="1">
            <a:spLocks noChangeArrowheads="1"/>
          </p:cNvSpPr>
          <p:nvPr/>
        </p:nvSpPr>
        <p:spPr bwMode="auto">
          <a:xfrm>
            <a:off x="858838" y="501650"/>
            <a:ext cx="7348537" cy="717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a:lstStyle>
          <a:p>
            <a:r>
              <a:rPr lang="en-US" sz="3000" dirty="0" smtClean="0">
                <a:latin typeface="Arial" charset="0"/>
                <a:ea typeface="ＭＳ Ｐゴシック" charset="0"/>
                <a:cs typeface="ＭＳ Ｐゴシック" charset="0"/>
              </a:rPr>
              <a:t>Suspicions turned to the polar filter (DPF)</a:t>
            </a:r>
            <a:endParaRPr lang="en-US" dirty="0">
              <a:latin typeface="Arial" charset="0"/>
              <a:ea typeface="ＭＳ Ｐゴシック" charset="0"/>
              <a:cs typeface="ＭＳ Ｐゴシック" charset="0"/>
            </a:endParaRPr>
          </a:p>
        </p:txBody>
      </p:sp>
      <p:pic>
        <p:nvPicPr>
          <p:cNvPr id="12" name="Picture 4" descr="MPF_V_266hPa_box_algebraic_fourier"/>
          <p:cNvPicPr>
            <a:picLocks noChangeAspect="1" noChangeArrowheads="1"/>
          </p:cNvPicPr>
          <p:nvPr/>
        </p:nvPicPr>
        <p:blipFill>
          <a:blip r:embed="rId3">
            <a:extLst>
              <a:ext uri="{28A0092B-C50C-407E-A947-70E740481C1C}">
                <a14:useLocalDpi xmlns:a14="http://schemas.microsoft.com/office/drawing/2010/main" val="0"/>
              </a:ext>
            </a:extLst>
          </a:blip>
          <a:srcRect l="17650" t="4546" r="17650" b="4546"/>
          <a:stretch>
            <a:fillRect/>
          </a:stretch>
        </p:blipFill>
        <p:spPr bwMode="auto">
          <a:xfrm rot="5400000">
            <a:off x="2309018" y="-662782"/>
            <a:ext cx="4525963" cy="822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1027"/>
          <p:cNvSpPr txBox="1">
            <a:spLocks noChangeArrowheads="1"/>
          </p:cNvSpPr>
          <p:nvPr/>
        </p:nvSpPr>
        <p:spPr bwMode="auto">
          <a:xfrm>
            <a:off x="609600" y="5665788"/>
            <a:ext cx="7772400"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200" dirty="0">
                <a:ea typeface="ヒラギノ角ゴ Pro W3" charset="0"/>
                <a:cs typeface="ヒラギノ角ゴ Pro W3" charset="0"/>
              </a:rPr>
              <a:t>CAM FV core - 80 member mean - 00Z 25 September 2006</a:t>
            </a:r>
          </a:p>
        </p:txBody>
      </p:sp>
      <p:sp>
        <p:nvSpPr>
          <p:cNvPr id="4" name="Footer Placeholder 3"/>
          <p:cNvSpPr>
            <a:spLocks noGrp="1"/>
          </p:cNvSpPr>
          <p:nvPr>
            <p:ph type="ftr" sz="quarter" idx="10"/>
          </p:nvPr>
        </p:nvSpPr>
        <p:spPr/>
        <p:txBody>
          <a:bodyPr/>
          <a:lstStyle/>
          <a:p>
            <a:r>
              <a:rPr lang="en-US" smtClean="0"/>
              <a:t>CAHMDA VII Tutorial, 20 Aug. 2017</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109</a:t>
            </a:fld>
            <a:endParaRPr lang="en-US" dirty="0"/>
          </a:p>
        </p:txBody>
      </p:sp>
    </p:spTree>
    <p:extLst>
      <p:ext uri="{BB962C8B-B14F-4D97-AF65-F5344CB8AC3E}">
        <p14:creationId xmlns:p14="http://schemas.microsoft.com/office/powerpoint/2010/main" val="37627427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3"/>
          </p:nvPr>
        </p:nvSpPr>
        <p:spPr/>
        <p:txBody>
          <a:bodyPr/>
          <a:lstStyle/>
          <a:p>
            <a:r>
              <a:rPr lang="en-US" smtClean="0"/>
              <a:t>CAHMDA VII Tutorial, 20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11</a:t>
            </a:fld>
            <a:endParaRPr lang="en-US" dirty="0"/>
          </a:p>
        </p:txBody>
      </p:sp>
      <p:sp>
        <p:nvSpPr>
          <p:cNvPr id="13" name="TextBox 12"/>
          <p:cNvSpPr txBox="1"/>
          <p:nvPr/>
        </p:nvSpPr>
        <p:spPr>
          <a:xfrm>
            <a:off x="381000" y="895315"/>
            <a:ext cx="8305800" cy="3046988"/>
          </a:xfrm>
          <a:prstGeom prst="rect">
            <a:avLst/>
          </a:prstGeom>
          <a:noFill/>
        </p:spPr>
        <p:txBody>
          <a:bodyPr wrap="square" rtlCol="0">
            <a:spAutoFit/>
          </a:bodyPr>
          <a:lstStyle/>
          <a:p>
            <a:pPr marL="457200" indent="-457200">
              <a:buAutoNum type="arabicPeriod"/>
            </a:pPr>
            <a:r>
              <a:rPr lang="en-US" dirty="0" smtClean="0">
                <a:latin typeface="Calibri" charset="0"/>
                <a:ea typeface="Calibri" charset="0"/>
                <a:cs typeface="Calibri" charset="0"/>
              </a:rPr>
              <a:t>A one-dimensional 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a:t>
            </a:r>
          </a:p>
          <a:p>
            <a:pPr marL="457200" indent="-457200">
              <a:buAutoNum type="arabicPeriod"/>
            </a:pPr>
            <a:r>
              <a:rPr lang="en-US" dirty="0" smtClean="0">
                <a:solidFill>
                  <a:schemeClr val="bg1">
                    <a:lumMod val="65000"/>
                  </a:schemeClr>
                </a:solidFill>
                <a:latin typeface="Calibri" charset="0"/>
                <a:ea typeface="Calibri" charset="0"/>
                <a:cs typeface="Calibri" charset="0"/>
              </a:rPr>
              <a:t>One observed, one unobserved variable.</a:t>
            </a:r>
          </a:p>
          <a:p>
            <a:pPr marL="457200" indent="-457200">
              <a:buAutoNum type="arabicPeriod"/>
            </a:pPr>
            <a:r>
              <a:rPr lang="en-US" dirty="0" smtClean="0">
                <a:solidFill>
                  <a:schemeClr val="bg1">
                    <a:lumMod val="65000"/>
                  </a:schemeClr>
                </a:solidFill>
                <a:latin typeface="Calibri" charset="0"/>
                <a:ea typeface="Calibri" charset="0"/>
                <a:cs typeface="Calibri" charset="0"/>
              </a:rPr>
              <a:t>Ensemble </a:t>
            </a:r>
            <a:r>
              <a:rPr lang="en-US" dirty="0" err="1" smtClean="0">
                <a:solidFill>
                  <a:schemeClr val="bg1">
                    <a:lumMod val="65000"/>
                  </a:schemeClr>
                </a:solidFill>
                <a:latin typeface="Calibri" charset="0"/>
                <a:ea typeface="Calibri" charset="0"/>
                <a:cs typeface="Calibri" charset="0"/>
              </a:rPr>
              <a:t>Kalman</a:t>
            </a:r>
            <a:r>
              <a:rPr lang="en-US" dirty="0" smtClean="0">
                <a:solidFill>
                  <a:schemeClr val="bg1">
                    <a:lumMod val="65000"/>
                  </a:schemeClr>
                </a:solidFill>
                <a:latin typeface="Calibri" charset="0"/>
                <a:ea typeface="Calibri" charset="0"/>
                <a:cs typeface="Calibri" charset="0"/>
              </a:rPr>
              <a:t> Filter: A full implementation.</a:t>
            </a:r>
          </a:p>
          <a:p>
            <a:pPr marL="457200" indent="-457200">
              <a:buAutoNum type="arabicPeriod"/>
            </a:pPr>
            <a:r>
              <a:rPr lang="en-US" dirty="0" smtClean="0">
                <a:solidFill>
                  <a:schemeClr val="bg1">
                    <a:lumMod val="65000"/>
                  </a:schemeClr>
                </a:solidFill>
                <a:latin typeface="Calibri" charset="0"/>
                <a:ea typeface="Calibri" charset="0"/>
                <a:cs typeface="Calibri" charset="0"/>
              </a:rPr>
              <a:t>Making it work:	</a:t>
            </a:r>
          </a:p>
          <a:p>
            <a:pPr marL="800100" lvl="1" indent="-342900">
              <a:buFont typeface="Arial" charset="0"/>
              <a:buChar char="•"/>
            </a:pPr>
            <a:r>
              <a:rPr lang="en-US" dirty="0" smtClean="0">
                <a:solidFill>
                  <a:schemeClr val="bg1">
                    <a:lumMod val="65000"/>
                  </a:schemeClr>
                </a:solidFill>
                <a:latin typeface="Calibri" charset="0"/>
                <a:ea typeface="Calibri" charset="0"/>
                <a:cs typeface="Calibri" charset="0"/>
              </a:rPr>
              <a:t>Localization</a:t>
            </a:r>
            <a:endParaRPr lang="en-US" dirty="0">
              <a:solidFill>
                <a:schemeClr val="bg1">
                  <a:lumMod val="65000"/>
                </a:schemeClr>
              </a:solidFill>
              <a:latin typeface="Calibri" charset="0"/>
              <a:ea typeface="Calibri" charset="0"/>
              <a:cs typeface="Calibri" charset="0"/>
            </a:endParaRPr>
          </a:p>
          <a:p>
            <a:pPr marL="800100" lvl="1" indent="-342900">
              <a:buFont typeface="Arial" charset="0"/>
              <a:buChar char="•"/>
            </a:pPr>
            <a:r>
              <a:rPr lang="en-US" dirty="0" smtClean="0">
                <a:solidFill>
                  <a:schemeClr val="bg1">
                    <a:lumMod val="65000"/>
                  </a:schemeClr>
                </a:solidFill>
                <a:latin typeface="Calibri" charset="0"/>
                <a:ea typeface="Calibri" charset="0"/>
                <a:cs typeface="Calibri" charset="0"/>
              </a:rPr>
              <a:t>Inflation</a:t>
            </a:r>
          </a:p>
          <a:p>
            <a:pPr marL="457200" indent="-457200">
              <a:buAutoNum type="arabicPeriod"/>
            </a:pPr>
            <a:r>
              <a:rPr lang="en-US" dirty="0" smtClean="0">
                <a:solidFill>
                  <a:schemeClr val="bg1">
                    <a:lumMod val="65000"/>
                  </a:schemeClr>
                </a:solidFill>
                <a:latin typeface="Calibri" charset="0"/>
                <a:ea typeface="Calibri" charset="0"/>
                <a:cs typeface="Calibri" charset="0"/>
              </a:rPr>
              <a:t>Parameter estimation.</a:t>
            </a:r>
          </a:p>
          <a:p>
            <a:pPr marL="457200" indent="-457200">
              <a:buAutoNum type="arabicPeriod"/>
            </a:pPr>
            <a:r>
              <a:rPr lang="en-US" dirty="0" smtClean="0">
                <a:solidFill>
                  <a:schemeClr val="bg1">
                    <a:lumMod val="65000"/>
                  </a:schemeClr>
                </a:solidFill>
                <a:latin typeface="Calibri" charset="0"/>
                <a:ea typeface="Calibri" charset="0"/>
                <a:cs typeface="Calibri" charset="0"/>
              </a:rPr>
              <a:t>Some sample applications.</a:t>
            </a:r>
            <a:endParaRPr lang="en-US" dirty="0">
              <a:solidFill>
                <a:schemeClr val="bg1">
                  <a:lumMod val="65000"/>
                </a:schemeClr>
              </a:solidFill>
              <a:latin typeface="Calibri" charset="0"/>
              <a:ea typeface="Calibri" charset="0"/>
              <a:cs typeface="Calibri" charset="0"/>
            </a:endParaRPr>
          </a:p>
        </p:txBody>
      </p:sp>
      <p:sp>
        <p:nvSpPr>
          <p:cNvPr id="14" name="TextBox 13"/>
          <p:cNvSpPr txBox="1"/>
          <p:nvPr/>
        </p:nvSpPr>
        <p:spPr>
          <a:xfrm>
            <a:off x="0" y="0"/>
            <a:ext cx="9144000" cy="523220"/>
          </a:xfrm>
          <a:prstGeom prst="rect">
            <a:avLst/>
          </a:prstGeom>
          <a:solidFill>
            <a:srgbClr val="00B40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Fast, </a:t>
            </a:r>
            <a:r>
              <a:rPr lang="en-US" sz="2800" smtClean="0">
                <a:ln w="18415" cmpd="sng">
                  <a:solidFill>
                    <a:srgbClr val="FFFFFF"/>
                  </a:solidFill>
                  <a:prstDash val="solid"/>
                </a:ln>
                <a:solidFill>
                  <a:srgbClr val="FFFFFF"/>
                </a:solidFill>
                <a:effectLst>
                  <a:outerShdw blurRad="63500" dir="3600000" algn="tl" rotWithShape="0">
                    <a:srgbClr val="000000">
                      <a:alpha val="70000"/>
                    </a:srgbClr>
                  </a:outerShdw>
                </a:effectLst>
              </a:rPr>
              <a:t>Simple, Sequential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Ensemble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8899871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ectangle 2"/>
          <p:cNvSpPr txBox="1">
            <a:spLocks noChangeArrowheads="1"/>
          </p:cNvSpPr>
          <p:nvPr/>
        </p:nvSpPr>
        <p:spPr bwMode="auto">
          <a:xfrm>
            <a:off x="685800" y="495300"/>
            <a:ext cx="7924800" cy="800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a:lstStyle>
          <a:p>
            <a:r>
              <a:rPr lang="en-US" sz="2900" dirty="0" smtClean="0">
                <a:latin typeface="Arial" charset="0"/>
                <a:ea typeface="ＭＳ Ｐゴシック" charset="0"/>
                <a:cs typeface="ＭＳ Ｐゴシック" charset="0"/>
              </a:rPr>
              <a:t>Continuous polar filter (alt-</a:t>
            </a:r>
            <a:r>
              <a:rPr lang="en-US" sz="2900" dirty="0" err="1" smtClean="0">
                <a:latin typeface="Arial" charset="0"/>
                <a:ea typeface="ＭＳ Ｐゴシック" charset="0"/>
                <a:cs typeface="ＭＳ Ｐゴシック" charset="0"/>
              </a:rPr>
              <a:t>pft</a:t>
            </a:r>
            <a:r>
              <a:rPr lang="en-US" sz="2900" dirty="0" smtClean="0">
                <a:latin typeface="Arial" charset="0"/>
                <a:ea typeface="ＭＳ Ｐゴシック" charset="0"/>
                <a:cs typeface="ＭＳ Ｐゴシック" charset="0"/>
              </a:rPr>
              <a:t>) eliminated noise. </a:t>
            </a:r>
            <a:endParaRPr lang="en-US" sz="2900" dirty="0">
              <a:latin typeface="Arial" charset="0"/>
              <a:ea typeface="ＭＳ Ｐゴシック" charset="0"/>
              <a:cs typeface="ＭＳ Ｐゴシック" charset="0"/>
            </a:endParaRPr>
          </a:p>
        </p:txBody>
      </p:sp>
      <p:pic>
        <p:nvPicPr>
          <p:cNvPr id="12" name="Picture 3" descr="ALT_V_266hPa_box_fourier"/>
          <p:cNvPicPr>
            <a:picLocks noChangeAspect="1" noChangeArrowheads="1"/>
          </p:cNvPicPr>
          <p:nvPr/>
        </p:nvPicPr>
        <p:blipFill>
          <a:blip r:embed="rId3">
            <a:extLst>
              <a:ext uri="{28A0092B-C50C-407E-A947-70E740481C1C}">
                <a14:useLocalDpi xmlns:a14="http://schemas.microsoft.com/office/drawing/2010/main" val="0"/>
              </a:ext>
            </a:extLst>
          </a:blip>
          <a:srcRect l="17650" t="4546" r="17650" b="4546"/>
          <a:stretch>
            <a:fillRect/>
          </a:stretch>
        </p:blipFill>
        <p:spPr bwMode="auto">
          <a:xfrm rot="5400000">
            <a:off x="2309019" y="-662782"/>
            <a:ext cx="4525963" cy="822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ooter Placeholder 3"/>
          <p:cNvSpPr>
            <a:spLocks noGrp="1"/>
          </p:cNvSpPr>
          <p:nvPr>
            <p:ph type="ftr" sz="quarter" idx="10"/>
          </p:nvPr>
        </p:nvSpPr>
        <p:spPr/>
        <p:txBody>
          <a:bodyPr/>
          <a:lstStyle/>
          <a:p>
            <a:r>
              <a:rPr lang="en-US" smtClean="0"/>
              <a:t>CAHMDA VII Tutorial, 20 Aug. 2017</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110</a:t>
            </a:fld>
            <a:endParaRPr lang="en-US" dirty="0"/>
          </a:p>
        </p:txBody>
      </p:sp>
    </p:spTree>
    <p:extLst>
      <p:ext uri="{BB962C8B-B14F-4D97-AF65-F5344CB8AC3E}">
        <p14:creationId xmlns:p14="http://schemas.microsoft.com/office/powerpoint/2010/main" val="65255388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MPFmALT_V_266hPa"/>
          <p:cNvPicPr>
            <a:picLocks noChangeAspect="1" noChangeArrowheads="1"/>
          </p:cNvPicPr>
          <p:nvPr/>
        </p:nvPicPr>
        <p:blipFill>
          <a:blip r:embed="rId3">
            <a:extLst>
              <a:ext uri="{28A0092B-C50C-407E-A947-70E740481C1C}">
                <a14:useLocalDpi xmlns:a14="http://schemas.microsoft.com/office/drawing/2010/main" val="0"/>
              </a:ext>
            </a:extLst>
          </a:blip>
          <a:srcRect l="17650" t="4546" r="20590" b="4546"/>
          <a:stretch>
            <a:fillRect/>
          </a:stretch>
        </p:blipFill>
        <p:spPr bwMode="auto">
          <a:xfrm rot="5400000">
            <a:off x="2412206" y="-888206"/>
            <a:ext cx="4319588" cy="822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Rectangle 2"/>
          <p:cNvSpPr txBox="1">
            <a:spLocks noChangeArrowheads="1"/>
          </p:cNvSpPr>
          <p:nvPr/>
        </p:nvSpPr>
        <p:spPr bwMode="auto">
          <a:xfrm>
            <a:off x="457200" y="457200"/>
            <a:ext cx="8153400" cy="876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a:lstStyle>
          <a:p>
            <a:r>
              <a:rPr lang="en-US" sz="2600" dirty="0" smtClean="0">
                <a:latin typeface="Arial" charset="0"/>
                <a:ea typeface="ＭＳ Ｐゴシック" charset="0"/>
                <a:cs typeface="ＭＳ Ｐゴシック" charset="0"/>
              </a:rPr>
              <a:t>Differences mostly in transition region of default filter.</a:t>
            </a:r>
            <a:endParaRPr lang="en-US" sz="2600" dirty="0">
              <a:latin typeface="Arial" charset="0"/>
              <a:ea typeface="ＭＳ Ｐゴシック" charset="0"/>
              <a:cs typeface="ＭＳ Ｐゴシック" charset="0"/>
            </a:endParaRPr>
          </a:p>
        </p:txBody>
      </p:sp>
      <p:sp>
        <p:nvSpPr>
          <p:cNvPr id="4" name="Footer Placeholder 3"/>
          <p:cNvSpPr>
            <a:spLocks noGrp="1"/>
          </p:cNvSpPr>
          <p:nvPr>
            <p:ph type="ftr" sz="quarter" idx="10"/>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111</a:t>
            </a:fld>
            <a:endParaRPr lang="en-US" dirty="0"/>
          </a:p>
        </p:txBody>
      </p:sp>
    </p:spTree>
    <p:extLst>
      <p:ext uri="{BB962C8B-B14F-4D97-AF65-F5344CB8AC3E}">
        <p14:creationId xmlns:p14="http://schemas.microsoft.com/office/powerpoint/2010/main" val="347035712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Rectangle 3"/>
          <p:cNvSpPr>
            <a:spLocks noGrp="1" noChangeArrowheads="1"/>
          </p:cNvSpPr>
          <p:nvPr>
            <p:ph type="body" idx="1"/>
          </p:nvPr>
        </p:nvSpPr>
        <p:spPr>
          <a:xfrm>
            <a:off x="695325" y="1371600"/>
            <a:ext cx="7772400" cy="4592638"/>
          </a:xfrm>
        </p:spPr>
        <p:txBody>
          <a:bodyPr>
            <a:normAutofit fontScale="85000" lnSpcReduction="10000"/>
          </a:bodyPr>
          <a:lstStyle/>
          <a:p>
            <a:pPr eaLnBrk="1" hangingPunct="1">
              <a:lnSpc>
                <a:spcPct val="110000"/>
              </a:lnSpc>
              <a:spcBef>
                <a:spcPct val="50000"/>
              </a:spcBef>
            </a:pPr>
            <a:r>
              <a:rPr lang="en-US" dirty="0">
                <a:solidFill>
                  <a:srgbClr val="FF0000"/>
                </a:solidFill>
                <a:latin typeface="Arial" charset="0"/>
                <a:ea typeface="ＭＳ Ｐゴシック" charset="0"/>
                <a:cs typeface="ＭＳ Ｐゴシック" charset="0"/>
              </a:rPr>
              <a:t>The use of DART diagnosed a problem that had been unrecognized (or at least undocumented).</a:t>
            </a:r>
          </a:p>
          <a:p>
            <a:pPr eaLnBrk="1" hangingPunct="1">
              <a:lnSpc>
                <a:spcPct val="110000"/>
              </a:lnSpc>
              <a:spcBef>
                <a:spcPct val="50000"/>
              </a:spcBef>
            </a:pPr>
            <a:r>
              <a:rPr lang="en-US" dirty="0">
                <a:latin typeface="Arial" charset="0"/>
                <a:ea typeface="ＭＳ Ｐゴシック" charset="0"/>
                <a:cs typeface="ＭＳ Ｐゴシック" charset="0"/>
              </a:rPr>
              <a:t>Could have an important effect on any physics in which </a:t>
            </a:r>
            <a:r>
              <a:rPr lang="en-US" dirty="0" err="1">
                <a:latin typeface="Arial" charset="0"/>
                <a:ea typeface="ＭＳ Ｐゴシック" charset="0"/>
                <a:cs typeface="ＭＳ Ｐゴシック" charset="0"/>
              </a:rPr>
              <a:t>meridional</a:t>
            </a:r>
            <a:r>
              <a:rPr lang="en-US" dirty="0">
                <a:latin typeface="Arial" charset="0"/>
                <a:ea typeface="ＭＳ Ｐゴシック" charset="0"/>
                <a:cs typeface="ＭＳ Ｐゴシック" charset="0"/>
              </a:rPr>
              <a:t> mixing is important.</a:t>
            </a:r>
          </a:p>
          <a:p>
            <a:pPr eaLnBrk="1" hangingPunct="1">
              <a:lnSpc>
                <a:spcPct val="110000"/>
              </a:lnSpc>
              <a:spcBef>
                <a:spcPct val="50000"/>
              </a:spcBef>
            </a:pPr>
            <a:r>
              <a:rPr lang="en-US" dirty="0">
                <a:solidFill>
                  <a:schemeClr val="tx2"/>
                </a:solidFill>
                <a:latin typeface="Arial" charset="0"/>
                <a:ea typeface="ＭＳ Ｐゴシック" charset="0"/>
                <a:cs typeface="ＭＳ Ｐゴシック" charset="0"/>
              </a:rPr>
              <a:t>The problem can be seen in </a:t>
            </a:r>
            <a:r>
              <a:rPr lang="ja-JP" altLang="en-US" dirty="0">
                <a:solidFill>
                  <a:schemeClr val="tx2"/>
                </a:solidFill>
                <a:latin typeface="Arial" charset="0"/>
                <a:ea typeface="ＭＳ Ｐゴシック" charset="0"/>
                <a:cs typeface="ＭＳ Ｐゴシック" charset="0"/>
              </a:rPr>
              <a:t>‘</a:t>
            </a:r>
            <a:r>
              <a:rPr lang="en-US" dirty="0">
                <a:solidFill>
                  <a:schemeClr val="tx2"/>
                </a:solidFill>
                <a:latin typeface="Arial" charset="0"/>
                <a:ea typeface="ＭＳ Ｐゴシック" charset="0"/>
                <a:cs typeface="ＭＳ Ｐゴシック" charset="0"/>
              </a:rPr>
              <a:t>free runs</a:t>
            </a:r>
            <a:r>
              <a:rPr lang="ja-JP" altLang="en-US" dirty="0">
                <a:solidFill>
                  <a:schemeClr val="tx2"/>
                </a:solidFill>
                <a:latin typeface="Arial" charset="0"/>
                <a:ea typeface="ＭＳ Ｐゴシック" charset="0"/>
                <a:cs typeface="ＭＳ Ｐゴシック" charset="0"/>
              </a:rPr>
              <a:t>’</a:t>
            </a:r>
            <a:r>
              <a:rPr lang="en-US" dirty="0">
                <a:solidFill>
                  <a:schemeClr val="tx2"/>
                </a:solidFill>
                <a:latin typeface="Arial" charset="0"/>
                <a:ea typeface="ＭＳ Ｐゴシック" charset="0"/>
                <a:cs typeface="ＭＳ Ｐゴシック" charset="0"/>
              </a:rPr>
              <a:t> - it is not a data assimilation artifact.</a:t>
            </a:r>
          </a:p>
          <a:p>
            <a:pPr eaLnBrk="1" hangingPunct="1">
              <a:lnSpc>
                <a:spcPct val="110000"/>
              </a:lnSpc>
              <a:spcBef>
                <a:spcPct val="50000"/>
              </a:spcBef>
            </a:pPr>
            <a:r>
              <a:rPr lang="en-US" dirty="0">
                <a:solidFill>
                  <a:srgbClr val="FF0000"/>
                </a:solidFill>
                <a:latin typeface="Arial" charset="0"/>
                <a:ea typeface="ＭＳ Ｐゴシック" charset="0"/>
                <a:cs typeface="ＭＳ Ｐゴシック" charset="0"/>
              </a:rPr>
              <a:t>Without assimilation, </a:t>
            </a:r>
            <a:r>
              <a:rPr lang="en-US" dirty="0" smtClean="0">
                <a:solidFill>
                  <a:srgbClr val="FF0000"/>
                </a:solidFill>
                <a:latin typeface="Arial" charset="0"/>
                <a:ea typeface="ＭＳ Ｐゴシック" charset="0"/>
                <a:cs typeface="ＭＳ Ｐゴシック" charset="0"/>
              </a:rPr>
              <a:t>can’t </a:t>
            </a:r>
            <a:r>
              <a:rPr lang="en-US" dirty="0">
                <a:solidFill>
                  <a:srgbClr val="FF0000"/>
                </a:solidFill>
                <a:latin typeface="Arial" charset="0"/>
                <a:ea typeface="ＭＳ Ｐゴシック" charset="0"/>
                <a:cs typeface="ＭＳ Ｐゴシック" charset="0"/>
              </a:rPr>
              <a:t>get reproducing occurrences to diagnose.</a:t>
            </a:r>
          </a:p>
          <a:p>
            <a:pPr eaLnBrk="1" hangingPunct="1">
              <a:lnSpc>
                <a:spcPct val="90000"/>
              </a:lnSpc>
            </a:pPr>
            <a:endParaRPr lang="en-US" dirty="0">
              <a:latin typeface="Arial" charset="0"/>
              <a:ea typeface="ＭＳ Ｐゴシック" charset="0"/>
              <a:cs typeface="ＭＳ Ｐゴシック" charset="0"/>
            </a:endParaRPr>
          </a:p>
        </p:txBody>
      </p:sp>
      <p:sp>
        <p:nvSpPr>
          <p:cNvPr id="4" name="Footer Placeholder 3"/>
          <p:cNvSpPr>
            <a:spLocks noGrp="1"/>
          </p:cNvSpPr>
          <p:nvPr>
            <p:ph type="ftr" sz="quarter" idx="10"/>
          </p:nvPr>
        </p:nvSpPr>
        <p:spPr/>
        <p:txBody>
          <a:bodyPr/>
          <a:lstStyle/>
          <a:p>
            <a:r>
              <a:rPr lang="en-US" smtClean="0"/>
              <a:t>CAHMDA VII Tutorial, 20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112</a:t>
            </a:fld>
            <a:endParaRPr lang="en-US" dirty="0"/>
          </a:p>
        </p:txBody>
      </p:sp>
    </p:spTree>
    <p:extLst>
      <p:ext uri="{BB962C8B-B14F-4D97-AF65-F5344CB8AC3E}">
        <p14:creationId xmlns:p14="http://schemas.microsoft.com/office/powerpoint/2010/main" val="259291404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819400"/>
            <a:ext cx="7772400" cy="2590800"/>
          </a:xfrm>
        </p:spPr>
        <p:txBody>
          <a:bodyPr>
            <a:normAutofit/>
          </a:bodyPr>
          <a:lstStyle/>
          <a:p>
            <a:pPr>
              <a:buFont typeface="Arial"/>
              <a:buChar char="•"/>
            </a:pPr>
            <a:r>
              <a:rPr lang="en-US" sz="2000" dirty="0" smtClean="0"/>
              <a:t>Climate change over time scales of 1 to several decades has been identified as very important for mitigation and infrastructure planning.</a:t>
            </a:r>
          </a:p>
          <a:p>
            <a:pPr>
              <a:buFont typeface="Arial"/>
              <a:buChar char="•"/>
            </a:pPr>
            <a:r>
              <a:rPr lang="en-US" sz="2000" dirty="0" smtClean="0"/>
              <a:t>Need ocean initial conditions for the IPCC decadal prediction program (and maybe a crystal ball, too!).</a:t>
            </a:r>
          </a:p>
        </p:txBody>
      </p:sp>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TextBox 5"/>
          <p:cNvSpPr txBox="1"/>
          <p:nvPr/>
        </p:nvSpPr>
        <p:spPr>
          <a:xfrm>
            <a:off x="762000" y="685800"/>
            <a:ext cx="7620000" cy="830997"/>
          </a:xfrm>
          <a:prstGeom prst="rect">
            <a:avLst/>
          </a:prstGeom>
          <a:noFill/>
        </p:spPr>
        <p:txBody>
          <a:bodyPr wrap="square" rtlCol="0">
            <a:spAutoFit/>
          </a:bodyPr>
          <a:lstStyle/>
          <a:p>
            <a:r>
              <a:rPr lang="en-US" dirty="0" smtClean="0"/>
              <a:t>Science: Global Ocean data assimilation.</a:t>
            </a:r>
          </a:p>
          <a:p>
            <a:r>
              <a:rPr lang="en-US" dirty="0" smtClean="0"/>
              <a:t>Collaborators: Alicia </a:t>
            </a:r>
            <a:r>
              <a:rPr lang="en-US" dirty="0" err="1" smtClean="0"/>
              <a:t>Karspeck</a:t>
            </a:r>
            <a:r>
              <a:rPr lang="en-US" dirty="0" smtClean="0"/>
              <a:t>, Steve Yeager, CGD.</a:t>
            </a:r>
            <a:endParaRPr lang="en-US" dirty="0"/>
          </a:p>
        </p:txBody>
      </p:sp>
      <p:sp>
        <p:nvSpPr>
          <p:cNvPr id="4" name="Footer Placeholder 3"/>
          <p:cNvSpPr>
            <a:spLocks noGrp="1"/>
          </p:cNvSpPr>
          <p:nvPr>
            <p:ph type="ftr" sz="quarter" idx="3"/>
          </p:nvPr>
        </p:nvSpPr>
        <p:spPr/>
        <p:txBody>
          <a:bodyPr/>
          <a:lstStyle/>
          <a:p>
            <a:r>
              <a:rPr lang="en-US" smtClean="0"/>
              <a:t>CAHMDA VII Tutorial, 20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113</a:t>
            </a:fld>
            <a:endParaRPr lang="en-US" dirty="0"/>
          </a:p>
        </p:txBody>
      </p:sp>
    </p:spTree>
    <p:extLst>
      <p:ext uri="{BB962C8B-B14F-4D97-AF65-F5344CB8AC3E}">
        <p14:creationId xmlns:p14="http://schemas.microsoft.com/office/powerpoint/2010/main" val="2561436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extBox 6"/>
          <p:cNvSpPr txBox="1">
            <a:spLocks noChangeArrowheads="1"/>
          </p:cNvSpPr>
          <p:nvPr/>
        </p:nvSpPr>
        <p:spPr bwMode="auto">
          <a:xfrm>
            <a:off x="381000" y="1905000"/>
            <a:ext cx="7315200" cy="5486400"/>
          </a:xfrm>
          <a:prstGeom prst="rect">
            <a:avLst/>
          </a:prstGeom>
          <a:noFill/>
          <a:ln w="9525">
            <a:noFill/>
            <a:miter lim="800000"/>
            <a:headEnd/>
            <a:tailEnd/>
          </a:ln>
        </p:spPr>
        <p:txBody>
          <a:bodyPr wrap="square">
            <a:prstTxWarp prst="textNoShape">
              <a:avLst/>
            </a:prstTxWarp>
            <a:spAutoFit/>
          </a:bodyPr>
          <a:lstStyle/>
          <a:p>
            <a:pPr defTabSz="914400" eaLnBrk="0" fontAlgn="base" hangingPunct="0">
              <a:spcBef>
                <a:spcPct val="0"/>
              </a:spcBef>
              <a:spcAft>
                <a:spcPct val="0"/>
              </a:spcAft>
            </a:pPr>
            <a:r>
              <a:rPr lang="en-US" sz="1600" dirty="0" smtClean="0">
                <a:solidFill>
                  <a:srgbClr val="000000"/>
                </a:solidFill>
                <a:latin typeface="Arial" pitchFamily="-110" charset="0"/>
                <a:ea typeface="ＭＳ Ｐゴシック" pitchFamily="-110" charset="-128"/>
                <a:cs typeface="ＭＳ Ｐゴシック" pitchFamily="-110" charset="-128"/>
              </a:rPr>
              <a:t>FLOAT_SALINITY</a:t>
            </a:r>
            <a:r>
              <a:rPr lang="en-US" sz="1600" dirty="0">
                <a:solidFill>
                  <a:srgbClr val="000000"/>
                </a:solidFill>
                <a:latin typeface="Arial" pitchFamily="-110" charset="0"/>
                <a:ea typeface="ＭＳ Ｐゴシック" pitchFamily="-110" charset="-128"/>
                <a:cs typeface="ＭＳ Ｐゴシック" pitchFamily="-110" charset="-128"/>
              </a:rPr>
              <a:t>   	</a:t>
            </a:r>
            <a:r>
              <a:rPr lang="en-US" sz="1600" dirty="0" smtClean="0">
                <a:solidFill>
                  <a:srgbClr val="000000"/>
                </a:solidFill>
                <a:latin typeface="Arial" pitchFamily="-110" charset="0"/>
                <a:ea typeface="ＭＳ Ｐゴシック" pitchFamily="-110" charset="-128"/>
                <a:cs typeface="ＭＳ Ｐゴシック" pitchFamily="-110" charset="-128"/>
              </a:rPr>
              <a:t>		68200</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smtClean="0">
                <a:solidFill>
                  <a:srgbClr val="000000"/>
                </a:solidFill>
                <a:latin typeface="Arial" pitchFamily="-110" charset="0"/>
                <a:ea typeface="ＭＳ Ｐゴシック" pitchFamily="-110" charset="-128"/>
                <a:cs typeface="ＭＳ Ｐゴシック" pitchFamily="-110" charset="-128"/>
              </a:rPr>
              <a:t>FLOAT_TEMPERATURE		395032</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smtClean="0">
                <a:solidFill>
                  <a:srgbClr val="000000"/>
                </a:solidFill>
                <a:latin typeface="Arial" pitchFamily="-110" charset="0"/>
                <a:ea typeface="ＭＳ Ｐゴシック" pitchFamily="-110" charset="-128"/>
                <a:cs typeface="ＭＳ Ｐゴシック" pitchFamily="-110" charset="-128"/>
              </a:rPr>
              <a:t>DRIFTER_TEMPERATURE		33963</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MOORING_SALINITY  </a:t>
            </a:r>
            <a:r>
              <a:rPr lang="en-US" sz="1600" dirty="0" smtClean="0">
                <a:solidFill>
                  <a:srgbClr val="000000"/>
                </a:solidFill>
                <a:latin typeface="Arial" pitchFamily="-110" charset="0"/>
                <a:ea typeface="ＭＳ Ｐゴシック" pitchFamily="-110" charset="-128"/>
                <a:cs typeface="ＭＳ Ｐゴシック" pitchFamily="-110" charset="-128"/>
              </a:rPr>
              <a:t> 		27476</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MOORING_TEMPERATURE </a:t>
            </a:r>
            <a:r>
              <a:rPr lang="en-US" sz="1600" dirty="0" smtClean="0">
                <a:solidFill>
                  <a:srgbClr val="000000"/>
                </a:solidFill>
                <a:latin typeface="Arial" pitchFamily="-110" charset="0"/>
                <a:ea typeface="ＭＳ Ｐゴシック" pitchFamily="-110" charset="-128"/>
                <a:cs typeface="ＭＳ Ｐゴシック" pitchFamily="-110" charset="-128"/>
              </a:rPr>
              <a:t> 		</a:t>
            </a:r>
            <a:r>
              <a:rPr lang="en-US" sz="1600" dirty="0">
                <a:solidFill>
                  <a:srgbClr val="000000"/>
                </a:solidFill>
                <a:latin typeface="Arial" pitchFamily="-110" charset="0"/>
                <a:ea typeface="ＭＳ Ｐゴシック" pitchFamily="-110" charset="-128"/>
                <a:cs typeface="ＭＳ Ｐゴシック" pitchFamily="-110" charset="-128"/>
              </a:rPr>
              <a:t>623967                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BOTTLE_SALINITY  </a:t>
            </a:r>
            <a:r>
              <a:rPr lang="en-US" sz="1600" dirty="0" smtClean="0">
                <a:solidFill>
                  <a:srgbClr val="000000"/>
                </a:solidFill>
                <a:latin typeface="Arial" pitchFamily="-110" charset="0"/>
                <a:ea typeface="ＭＳ Ｐゴシック" pitchFamily="-110" charset="-128"/>
                <a:cs typeface="ＭＳ Ｐゴシック" pitchFamily="-110" charset="-128"/>
              </a:rPr>
              <a:t> 		79855</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BOTTLE_TEMPERATURE   </a:t>
            </a:r>
            <a:r>
              <a:rPr lang="en-US" sz="1600" dirty="0" smtClean="0">
                <a:solidFill>
                  <a:srgbClr val="000000"/>
                </a:solidFill>
                <a:latin typeface="Arial" pitchFamily="-110" charset="0"/>
                <a:ea typeface="ＭＳ Ｐゴシック" pitchFamily="-110" charset="-128"/>
                <a:cs typeface="ＭＳ Ｐゴシック" pitchFamily="-110" charset="-128"/>
              </a:rPr>
              <a:t>		81488</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CTD_SALINITY  	</a:t>
            </a:r>
            <a:r>
              <a:rPr lang="en-US" sz="1600" dirty="0" smtClean="0">
                <a:solidFill>
                  <a:srgbClr val="000000"/>
                </a:solidFill>
                <a:latin typeface="Arial" pitchFamily="-110" charset="0"/>
                <a:ea typeface="ＭＳ Ｐゴシック" pitchFamily="-110" charset="-128"/>
                <a:cs typeface="ＭＳ Ｐゴシック" pitchFamily="-110" charset="-128"/>
              </a:rPr>
              <a:t>		328812</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CTD_TEMPERATURE  </a:t>
            </a:r>
            <a:r>
              <a:rPr lang="en-US" sz="1600" dirty="0" smtClean="0">
                <a:solidFill>
                  <a:srgbClr val="000000"/>
                </a:solidFill>
                <a:latin typeface="Arial" pitchFamily="-110" charset="0"/>
                <a:ea typeface="ＭＳ Ｐゴシック" pitchFamily="-110" charset="-128"/>
                <a:cs typeface="ＭＳ Ｐゴシック" pitchFamily="-110" charset="-128"/>
              </a:rPr>
              <a:t>		368715</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STD_SALINITY     	</a:t>
            </a:r>
            <a:r>
              <a:rPr lang="en-US" sz="1600" dirty="0" smtClean="0">
                <a:solidFill>
                  <a:srgbClr val="000000"/>
                </a:solidFill>
                <a:latin typeface="Arial" pitchFamily="-110" charset="0"/>
                <a:ea typeface="ＭＳ Ｐゴシック" pitchFamily="-110" charset="-128"/>
                <a:cs typeface="ＭＳ Ｐゴシック" pitchFamily="-110" charset="-128"/>
              </a:rPr>
              <a:t>		674</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STD_TEMPERATURE     		677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XCTD_SALINITY    	</a:t>
            </a:r>
            <a:r>
              <a:rPr lang="en-US" sz="1600" dirty="0" smtClean="0">
                <a:solidFill>
                  <a:srgbClr val="000000"/>
                </a:solidFill>
                <a:latin typeface="Arial" pitchFamily="-110" charset="0"/>
                <a:ea typeface="ＭＳ Ｐゴシック" pitchFamily="-110" charset="-128"/>
                <a:cs typeface="ＭＳ Ｐゴシック" pitchFamily="-110" charset="-128"/>
              </a:rPr>
              <a:t>		3328</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XCTD_TEMPERATURE   	 	5790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MBT_TEMPERATURE   		58206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XBT_TEMPERATURE 		1093330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APB_TEMPERATURE  	</a:t>
            </a:r>
            <a:r>
              <a:rPr lang="en-US" sz="1600" dirty="0" smtClean="0">
                <a:solidFill>
                  <a:srgbClr val="000000"/>
                </a:solidFill>
                <a:latin typeface="Arial" pitchFamily="-110" charset="0"/>
                <a:ea typeface="ＭＳ Ｐゴシック" pitchFamily="-110" charset="-128"/>
                <a:cs typeface="ＭＳ Ｐゴシック" pitchFamily="-110" charset="-128"/>
              </a:rPr>
              <a:t>	580111</a:t>
            </a:r>
            <a:endParaRPr lang="en-US" sz="1600" dirty="0">
              <a:solidFill>
                <a:srgbClr val="000000"/>
              </a:solidFill>
              <a:latin typeface="Arial" pitchFamily="-110" charset="0"/>
              <a:ea typeface="ＭＳ Ｐゴシック" pitchFamily="-110" charset="-128"/>
              <a:cs typeface="ＭＳ Ｐゴシック" pitchFamily="-110" charset="-128"/>
            </a:endParaRPr>
          </a:p>
          <a:p>
            <a:pPr defTabSz="914400" eaLnBrk="0" fontAlgn="base" hangingPunct="0">
              <a:spcBef>
                <a:spcPct val="0"/>
              </a:spcBef>
              <a:spcAft>
                <a:spcPct val="0"/>
              </a:spcAft>
            </a:pPr>
            <a:endParaRPr lang="en-US" sz="2400" dirty="0">
              <a:solidFill>
                <a:srgbClr val="000000"/>
              </a:solidFill>
              <a:latin typeface="Arial" pitchFamily="-110" charset="0"/>
              <a:ea typeface="ＭＳ Ｐゴシック" pitchFamily="-110" charset="-128"/>
              <a:cs typeface="ＭＳ Ｐゴシック" pitchFamily="-110" charset="-128"/>
            </a:endParaRPr>
          </a:p>
          <a:p>
            <a:pPr defTabSz="914400" eaLnBrk="0" fontAlgn="base" hangingPunct="0">
              <a:spcBef>
                <a:spcPct val="0"/>
              </a:spcBef>
              <a:spcAft>
                <a:spcPct val="0"/>
              </a:spcAft>
            </a:pPr>
            <a:endParaRPr lang="en-US" sz="2400" dirty="0">
              <a:solidFill>
                <a:srgbClr val="000000"/>
              </a:solidFill>
              <a:latin typeface="Arial" pitchFamily="-110" charset="0"/>
              <a:ea typeface="ＭＳ Ｐゴシック" pitchFamily="-110" charset="-128"/>
              <a:cs typeface="ＭＳ Ｐゴシック" pitchFamily="-110" charset="-128"/>
            </a:endParaRPr>
          </a:p>
        </p:txBody>
      </p:sp>
      <p:pic>
        <p:nvPicPr>
          <p:cNvPr id="39941" name="Picture 7" descr="seal.jpg"/>
          <p:cNvPicPr>
            <a:picLocks noChangeAspect="1"/>
          </p:cNvPicPr>
          <p:nvPr/>
        </p:nvPicPr>
        <p:blipFill>
          <a:blip r:embed="rId2"/>
          <a:srcRect/>
          <a:stretch>
            <a:fillRect/>
          </a:stretch>
        </p:blipFill>
        <p:spPr bwMode="auto">
          <a:xfrm>
            <a:off x="5791200" y="4031834"/>
            <a:ext cx="2743200" cy="1835566"/>
          </a:xfrm>
          <a:prstGeom prst="rect">
            <a:avLst/>
          </a:prstGeom>
          <a:noFill/>
          <a:ln w="9525">
            <a:noFill/>
            <a:miter lim="800000"/>
            <a:headEnd/>
            <a:tailEnd/>
          </a:ln>
        </p:spPr>
      </p:pic>
      <p:pic>
        <p:nvPicPr>
          <p:cNvPr id="39942" name="Picture 8" descr="tao.jpg"/>
          <p:cNvPicPr>
            <a:picLocks noChangeAspect="1"/>
          </p:cNvPicPr>
          <p:nvPr/>
        </p:nvPicPr>
        <p:blipFill>
          <a:blip r:embed="rId3"/>
          <a:srcRect/>
          <a:stretch>
            <a:fillRect/>
          </a:stretch>
        </p:blipFill>
        <p:spPr bwMode="auto">
          <a:xfrm>
            <a:off x="5791200" y="1890346"/>
            <a:ext cx="2743200" cy="2072054"/>
          </a:xfrm>
          <a:prstGeom prst="rect">
            <a:avLst/>
          </a:prstGeom>
          <a:noFill/>
          <a:ln w="9525">
            <a:noFill/>
            <a:miter lim="800000"/>
            <a:headEnd/>
            <a:tailEnd/>
          </a:ln>
        </p:spPr>
      </p:pic>
      <p:sp>
        <p:nvSpPr>
          <p:cNvPr id="9" name="TextBox 8"/>
          <p:cNvSpPr txBox="1"/>
          <p:nvPr/>
        </p:nvSpPr>
        <p:spPr>
          <a:xfrm>
            <a:off x="533400" y="1367135"/>
            <a:ext cx="8153400" cy="461665"/>
          </a:xfrm>
          <a:prstGeom prst="rect">
            <a:avLst/>
          </a:prstGeom>
          <a:noFill/>
        </p:spPr>
        <p:txBody>
          <a:bodyPr wrap="square" rtlCol="0">
            <a:spAutoFit/>
          </a:bodyPr>
          <a:lstStyle/>
          <a:p>
            <a:pPr algn="ctr" defTabSz="914400" eaLnBrk="0" fontAlgn="base" hangingPunct="0">
              <a:spcBef>
                <a:spcPct val="0"/>
              </a:spcBef>
              <a:spcAft>
                <a:spcPct val="0"/>
              </a:spcAft>
            </a:pPr>
            <a:r>
              <a:rPr lang="en-US" dirty="0" smtClean="0">
                <a:solidFill>
                  <a:srgbClr val="000000"/>
                </a:solidFill>
                <a:latin typeface="Arial" pitchFamily="-110" charset="0"/>
                <a:ea typeface="ＭＳ Ｐゴシック" pitchFamily="-110" charset="-128"/>
                <a:cs typeface="ＭＳ Ｐゴシック" pitchFamily="-110" charset="-128"/>
              </a:rPr>
              <a:t>These counts are for 1998 &amp; 1999 and are representative.</a:t>
            </a:r>
            <a:endParaRPr lang="en-US" dirty="0">
              <a:solidFill>
                <a:srgbClr val="000000"/>
              </a:solidFill>
              <a:latin typeface="Arial" pitchFamily="-110" charset="0"/>
              <a:ea typeface="ＭＳ Ｐゴシック" pitchFamily="-110" charset="-128"/>
              <a:cs typeface="ＭＳ Ｐゴシック" pitchFamily="-110" charset="-128"/>
            </a:endParaRPr>
          </a:p>
        </p:txBody>
      </p:sp>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TextBox 3"/>
          <p:cNvSpPr txBox="1"/>
          <p:nvPr/>
        </p:nvSpPr>
        <p:spPr>
          <a:xfrm>
            <a:off x="609600" y="838200"/>
            <a:ext cx="8305800" cy="461665"/>
          </a:xfrm>
          <a:prstGeom prst="rect">
            <a:avLst/>
          </a:prstGeom>
          <a:noFill/>
        </p:spPr>
        <p:txBody>
          <a:bodyPr wrap="square" rtlCol="0">
            <a:spAutoFit/>
          </a:bodyPr>
          <a:lstStyle/>
          <a:p>
            <a:r>
              <a:rPr lang="en-US" dirty="0" smtClean="0"/>
              <a:t>World Ocean Database T, S observation counts.</a:t>
            </a:r>
            <a:endParaRPr lang="en-US" dirty="0"/>
          </a:p>
        </p:txBody>
      </p:sp>
      <p:sp>
        <p:nvSpPr>
          <p:cNvPr id="2" name="Footer Placeholder 1"/>
          <p:cNvSpPr>
            <a:spLocks noGrp="1"/>
          </p:cNvSpPr>
          <p:nvPr>
            <p:ph type="ftr" sz="quarter" idx="3"/>
          </p:nvPr>
        </p:nvSpPr>
        <p:spPr/>
        <p:txBody>
          <a:bodyPr/>
          <a:lstStyle/>
          <a:p>
            <a:r>
              <a:rPr lang="en-US" smtClean="0"/>
              <a:t>CAHMDA VII Tutorial, 20 Aug. 2017</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114</a:t>
            </a:fld>
            <a:endParaRPr lang="en-US" dirty="0"/>
          </a:p>
        </p:txBody>
      </p:sp>
    </p:spTree>
    <p:extLst>
      <p:ext uri="{BB962C8B-B14F-4D97-AF65-F5344CB8AC3E}">
        <p14:creationId xmlns:p14="http://schemas.microsoft.com/office/powerpoint/2010/main" val="20754696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2" name="TextBox 10"/>
          <p:cNvSpPr txBox="1">
            <a:spLocks noChangeArrowheads="1"/>
          </p:cNvSpPr>
          <p:nvPr/>
        </p:nvSpPr>
        <p:spPr bwMode="auto">
          <a:xfrm rot="-5400000">
            <a:off x="-638145" y="4448145"/>
            <a:ext cx="2133600" cy="400110"/>
          </a:xfrm>
          <a:prstGeom prst="rect">
            <a:avLst/>
          </a:prstGeom>
          <a:noFill/>
          <a:ln w="9525">
            <a:noFill/>
            <a:miter lim="800000"/>
            <a:headEnd/>
            <a:tailEnd/>
          </a:ln>
        </p:spPr>
        <p:txBody>
          <a:bodyPr wrap="square">
            <a:prstTxWarp prst="textNoShape">
              <a:avLst/>
            </a:prstTxWarp>
            <a:spAutoFit/>
          </a:bodyPr>
          <a:lstStyle/>
          <a:p>
            <a:pPr algn="ctr" defTabSz="914400" eaLnBrk="0" fontAlgn="base" hangingPunct="0">
              <a:spcBef>
                <a:spcPct val="0"/>
              </a:spcBef>
              <a:spcAft>
                <a:spcPct val="0"/>
              </a:spcAft>
            </a:pPr>
            <a:r>
              <a:rPr lang="en-US" sz="2000" b="1" dirty="0" smtClean="0">
                <a:solidFill>
                  <a:srgbClr val="000000"/>
                </a:solidFill>
                <a:latin typeface="Arial" pitchFamily="-110" charset="0"/>
                <a:ea typeface="ＭＳ Ｐゴシック" pitchFamily="-110" charset="-128"/>
                <a:cs typeface="ＭＳ Ｐゴシック" pitchFamily="-110" charset="-128"/>
              </a:rPr>
              <a:t>23 POP 1 DATM</a:t>
            </a:r>
            <a:endParaRPr lang="en-US" sz="2000" b="1" dirty="0">
              <a:solidFill>
                <a:srgbClr val="000000"/>
              </a:solidFill>
              <a:latin typeface="Arial" pitchFamily="-110" charset="0"/>
              <a:ea typeface="ＭＳ Ｐゴシック" pitchFamily="-110" charset="-128"/>
              <a:cs typeface="ＭＳ Ｐゴシック" pitchFamily="-110" charset="-128"/>
            </a:endParaRPr>
          </a:p>
        </p:txBody>
      </p:sp>
      <p:sp>
        <p:nvSpPr>
          <p:cNvPr id="10" name="TextBox 9"/>
          <p:cNvSpPr txBox="1"/>
          <p:nvPr/>
        </p:nvSpPr>
        <p:spPr>
          <a:xfrm>
            <a:off x="152400" y="773771"/>
            <a:ext cx="492443" cy="2188134"/>
          </a:xfrm>
          <a:prstGeom prst="rect">
            <a:avLst/>
          </a:prstGeom>
          <a:noFill/>
        </p:spPr>
        <p:txBody>
          <a:bodyPr vert="vert270" wrap="none" rtlCol="0">
            <a:spAutoFit/>
          </a:bodyPr>
          <a:lstStyle/>
          <a:p>
            <a:pPr algn="ctr" defTabSz="914400" eaLnBrk="0" fontAlgn="base" hangingPunct="0">
              <a:spcBef>
                <a:spcPct val="0"/>
              </a:spcBef>
              <a:spcAft>
                <a:spcPct val="0"/>
              </a:spcAft>
            </a:pPr>
            <a:r>
              <a:rPr lang="en-US" sz="2000" dirty="0" smtClean="0">
                <a:solidFill>
                  <a:srgbClr val="000000"/>
                </a:solidFill>
                <a:latin typeface="Arial" pitchFamily="-110" charset="0"/>
                <a:ea typeface="ＭＳ Ｐゴシック" pitchFamily="-110" charset="-128"/>
                <a:cs typeface="ＭＳ Ｐゴシック" pitchFamily="-110" charset="-128"/>
              </a:rPr>
              <a:t>Coupled Free Run</a:t>
            </a:r>
            <a:endParaRPr lang="en-US" sz="2000" dirty="0">
              <a:solidFill>
                <a:srgbClr val="000000"/>
              </a:solidFill>
              <a:latin typeface="Arial" pitchFamily="-110" charset="0"/>
              <a:ea typeface="ＭＳ Ｐゴシック" pitchFamily="-110" charset="-128"/>
              <a:cs typeface="ＭＳ Ｐゴシック" pitchFamily="-110" charset="-128"/>
            </a:endParaRPr>
          </a:p>
        </p:txBody>
      </p:sp>
      <p:grpSp>
        <p:nvGrpSpPr>
          <p:cNvPr id="3" name="Group 2"/>
          <p:cNvGrpSpPr/>
          <p:nvPr/>
        </p:nvGrpSpPr>
        <p:grpSpPr>
          <a:xfrm>
            <a:off x="685800" y="685800"/>
            <a:ext cx="8382000" cy="5810787"/>
            <a:chOff x="685800" y="381000"/>
            <a:chExt cx="8382000" cy="5810787"/>
          </a:xfrm>
        </p:grpSpPr>
        <p:pic>
          <p:nvPicPr>
            <p:cNvPr id="9" name="Picture 8" descr="SSTA.1998.png"/>
            <p:cNvPicPr>
              <a:picLocks noChangeAspect="1"/>
            </p:cNvPicPr>
            <p:nvPr/>
          </p:nvPicPr>
          <p:blipFill>
            <a:blip r:embed="rId2"/>
            <a:srcRect t="4979"/>
            <a:stretch>
              <a:fillRect/>
            </a:stretch>
          </p:blipFill>
          <p:spPr>
            <a:xfrm>
              <a:off x="685800" y="457200"/>
              <a:ext cx="7696200" cy="5734587"/>
            </a:xfrm>
            <a:prstGeom prst="rect">
              <a:avLst/>
            </a:prstGeom>
          </p:spPr>
        </p:pic>
        <p:sp>
          <p:nvSpPr>
            <p:cNvPr id="12" name="Rectangle 11"/>
            <p:cNvSpPr/>
            <p:nvPr/>
          </p:nvSpPr>
          <p:spPr>
            <a:xfrm>
              <a:off x="8267581" y="381000"/>
              <a:ext cx="800219" cy="3124200"/>
            </a:xfrm>
            <a:prstGeom prst="rect">
              <a:avLst/>
            </a:prstGeom>
          </p:spPr>
          <p:txBody>
            <a:bodyPr vert="vert270" wrap="square">
              <a:spAutoFit/>
            </a:bodyPr>
            <a:lstStyle/>
            <a:p>
              <a:pPr algn="ctr" defTabSz="914400" eaLnBrk="0" fontAlgn="base" hangingPunct="0">
                <a:spcBef>
                  <a:spcPct val="0"/>
                </a:spcBef>
                <a:spcAft>
                  <a:spcPct val="0"/>
                </a:spcAft>
              </a:pPr>
              <a:r>
                <a:rPr lang="en-US" sz="2000" dirty="0" smtClean="0">
                  <a:solidFill>
                    <a:srgbClr val="000000"/>
                  </a:solidFill>
                  <a:latin typeface="Arial" pitchFamily="-110" charset="0"/>
                  <a:ea typeface="ＭＳ Ｐゴシック" pitchFamily="-110" charset="-128"/>
                  <a:cs typeface="ＭＳ Ｐゴシック" pitchFamily="-110" charset="-128"/>
                </a:rPr>
                <a:t>POP forced by observed atmosphere (</a:t>
              </a:r>
              <a:r>
                <a:rPr lang="en-US" sz="2000" dirty="0" err="1" smtClean="0">
                  <a:solidFill>
                    <a:srgbClr val="000000"/>
                  </a:solidFill>
                  <a:latin typeface="Arial" pitchFamily="-110" charset="0"/>
                  <a:ea typeface="ＭＳ Ｐゴシック" pitchFamily="-110" charset="-128"/>
                  <a:cs typeface="ＭＳ Ｐゴシック" pitchFamily="-110" charset="-128"/>
                </a:rPr>
                <a:t>hindcast</a:t>
              </a:r>
              <a:r>
                <a:rPr lang="en-US" sz="2000" dirty="0" smtClean="0">
                  <a:solidFill>
                    <a:srgbClr val="000000"/>
                  </a:solidFill>
                  <a:latin typeface="Arial" pitchFamily="-110" charset="0"/>
                  <a:ea typeface="ＭＳ Ｐゴシック" pitchFamily="-110" charset="-128"/>
                  <a:cs typeface="ＭＳ Ｐゴシック" pitchFamily="-110" charset="-128"/>
                </a:rPr>
                <a:t>)</a:t>
              </a:r>
              <a:endParaRPr lang="en-US" sz="2000" dirty="0">
                <a:solidFill>
                  <a:srgbClr val="000000"/>
                </a:solidFill>
                <a:latin typeface="Arial" pitchFamily="-110" charset="0"/>
                <a:ea typeface="ＭＳ Ｐゴシック" pitchFamily="-110" charset="-128"/>
                <a:cs typeface="ＭＳ Ｐゴシック" pitchFamily="-110" charset="-128"/>
              </a:endParaRPr>
            </a:p>
          </p:txBody>
        </p:sp>
        <p:sp>
          <p:nvSpPr>
            <p:cNvPr id="13" name="TextBox 12"/>
            <p:cNvSpPr txBox="1"/>
            <p:nvPr/>
          </p:nvSpPr>
          <p:spPr>
            <a:xfrm>
              <a:off x="8382000" y="3649312"/>
              <a:ext cx="492443" cy="1997777"/>
            </a:xfrm>
            <a:prstGeom prst="rect">
              <a:avLst/>
            </a:prstGeom>
            <a:noFill/>
          </p:spPr>
          <p:txBody>
            <a:bodyPr vert="vert270" wrap="none" rtlCol="0">
              <a:spAutoFit/>
            </a:bodyPr>
            <a:lstStyle/>
            <a:p>
              <a:pPr algn="ctr" defTabSz="914400" eaLnBrk="0" fontAlgn="base" hangingPunct="0">
                <a:spcBef>
                  <a:spcPct val="0"/>
                </a:spcBef>
                <a:spcAft>
                  <a:spcPct val="0"/>
                </a:spcAft>
              </a:pPr>
              <a:r>
                <a:rPr lang="en-US" sz="2000" b="1" dirty="0" smtClean="0">
                  <a:solidFill>
                    <a:srgbClr val="FF0000"/>
                  </a:solidFill>
                  <a:latin typeface="Arial" pitchFamily="-110" charset="0"/>
                  <a:ea typeface="ＭＳ Ｐゴシック" pitchFamily="-110" charset="-128"/>
                  <a:cs typeface="ＭＳ Ｐゴシック" pitchFamily="-110" charset="-128"/>
                </a:rPr>
                <a:t>48 POP 48 CAM</a:t>
              </a:r>
              <a:endParaRPr lang="en-US" sz="2000" b="1" dirty="0">
                <a:solidFill>
                  <a:srgbClr val="FF0000"/>
                </a:solidFill>
                <a:latin typeface="Arial" pitchFamily="-110" charset="0"/>
                <a:ea typeface="ＭＳ Ｐゴシック" pitchFamily="-110" charset="-128"/>
                <a:cs typeface="ＭＳ Ｐゴシック" pitchFamily="-110" charset="-128"/>
              </a:endParaRPr>
            </a:p>
          </p:txBody>
        </p:sp>
      </p:grpSp>
      <p:sp>
        <p:nvSpPr>
          <p:cNvPr id="14" name="Title 13"/>
          <p:cNvSpPr>
            <a:spLocks noGrp="1"/>
          </p:cNvSpPr>
          <p:nvPr>
            <p:ph type="title"/>
          </p:nvPr>
        </p:nvSpPr>
        <p:spPr>
          <a:xfrm>
            <a:off x="0" y="0"/>
            <a:ext cx="9144000" cy="533400"/>
          </a:xfrm>
        </p:spPr>
        <p:txBody>
          <a:bodyPr>
            <a:normAutofit/>
          </a:bodyPr>
          <a:lstStyle/>
          <a:p>
            <a:r>
              <a:rPr lang="en-US" sz="2400" dirty="0" smtClean="0">
                <a:latin typeface="Arial"/>
                <a:cs typeface="Arial"/>
              </a:rPr>
              <a:t>Physical Space: 1998/1999 SST Anomaly from </a:t>
            </a:r>
            <a:r>
              <a:rPr lang="en-US" sz="2400" dirty="0" err="1" smtClean="0">
                <a:latin typeface="Arial"/>
                <a:cs typeface="Arial"/>
              </a:rPr>
              <a:t>HadOI</a:t>
            </a:r>
            <a:r>
              <a:rPr lang="en-US" sz="2400" dirty="0" smtClean="0">
                <a:latin typeface="Arial"/>
                <a:cs typeface="Arial"/>
              </a:rPr>
              <a:t>-SST</a:t>
            </a:r>
            <a:endParaRPr lang="en-US" sz="2400" dirty="0">
              <a:latin typeface="Arial"/>
              <a:cs typeface="Arial"/>
            </a:endParaRPr>
          </a:p>
        </p:txBody>
      </p:sp>
      <p:sp>
        <p:nvSpPr>
          <p:cNvPr id="4" name="Footer Placeholder 3"/>
          <p:cNvSpPr>
            <a:spLocks noGrp="1"/>
          </p:cNvSpPr>
          <p:nvPr>
            <p:ph type="ftr" sz="quarter" idx="3"/>
          </p:nvPr>
        </p:nvSpPr>
        <p:spPr/>
        <p:txBody>
          <a:bodyPr/>
          <a:lstStyle/>
          <a:p>
            <a:r>
              <a:rPr lang="en-US" smtClean="0"/>
              <a:t>CAHMDA VII Tutorial, 20 Aug. 2017</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115</a:t>
            </a:fld>
            <a:endParaRPr lang="en-US" dirty="0"/>
          </a:p>
        </p:txBody>
      </p:sp>
    </p:spTree>
    <p:extLst>
      <p:ext uri="{BB962C8B-B14F-4D97-AF65-F5344CB8AC3E}">
        <p14:creationId xmlns:p14="http://schemas.microsoft.com/office/powerpoint/2010/main" val="6029190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TextBox 5"/>
          <p:cNvSpPr txBox="1"/>
          <p:nvPr/>
        </p:nvSpPr>
        <p:spPr>
          <a:xfrm>
            <a:off x="762000" y="685800"/>
            <a:ext cx="7620000" cy="830997"/>
          </a:xfrm>
          <a:prstGeom prst="rect">
            <a:avLst/>
          </a:prstGeom>
          <a:noFill/>
        </p:spPr>
        <p:txBody>
          <a:bodyPr wrap="square" rtlCol="0">
            <a:spAutoFit/>
          </a:bodyPr>
          <a:lstStyle/>
          <a:p>
            <a:r>
              <a:rPr lang="en-US" dirty="0" smtClean="0"/>
              <a:t>Science: Land surface analysis with DART/CLM.</a:t>
            </a:r>
          </a:p>
          <a:p>
            <a:r>
              <a:rPr lang="en-US" dirty="0" smtClean="0"/>
              <a:t>Collaborator: </a:t>
            </a:r>
            <a:r>
              <a:rPr lang="en-US" dirty="0" err="1" smtClean="0"/>
              <a:t>Yongfei</a:t>
            </a:r>
            <a:r>
              <a:rPr lang="en-US" dirty="0" smtClean="0"/>
              <a:t> Zhang, UT Austin.</a:t>
            </a:r>
            <a:endParaRPr lang="en-US" dirty="0"/>
          </a:p>
        </p:txBody>
      </p:sp>
      <p:sp>
        <p:nvSpPr>
          <p:cNvPr id="4" name="Footer Placeholder 3"/>
          <p:cNvSpPr>
            <a:spLocks noGrp="1"/>
          </p:cNvSpPr>
          <p:nvPr>
            <p:ph type="ftr" sz="quarter" idx="3"/>
          </p:nvPr>
        </p:nvSpPr>
        <p:spPr/>
        <p:txBody>
          <a:bodyPr/>
          <a:lstStyle/>
          <a:p>
            <a:r>
              <a:rPr lang="en-US" smtClean="0"/>
              <a:t>CAHMDA VII Tutorial, 20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116</a:t>
            </a:fld>
            <a:endParaRPr lang="en-US" dirty="0"/>
          </a:p>
        </p:txBody>
      </p:sp>
      <p:sp>
        <p:nvSpPr>
          <p:cNvPr id="2" name="TextBox 1"/>
          <p:cNvSpPr txBox="1"/>
          <p:nvPr/>
        </p:nvSpPr>
        <p:spPr>
          <a:xfrm>
            <a:off x="457200" y="2133600"/>
            <a:ext cx="8153400" cy="1569660"/>
          </a:xfrm>
          <a:prstGeom prst="rect">
            <a:avLst/>
          </a:prstGeom>
          <a:noFill/>
        </p:spPr>
        <p:txBody>
          <a:bodyPr wrap="square" rtlCol="0">
            <a:spAutoFit/>
          </a:bodyPr>
          <a:lstStyle/>
          <a:p>
            <a:r>
              <a:rPr lang="en-US" dirty="0"/>
              <a:t>Land surface analysis with DART/CLM:</a:t>
            </a:r>
          </a:p>
          <a:p>
            <a:r>
              <a:rPr lang="en-US" dirty="0"/>
              <a:t>	Estimate snow water equivalent with observations</a:t>
            </a:r>
          </a:p>
          <a:p>
            <a:r>
              <a:rPr lang="en-US" dirty="0"/>
              <a:t>	of snow cover fraction from satellites (MODIS).</a:t>
            </a:r>
          </a:p>
          <a:p>
            <a:endParaRPr lang="en-US" dirty="0"/>
          </a:p>
        </p:txBody>
      </p:sp>
    </p:spTree>
    <p:extLst>
      <p:ext uri="{BB962C8B-B14F-4D97-AF65-F5344CB8AC3E}">
        <p14:creationId xmlns:p14="http://schemas.microsoft.com/office/powerpoint/2010/main" val="5765075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648027"/>
            <a:ext cx="8382000" cy="2000548"/>
          </a:xfrm>
          <a:prstGeom prst="rect">
            <a:avLst/>
          </a:prstGeom>
          <a:noFill/>
        </p:spPr>
        <p:txBody>
          <a:bodyPr wrap="square" rtlCol="0">
            <a:spAutoFit/>
          </a:bodyPr>
          <a:lstStyle/>
          <a:p>
            <a:pPr marL="342900" indent="-342900">
              <a:buFont typeface="Arial"/>
              <a:buChar char="•"/>
            </a:pPr>
            <a:r>
              <a:rPr lang="en-US" sz="2000" dirty="0" smtClean="0">
                <a:solidFill>
                  <a:srgbClr val="000000"/>
                </a:solidFill>
              </a:rPr>
              <a:t>80 member ensemble for onset of NH winter</a:t>
            </a:r>
          </a:p>
          <a:p>
            <a:pPr marL="342900" indent="-342900">
              <a:buFont typeface="Arial"/>
              <a:buChar char="•"/>
            </a:pPr>
            <a:r>
              <a:rPr lang="en-US" sz="2000" dirty="0" smtClean="0">
                <a:solidFill>
                  <a:srgbClr val="000000"/>
                </a:solidFill>
              </a:rPr>
              <a:t>Assimilate once per day</a:t>
            </a:r>
          </a:p>
          <a:p>
            <a:pPr marL="342900" indent="-342900">
              <a:buFont typeface="Arial"/>
              <a:buChar char="•"/>
            </a:pPr>
            <a:r>
              <a:rPr lang="en-US" sz="2000" dirty="0" smtClean="0">
                <a:solidFill>
                  <a:srgbClr val="000000"/>
                </a:solidFill>
              </a:rPr>
              <a:t>Level 3 MODIS product – </a:t>
            </a:r>
            <a:r>
              <a:rPr lang="en-US" sz="2000" dirty="0" err="1" smtClean="0">
                <a:solidFill>
                  <a:srgbClr val="000000"/>
                </a:solidFill>
              </a:rPr>
              <a:t>regridded</a:t>
            </a:r>
            <a:r>
              <a:rPr lang="en-US" sz="2000" dirty="0" smtClean="0">
                <a:solidFill>
                  <a:srgbClr val="000000"/>
                </a:solidFill>
              </a:rPr>
              <a:t> to a daily 1 degree grid</a:t>
            </a:r>
          </a:p>
          <a:p>
            <a:pPr marL="342900" indent="-342900">
              <a:buFont typeface="Arial"/>
              <a:buChar char="•"/>
            </a:pPr>
            <a:r>
              <a:rPr lang="en-US" sz="2000" dirty="0" smtClean="0">
                <a:solidFill>
                  <a:srgbClr val="000000"/>
                </a:solidFill>
              </a:rPr>
              <a:t>Observation error variance is 0.1 (for lack of a better value)</a:t>
            </a:r>
          </a:p>
          <a:p>
            <a:pPr marL="342900" indent="-342900">
              <a:buFont typeface="Arial"/>
              <a:buChar char="•"/>
            </a:pPr>
            <a:r>
              <a:rPr lang="en-US" sz="2000" dirty="0" smtClean="0">
                <a:solidFill>
                  <a:srgbClr val="000000"/>
                </a:solidFill>
              </a:rPr>
              <a:t>Observations can impact state variables within 200km</a:t>
            </a:r>
          </a:p>
          <a:p>
            <a:pPr marL="342900" indent="-342900">
              <a:buFont typeface="Arial"/>
              <a:buChar char="•"/>
            </a:pPr>
            <a:r>
              <a:rPr lang="en-US" sz="2000" dirty="0" smtClean="0">
                <a:solidFill>
                  <a:srgbClr val="000000"/>
                </a:solidFill>
              </a:rPr>
              <a:t>CLM variable to be updated is the snow water equivalent “</a:t>
            </a:r>
            <a:r>
              <a:rPr lang="en-US" sz="2000" b="1" dirty="0" smtClean="0">
                <a:solidFill>
                  <a:srgbClr val="2D2D8A"/>
                </a:solidFill>
                <a:latin typeface="Andale Mono"/>
                <a:cs typeface="Andale Mono"/>
              </a:rPr>
              <a:t>H2OSNO</a:t>
            </a:r>
            <a:r>
              <a:rPr lang="en-US" dirty="0" smtClean="0">
                <a:solidFill>
                  <a:srgbClr val="000000"/>
                </a:solidFill>
              </a:rPr>
              <a:t>”</a:t>
            </a:r>
            <a:endParaRPr lang="en-US" dirty="0">
              <a:solidFill>
                <a:srgbClr val="000000"/>
              </a:solidFill>
            </a:endParaRPr>
          </a:p>
        </p:txBody>
      </p:sp>
      <p:sp>
        <p:nvSpPr>
          <p:cNvPr id="7" name="TextBox 6"/>
          <p:cNvSpPr txBox="1"/>
          <p:nvPr/>
        </p:nvSpPr>
        <p:spPr>
          <a:xfrm>
            <a:off x="1" y="2976477"/>
            <a:ext cx="2262125" cy="2308324"/>
          </a:xfrm>
          <a:prstGeom prst="rect">
            <a:avLst/>
          </a:prstGeom>
          <a:noFill/>
        </p:spPr>
        <p:txBody>
          <a:bodyPr wrap="square" rtlCol="0">
            <a:spAutoFit/>
          </a:bodyPr>
          <a:lstStyle/>
          <a:p>
            <a:pPr algn="ctr"/>
            <a:r>
              <a:rPr lang="en-US" altLang="zh-CN" dirty="0" smtClean="0">
                <a:solidFill>
                  <a:srgbClr val="000000"/>
                </a:solidFill>
              </a:rPr>
              <a:t>Standard deviation of the snow cover fraction</a:t>
            </a:r>
            <a:r>
              <a:rPr lang="en-US" altLang="zh-CN" dirty="0" smtClean="0">
                <a:solidFill>
                  <a:srgbClr val="FF0000"/>
                </a:solidFill>
              </a:rPr>
              <a:t> </a:t>
            </a:r>
            <a:r>
              <a:rPr lang="en-US" altLang="zh-CN" dirty="0" smtClean="0">
                <a:solidFill>
                  <a:srgbClr val="000000"/>
                </a:solidFill>
              </a:rPr>
              <a:t>initial conditions for Oct. 2002</a:t>
            </a:r>
            <a:endParaRPr lang="zh-CN" altLang="en-US" dirty="0">
              <a:solidFill>
                <a:srgbClr val="000000"/>
              </a:solidFill>
            </a:endParaRPr>
          </a:p>
        </p:txBody>
      </p:sp>
      <p:pic>
        <p:nvPicPr>
          <p:cNvPr id="8" name="Picture 8"/>
          <p:cNvPicPr>
            <a:picLocks noChangeAspect="1" noChangeArrowheads="1"/>
          </p:cNvPicPr>
          <p:nvPr/>
        </p:nvPicPr>
        <p:blipFill>
          <a:blip r:embed="rId2"/>
          <a:stretch>
            <a:fillRect/>
          </a:stretch>
        </p:blipFill>
        <p:spPr bwMode="auto">
          <a:xfrm>
            <a:off x="2262126" y="2541614"/>
            <a:ext cx="6512624" cy="3460089"/>
          </a:xfrm>
          <a:prstGeom prst="rect">
            <a:avLst/>
          </a:prstGeom>
          <a:noFill/>
          <a:ln w="9525">
            <a:noFill/>
            <a:miter lim="800000"/>
            <a:headEnd/>
            <a:tailEnd/>
          </a:ln>
          <a:effectLst/>
        </p:spPr>
      </p:pic>
      <p:sp>
        <p:nvSpPr>
          <p:cNvPr id="9" name="TextBox 8"/>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Assimilation of MODIS snow cover fraction</a:t>
            </a:r>
          </a:p>
        </p:txBody>
      </p:sp>
      <p:sp>
        <p:nvSpPr>
          <p:cNvPr id="10" name="Footer Placeholder 5"/>
          <p:cNvSpPr>
            <a:spLocks noGrp="1"/>
          </p:cNvSpPr>
          <p:nvPr>
            <p:ph type="ftr" sz="quarter" idx="10"/>
          </p:nvPr>
        </p:nvSpPr>
        <p:spPr>
          <a:xfrm>
            <a:off x="2895600" y="6356350"/>
            <a:ext cx="3276600" cy="365125"/>
          </a:xfrm>
          <a:prstGeom prst="rect">
            <a:avLst/>
          </a:prstGeom>
        </p:spPr>
        <p:txBody>
          <a:body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CAHMDA VII Tutorial, 20 Aug. 2017</a:t>
            </a:r>
            <a:endParaRPr lang="en-US" dirty="0">
              <a:solidFill>
                <a:srgbClr val="000000"/>
              </a:solidFill>
              <a:latin typeface="Calibri"/>
              <a:ea typeface="ＭＳ Ｐゴシック"/>
              <a:cs typeface="ＭＳ Ｐゴシック"/>
            </a:endParaRPr>
          </a:p>
        </p:txBody>
      </p:sp>
    </p:spTree>
    <p:extLst>
      <p:ext uri="{BB962C8B-B14F-4D97-AF65-F5344CB8AC3E}">
        <p14:creationId xmlns:p14="http://schemas.microsoft.com/office/powerpoint/2010/main" val="118092557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nvSpPr>
        <p:spPr>
          <a:xfrm>
            <a:off x="728657" y="436839"/>
            <a:ext cx="7560264" cy="83653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0000"/>
                </a:solidFill>
                <a:latin typeface="Arial"/>
                <a:ea typeface="ＭＳ Ｐゴシック"/>
                <a:cs typeface="ＭＳ Ｐゴシック"/>
              </a:rPr>
              <a:t>An early result: assimilation of MODIS </a:t>
            </a:r>
            <a:r>
              <a:rPr lang="en-US" sz="2400" i="1" dirty="0" err="1" smtClean="0">
                <a:solidFill>
                  <a:srgbClr val="000000"/>
                </a:solidFill>
                <a:latin typeface="Arial"/>
                <a:ea typeface="ＭＳ Ｐゴシック"/>
                <a:cs typeface="ＭＳ Ｐゴシック"/>
              </a:rPr>
              <a:t>snowcover</a:t>
            </a:r>
            <a:r>
              <a:rPr lang="en-US" sz="2400" i="1" dirty="0" smtClean="0">
                <a:solidFill>
                  <a:srgbClr val="000000"/>
                </a:solidFill>
                <a:latin typeface="Arial"/>
                <a:ea typeface="ＭＳ Ｐゴシック"/>
                <a:cs typeface="ＭＳ Ｐゴシック"/>
              </a:rPr>
              <a:t> fraction </a:t>
            </a:r>
            <a:r>
              <a:rPr lang="en-US" sz="2400" dirty="0" smtClean="0">
                <a:solidFill>
                  <a:srgbClr val="000000"/>
                </a:solidFill>
                <a:latin typeface="Arial"/>
                <a:ea typeface="ＭＳ Ｐゴシック"/>
                <a:cs typeface="ＭＳ Ｐゴシック"/>
              </a:rPr>
              <a:t>on total</a:t>
            </a:r>
            <a:r>
              <a:rPr lang="en-US" sz="2400" i="1" dirty="0" smtClean="0">
                <a:solidFill>
                  <a:srgbClr val="000000"/>
                </a:solidFill>
                <a:latin typeface="Arial"/>
                <a:ea typeface="ＭＳ Ｐゴシック"/>
                <a:cs typeface="ＭＳ Ｐゴシック"/>
              </a:rPr>
              <a:t> </a:t>
            </a:r>
            <a:r>
              <a:rPr lang="en-US" sz="2400" i="1" dirty="0" smtClean="0">
                <a:solidFill>
                  <a:srgbClr val="FF0000"/>
                </a:solidFill>
                <a:latin typeface="Arial"/>
                <a:ea typeface="ＭＳ Ｐゴシック"/>
                <a:cs typeface="ＭＳ Ｐゴシック"/>
              </a:rPr>
              <a:t>snow water equivalent</a:t>
            </a:r>
            <a:r>
              <a:rPr lang="en-US" sz="2400" dirty="0" smtClean="0">
                <a:solidFill>
                  <a:srgbClr val="000000"/>
                </a:solidFill>
                <a:latin typeface="Arial"/>
                <a:ea typeface="ＭＳ Ｐゴシック"/>
                <a:cs typeface="ＭＳ Ｐゴシック"/>
              </a:rPr>
              <a:t> in CLM.</a:t>
            </a:r>
            <a:endParaRPr lang="en-US" sz="2400" dirty="0">
              <a:solidFill>
                <a:srgbClr val="000000"/>
              </a:solidFill>
              <a:latin typeface="Arial"/>
              <a:ea typeface="ＭＳ Ｐゴシック"/>
              <a:cs typeface="ＭＳ Ｐゴシック"/>
            </a:endParaRPr>
          </a:p>
        </p:txBody>
      </p:sp>
      <p:pic>
        <p:nvPicPr>
          <p:cNvPr id="6" name="Picture 5" descr="prior_H2OSNO_30-Nov-20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989" y="1712590"/>
            <a:ext cx="4406747" cy="2286000"/>
          </a:xfrm>
          <a:prstGeom prst="rect">
            <a:avLst/>
          </a:prstGeom>
        </p:spPr>
      </p:pic>
      <p:pic>
        <p:nvPicPr>
          <p:cNvPr id="7" name="Picture 6" descr="innov_H2OSNO_30-Nov-2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280" y="2763061"/>
            <a:ext cx="4399342" cy="2286000"/>
          </a:xfrm>
          <a:prstGeom prst="rect">
            <a:avLst/>
          </a:prstGeom>
        </p:spPr>
      </p:pic>
      <p:pic>
        <p:nvPicPr>
          <p:cNvPr id="8" name="Picture 7" descr="innov_H2OSNO_30-Nov-2002_blankzer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931" y="4032830"/>
            <a:ext cx="4405997" cy="2286000"/>
          </a:xfrm>
          <a:prstGeom prst="rect">
            <a:avLst/>
          </a:prstGeom>
        </p:spPr>
      </p:pic>
      <p:sp>
        <p:nvSpPr>
          <p:cNvPr id="9" name="TextBox 8"/>
          <p:cNvSpPr txBox="1"/>
          <p:nvPr/>
        </p:nvSpPr>
        <p:spPr>
          <a:xfrm>
            <a:off x="1362281" y="2604857"/>
            <a:ext cx="2255508" cy="369332"/>
          </a:xfrm>
          <a:prstGeom prst="rect">
            <a:avLst/>
          </a:prstGeom>
          <a:solidFill>
            <a:schemeClr val="bg1"/>
          </a:solid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000000"/>
                </a:solidFill>
                <a:latin typeface="Arial"/>
                <a:ea typeface="ＭＳ Ｐゴシック"/>
                <a:cs typeface="ＭＳ Ｐゴシック"/>
              </a:rPr>
              <a:t>Prior for Nov 30, 2002</a:t>
            </a:r>
            <a:endParaRPr lang="en-US" dirty="0">
              <a:solidFill>
                <a:srgbClr val="000000"/>
              </a:solidFill>
              <a:latin typeface="Arial"/>
              <a:ea typeface="ＭＳ Ｐゴシック"/>
              <a:cs typeface="ＭＳ Ｐゴシック"/>
            </a:endParaRPr>
          </a:p>
        </p:txBody>
      </p:sp>
      <p:sp>
        <p:nvSpPr>
          <p:cNvPr id="10" name="TextBox 9"/>
          <p:cNvSpPr txBox="1"/>
          <p:nvPr/>
        </p:nvSpPr>
        <p:spPr>
          <a:xfrm>
            <a:off x="5004659" y="4049913"/>
            <a:ext cx="2970660" cy="369332"/>
          </a:xfrm>
          <a:prstGeom prst="rect">
            <a:avLst/>
          </a:prstGeom>
          <a:solidFill>
            <a:schemeClr val="bg1"/>
          </a:solid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000000"/>
                </a:solidFill>
                <a:latin typeface="Arial"/>
                <a:ea typeface="ＭＳ Ｐゴシック"/>
                <a:cs typeface="ＭＳ Ｐゴシック"/>
              </a:rPr>
              <a:t>Increments (Prior – Posterior)</a:t>
            </a:r>
            <a:endParaRPr lang="en-US" dirty="0">
              <a:solidFill>
                <a:srgbClr val="000000"/>
              </a:solidFill>
              <a:latin typeface="Arial"/>
              <a:ea typeface="ＭＳ Ｐゴシック"/>
              <a:cs typeface="ＭＳ Ｐゴシック"/>
            </a:endParaRPr>
          </a:p>
        </p:txBody>
      </p:sp>
      <p:sp>
        <p:nvSpPr>
          <p:cNvPr id="11" name="TextBox 10"/>
          <p:cNvSpPr txBox="1"/>
          <p:nvPr/>
        </p:nvSpPr>
        <p:spPr>
          <a:xfrm>
            <a:off x="893239" y="5196981"/>
            <a:ext cx="3390672" cy="369332"/>
          </a:xfrm>
          <a:prstGeom prst="rect">
            <a:avLst/>
          </a:prstGeom>
          <a:solidFill>
            <a:schemeClr val="bg1"/>
          </a:solid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000000"/>
                </a:solidFill>
                <a:latin typeface="Arial"/>
                <a:ea typeface="ＭＳ Ｐゴシック"/>
                <a:cs typeface="ＭＳ Ｐゴシック"/>
              </a:rPr>
              <a:t>Focus on the non-zero increments</a:t>
            </a:r>
            <a:endParaRPr lang="en-US" dirty="0">
              <a:solidFill>
                <a:srgbClr val="000000"/>
              </a:solidFill>
              <a:latin typeface="Arial"/>
              <a:ea typeface="ＭＳ Ｐゴシック"/>
              <a:cs typeface="ＭＳ Ｐゴシック"/>
            </a:endParaRPr>
          </a:p>
        </p:txBody>
      </p:sp>
      <p:sp>
        <p:nvSpPr>
          <p:cNvPr id="12" name="TextBox 11"/>
          <p:cNvSpPr txBox="1"/>
          <p:nvPr/>
        </p:nvSpPr>
        <p:spPr>
          <a:xfrm>
            <a:off x="5029200" y="5029200"/>
            <a:ext cx="3910741" cy="132343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solidFill>
                  <a:srgbClr val="000000"/>
                </a:solidFill>
                <a:latin typeface="Arial"/>
                <a:ea typeface="ＭＳ Ｐゴシック"/>
                <a:cs typeface="ＭＳ Ｐゴシック"/>
              </a:rPr>
              <a:t>The model state is changing in reasonable places, by reasonable amounts. At this point, that’s all we’re looking for.</a:t>
            </a:r>
            <a:endParaRPr lang="en-US" sz="2000" dirty="0">
              <a:solidFill>
                <a:srgbClr val="000000"/>
              </a:solidFill>
              <a:latin typeface="Arial"/>
              <a:ea typeface="ＭＳ Ｐゴシック"/>
              <a:cs typeface="ＭＳ Ｐゴシック"/>
            </a:endParaRPr>
          </a:p>
        </p:txBody>
      </p:sp>
      <p:sp>
        <p:nvSpPr>
          <p:cNvPr id="13" name="TextBox 12"/>
          <p:cNvSpPr txBox="1"/>
          <p:nvPr/>
        </p:nvSpPr>
        <p:spPr>
          <a:xfrm rot="5400000">
            <a:off x="4390641" y="2055341"/>
            <a:ext cx="820189" cy="58477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rgbClr val="000000"/>
                </a:solidFill>
                <a:latin typeface="Arial"/>
                <a:ea typeface="ＭＳ Ｐゴシック"/>
                <a:cs typeface="ＭＳ Ｐゴシック"/>
              </a:rPr>
              <a:t>kg/m2</a:t>
            </a:r>
          </a:p>
          <a:p>
            <a:endParaRPr lang="en-US" dirty="0">
              <a:solidFill>
                <a:srgbClr val="000000"/>
              </a:solidFill>
              <a:latin typeface="Arial"/>
              <a:ea typeface="ＭＳ Ｐゴシック"/>
              <a:cs typeface="ＭＳ Ｐゴシック"/>
            </a:endParaRPr>
          </a:p>
        </p:txBody>
      </p:sp>
      <p:sp>
        <p:nvSpPr>
          <p:cNvPr id="14" name="TextBox 13"/>
          <p:cNvSpPr txBox="1"/>
          <p:nvPr/>
        </p:nvSpPr>
        <p:spPr>
          <a:xfrm rot="5400000">
            <a:off x="8047528" y="3706202"/>
            <a:ext cx="820189" cy="58477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rgbClr val="000000"/>
                </a:solidFill>
                <a:latin typeface="Arial"/>
                <a:ea typeface="ＭＳ Ｐゴシック"/>
                <a:cs typeface="ＭＳ Ｐゴシック"/>
              </a:rPr>
              <a:t>kg/m2</a:t>
            </a:r>
          </a:p>
          <a:p>
            <a:endParaRPr lang="en-US" dirty="0">
              <a:solidFill>
                <a:srgbClr val="000000"/>
              </a:solidFill>
              <a:latin typeface="Arial"/>
              <a:ea typeface="ＭＳ Ｐゴシック"/>
              <a:cs typeface="ＭＳ Ｐゴシック"/>
            </a:endParaRPr>
          </a:p>
        </p:txBody>
      </p:sp>
      <p:sp>
        <p:nvSpPr>
          <p:cNvPr id="15" name="TextBox 14"/>
          <p:cNvSpPr txBox="1"/>
          <p:nvPr/>
        </p:nvSpPr>
        <p:spPr>
          <a:xfrm>
            <a:off x="6304490" y="1865640"/>
            <a:ext cx="173378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i="1" dirty="0" smtClean="0">
                <a:solidFill>
                  <a:srgbClr val="000000"/>
                </a:solidFill>
                <a:latin typeface="Arial"/>
                <a:ea typeface="ＭＳ Ｐゴシック"/>
                <a:cs typeface="ＭＳ Ｐゴシック"/>
              </a:rPr>
              <a:t>Thanks </a:t>
            </a:r>
            <a:r>
              <a:rPr lang="en-US" i="1" dirty="0" err="1" smtClean="0">
                <a:solidFill>
                  <a:srgbClr val="000000"/>
                </a:solidFill>
                <a:latin typeface="Arial"/>
                <a:ea typeface="ＭＳ Ｐゴシック"/>
                <a:cs typeface="ＭＳ Ｐゴシック"/>
              </a:rPr>
              <a:t>Yongfei</a:t>
            </a:r>
            <a:r>
              <a:rPr lang="en-US" i="1" dirty="0" smtClean="0">
                <a:solidFill>
                  <a:srgbClr val="000000"/>
                </a:solidFill>
                <a:latin typeface="Arial"/>
                <a:ea typeface="ＭＳ Ｐゴシック"/>
                <a:cs typeface="ＭＳ Ｐゴシック"/>
              </a:rPr>
              <a:t>!</a:t>
            </a:r>
            <a:endParaRPr lang="en-US" i="1" dirty="0">
              <a:solidFill>
                <a:srgbClr val="000000"/>
              </a:solidFill>
              <a:latin typeface="Arial"/>
              <a:ea typeface="ＭＳ Ｐゴシック"/>
              <a:cs typeface="ＭＳ Ｐゴシック"/>
            </a:endParaRPr>
          </a:p>
        </p:txBody>
      </p:sp>
      <p:sp>
        <p:nvSpPr>
          <p:cNvPr id="3" name="Footer Placeholder 2"/>
          <p:cNvSpPr>
            <a:spLocks noGrp="1"/>
          </p:cNvSpPr>
          <p:nvPr>
            <p:ph type="ftr" sz="quarter" idx="10"/>
          </p:nvPr>
        </p:nvSpPr>
        <p:spPr/>
        <p:txBody>
          <a:body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CAHMDA VII Tutorial, 20 Aug. 2017</a:t>
            </a:r>
            <a:endParaRPr lang="en-US" dirty="0">
              <a:solidFill>
                <a:srgbClr val="000000"/>
              </a:solidFill>
              <a:latin typeface="Calibri"/>
              <a:ea typeface="ＭＳ Ｐゴシック"/>
              <a:cs typeface="ＭＳ Ｐゴシック"/>
            </a:endParaRPr>
          </a:p>
        </p:txBody>
      </p:sp>
    </p:spTree>
    <p:extLst>
      <p:ext uri="{BB962C8B-B14F-4D97-AF65-F5344CB8AC3E}">
        <p14:creationId xmlns:p14="http://schemas.microsoft.com/office/powerpoint/2010/main" val="326786459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TextBox 5"/>
          <p:cNvSpPr txBox="1"/>
          <p:nvPr/>
        </p:nvSpPr>
        <p:spPr>
          <a:xfrm>
            <a:off x="762000" y="685800"/>
            <a:ext cx="7620000" cy="830997"/>
          </a:xfrm>
          <a:prstGeom prst="rect">
            <a:avLst/>
          </a:prstGeom>
          <a:noFill/>
        </p:spPr>
        <p:txBody>
          <a:bodyPr wrap="square" rtlCol="0">
            <a:spAutoFit/>
          </a:bodyPr>
          <a:lstStyle/>
          <a:p>
            <a:r>
              <a:rPr lang="en-US" dirty="0" smtClean="0"/>
              <a:t>Science: Regional Atmospheric Chemistry.</a:t>
            </a:r>
          </a:p>
          <a:p>
            <a:r>
              <a:rPr lang="en-US" dirty="0" smtClean="0"/>
              <a:t>Collaborator: Arthur </a:t>
            </a:r>
            <a:r>
              <a:rPr lang="en-US" dirty="0" err="1" smtClean="0"/>
              <a:t>Mizzi</a:t>
            </a:r>
            <a:r>
              <a:rPr lang="en-US" dirty="0" smtClean="0"/>
              <a:t>, NCAR/ACD.</a:t>
            </a:r>
            <a:endParaRPr lang="en-US" dirty="0"/>
          </a:p>
        </p:txBody>
      </p:sp>
      <p:sp>
        <p:nvSpPr>
          <p:cNvPr id="4" name="Footer Placeholder 3"/>
          <p:cNvSpPr>
            <a:spLocks noGrp="1"/>
          </p:cNvSpPr>
          <p:nvPr>
            <p:ph type="ftr" sz="quarter" idx="3"/>
          </p:nvPr>
        </p:nvSpPr>
        <p:spPr/>
        <p:txBody>
          <a:bodyPr/>
          <a:lstStyle/>
          <a:p>
            <a:r>
              <a:rPr lang="en-US" smtClean="0"/>
              <a:t>CAHMDA VII Tutorial, 20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119</a:t>
            </a:fld>
            <a:endParaRPr lang="en-US" dirty="0"/>
          </a:p>
        </p:txBody>
      </p:sp>
    </p:spTree>
    <p:extLst>
      <p:ext uri="{BB962C8B-B14F-4D97-AF65-F5344CB8AC3E}">
        <p14:creationId xmlns:p14="http://schemas.microsoft.com/office/powerpoint/2010/main" val="20729294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Text Box 4"/>
          <p:cNvSpPr txBox="1">
            <a:spLocks noChangeArrowheads="1"/>
          </p:cNvSpPr>
          <p:nvPr/>
        </p:nvSpPr>
        <p:spPr bwMode="auto">
          <a:xfrm>
            <a:off x="762000" y="1828800"/>
            <a:ext cx="7543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pPr>
            <a:endParaRPr lang="en-US">
              <a:solidFill>
                <a:prstClr val="black"/>
              </a:solidFill>
            </a:endParaRPr>
          </a:p>
        </p:txBody>
      </p:sp>
      <p:pic>
        <p:nvPicPr>
          <p:cNvPr id="60421" name="Picture 5" descr="new05_f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8" y="1827213"/>
            <a:ext cx="6572250" cy="273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22" name="Rectangle 7"/>
          <p:cNvSpPr>
            <a:spLocks noGrp="1" noChangeArrowheads="1"/>
          </p:cNvSpPr>
          <p:nvPr>
            <p:ph type="body" sz="half" idx="2"/>
          </p:nvPr>
        </p:nvSpPr>
        <p:spPr>
          <a:xfrm>
            <a:off x="381000" y="1371600"/>
            <a:ext cx="8153400" cy="1143000"/>
          </a:xfrm>
          <a:noFill/>
        </p:spPr>
        <p:txBody>
          <a:bodyPr/>
          <a:lstStyle/>
          <a:p>
            <a:pPr marL="0" indent="0">
              <a:spcBef>
                <a:spcPct val="0"/>
              </a:spcBef>
              <a:buNone/>
            </a:pPr>
            <a:r>
              <a:rPr lang="en-US" sz="2000" dirty="0">
                <a:latin typeface="Arial" charset="0"/>
                <a:ea typeface="ＭＳ Ｐゴシック" charset="0"/>
                <a:cs typeface="ＭＳ Ｐゴシック" charset="0"/>
              </a:rPr>
              <a:t>Represent a prior </a:t>
            </a:r>
            <a:r>
              <a:rPr lang="en-US" sz="2000" dirty="0" err="1">
                <a:latin typeface="Arial" charset="0"/>
                <a:ea typeface="ＭＳ Ｐゴシック" charset="0"/>
                <a:cs typeface="ＭＳ Ｐゴシック" charset="0"/>
              </a:rPr>
              <a:t>pdf</a:t>
            </a:r>
            <a:r>
              <a:rPr lang="en-US" sz="2000" dirty="0">
                <a:latin typeface="Arial" charset="0"/>
                <a:ea typeface="ＭＳ Ｐゴシック" charset="0"/>
                <a:cs typeface="ＭＳ Ｐゴシック" charset="0"/>
              </a:rPr>
              <a:t> by a sample (ensemble) of N values:</a:t>
            </a:r>
          </a:p>
        </p:txBody>
      </p:sp>
      <p:sp>
        <p:nvSpPr>
          <p:cNvPr id="8" name="Title 13"/>
          <p:cNvSpPr>
            <a:spLocks noGrp="1"/>
          </p:cNvSpPr>
          <p:nvPr>
            <p:ph type="title"/>
          </p:nvPr>
        </p:nvSpPr>
        <p:spPr>
          <a:xfrm>
            <a:off x="0" y="0"/>
            <a:ext cx="9144000" cy="685800"/>
          </a:xfrm>
        </p:spPr>
        <p:txBody>
          <a:bodyPr>
            <a:normAutofit/>
          </a:bodyPr>
          <a:lstStyle/>
          <a:p>
            <a:r>
              <a:rPr lang="en-US" sz="2800" dirty="0" smtClean="0">
                <a:effectLst/>
                <a:latin typeface="Arial"/>
                <a:cs typeface="Arial"/>
              </a:rPr>
              <a:t>A One-Dimensional Ensemble </a:t>
            </a:r>
            <a:r>
              <a:rPr lang="en-US" sz="2800" dirty="0" err="1" smtClean="0">
                <a:effectLst/>
                <a:latin typeface="Arial"/>
                <a:cs typeface="Arial"/>
              </a:rPr>
              <a:t>Kalman</a:t>
            </a:r>
            <a:r>
              <a:rPr lang="en-US" sz="2800" dirty="0" smtClean="0">
                <a:effectLst/>
                <a:latin typeface="Arial"/>
                <a:cs typeface="Arial"/>
              </a:rPr>
              <a:t> Filter</a:t>
            </a:r>
            <a:endParaRPr lang="en-US" sz="2800" dirty="0">
              <a:latin typeface="Arial"/>
              <a:cs typeface="Arial"/>
            </a:endParaRPr>
          </a:p>
        </p:txBody>
      </p:sp>
      <p:sp>
        <p:nvSpPr>
          <p:cNvPr id="2" name="Footer Placeholder 1"/>
          <p:cNvSpPr>
            <a:spLocks noGrp="1"/>
          </p:cNvSpPr>
          <p:nvPr>
            <p:ph type="ftr" sz="quarter" idx="3"/>
          </p:nvPr>
        </p:nvSpPr>
        <p:spPr/>
        <p:txBody>
          <a:bodyPr/>
          <a:lstStyle/>
          <a:p>
            <a:r>
              <a:rPr lang="en-US" smtClean="0"/>
              <a:t>CAHMDA VII Tutorial, 20 Aug. 2017</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12</a:t>
            </a:fld>
            <a:endParaRPr lang="en-US" dirty="0"/>
          </a:p>
        </p:txBody>
      </p:sp>
      <p:sp>
        <p:nvSpPr>
          <p:cNvPr id="3" name="TextBox 2"/>
          <p:cNvSpPr txBox="1"/>
          <p:nvPr/>
        </p:nvSpPr>
        <p:spPr>
          <a:xfrm>
            <a:off x="609600" y="5105400"/>
            <a:ext cx="7924800" cy="461665"/>
          </a:xfrm>
          <a:prstGeom prst="rect">
            <a:avLst/>
          </a:prstGeom>
          <a:noFill/>
        </p:spPr>
        <p:txBody>
          <a:bodyPr wrap="square" rtlCol="0">
            <a:spAutoFit/>
          </a:bodyPr>
          <a:lstStyle/>
          <a:p>
            <a:r>
              <a:rPr lang="en-US" dirty="0" smtClean="0"/>
              <a:t>Example: Predict temperature on the Nanjing campus.</a:t>
            </a:r>
            <a:endParaRPr lang="en-US" dirty="0"/>
          </a:p>
        </p:txBody>
      </p:sp>
    </p:spTree>
    <p:extLst>
      <p:ext uri="{BB962C8B-B14F-4D97-AF65-F5344CB8AC3E}">
        <p14:creationId xmlns:p14="http://schemas.microsoft.com/office/powerpoint/2010/main" val="63410899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WRF/</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Chem</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Chemical Weather Forecast System</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3"/>
          </p:nvPr>
        </p:nvSpPr>
        <p:spPr/>
        <p:txBody>
          <a:bodyPr/>
          <a:lstStyle/>
          <a:p>
            <a:r>
              <a:rPr lang="en-US" smtClean="0"/>
              <a:t>CAHMDA VII Tutorial, 20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120</a:t>
            </a:fld>
            <a:endParaRPr lang="en-US" dirty="0"/>
          </a:p>
        </p:txBody>
      </p:sp>
      <p:sp>
        <p:nvSpPr>
          <p:cNvPr id="8" name="Rectangle 3"/>
          <p:cNvSpPr txBox="1">
            <a:spLocks noChangeArrowheads="1"/>
          </p:cNvSpPr>
          <p:nvPr/>
        </p:nvSpPr>
        <p:spPr>
          <a:xfrm>
            <a:off x="322263" y="1125544"/>
            <a:ext cx="8432800" cy="47371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0"/>
              <a:buChar char="Ø"/>
            </a:pPr>
            <a:r>
              <a:rPr lang="en-US" sz="2800" b="1" dirty="0" smtClean="0">
                <a:latin typeface="Times New Roman" charset="0"/>
                <a:ea typeface="ＭＳ Ｐゴシック" charset="0"/>
                <a:cs typeface="ＭＳ Ｐゴシック" charset="0"/>
              </a:rPr>
              <a:t>WRF-</a:t>
            </a:r>
            <a:r>
              <a:rPr lang="en-US" sz="2800" b="1" dirty="0" err="1" smtClean="0">
                <a:latin typeface="Times New Roman" charset="0"/>
                <a:ea typeface="ＭＳ Ｐゴシック" charset="0"/>
                <a:cs typeface="ＭＳ Ｐゴシック" charset="0"/>
              </a:rPr>
              <a:t>Chem</a:t>
            </a:r>
            <a:r>
              <a:rPr lang="en-US" sz="2800" b="1" dirty="0" smtClean="0">
                <a:latin typeface="Times New Roman" charset="0"/>
                <a:ea typeface="ＭＳ Ｐゴシック" charset="0"/>
                <a:cs typeface="ＭＳ Ｐゴシック" charset="0"/>
              </a:rPr>
              <a:t> </a:t>
            </a:r>
            <a:r>
              <a:rPr lang="en-US" sz="2800" dirty="0" smtClean="0">
                <a:latin typeface="Times New Roman" charset="0"/>
                <a:ea typeface="ＭＳ Ｐゴシック" charset="0"/>
                <a:cs typeface="ＭＳ Ｐゴシック" charset="0"/>
              </a:rPr>
              <a:t>– Weather Research and Forecasting Model (WRF) with online chemistry.</a:t>
            </a:r>
          </a:p>
          <a:p>
            <a:pPr>
              <a:buFont typeface="Wingdings" charset="0"/>
              <a:buChar char="Ø"/>
            </a:pPr>
            <a:r>
              <a:rPr lang="en-US" sz="2800" b="1" dirty="0" smtClean="0">
                <a:latin typeface="Times New Roman" charset="0"/>
                <a:ea typeface="ＭＳ Ｐゴシック" charset="0"/>
                <a:cs typeface="ＭＳ Ｐゴシック" charset="0"/>
              </a:rPr>
              <a:t>Meteorological Observations </a:t>
            </a:r>
            <a:r>
              <a:rPr lang="en-US" sz="2800" dirty="0" smtClean="0">
                <a:latin typeface="Times New Roman" charset="0"/>
                <a:ea typeface="ＭＳ Ｐゴシック" charset="0"/>
                <a:cs typeface="ＭＳ Ｐゴシック" charset="0"/>
              </a:rPr>
              <a:t>– NOAA PREPBUFR conventional observations.</a:t>
            </a:r>
          </a:p>
          <a:p>
            <a:pPr>
              <a:buFont typeface="Wingdings" charset="0"/>
              <a:buChar char="Ø"/>
            </a:pPr>
            <a:r>
              <a:rPr lang="en-US" sz="2800" b="1" dirty="0" smtClean="0">
                <a:latin typeface="Times New Roman" charset="0"/>
                <a:ea typeface="ＭＳ Ｐゴシック" charset="0"/>
                <a:cs typeface="ＭＳ Ｐゴシック" charset="0"/>
              </a:rPr>
              <a:t>Chemistry Observations </a:t>
            </a:r>
            <a:r>
              <a:rPr lang="en-US" sz="2800" dirty="0" smtClean="0">
                <a:latin typeface="Times New Roman" charset="0"/>
                <a:ea typeface="ＭＳ Ｐゴシック" charset="0"/>
                <a:cs typeface="ＭＳ Ｐゴシック" charset="0"/>
              </a:rPr>
              <a:t>– MOPITT CO retrieval profiles (also IASI CO retrievals – results not shown).</a:t>
            </a:r>
          </a:p>
        </p:txBody>
      </p:sp>
    </p:spTree>
    <p:extLst>
      <p:ext uri="{BB962C8B-B14F-4D97-AF65-F5344CB8AC3E}">
        <p14:creationId xmlns:p14="http://schemas.microsoft.com/office/powerpoint/2010/main" val="31405814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WRF/</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Chem</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Chemical Weather Forecast System</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3"/>
          </p:nvPr>
        </p:nvSpPr>
        <p:spPr/>
        <p:txBody>
          <a:bodyPr/>
          <a:lstStyle/>
          <a:p>
            <a:r>
              <a:rPr lang="en-US" smtClean="0"/>
              <a:t>CAHMDA VII Tutorial, 20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121</a:t>
            </a:fld>
            <a:endParaRPr lang="en-US" dirty="0"/>
          </a:p>
        </p:txBody>
      </p:sp>
      <p:sp>
        <p:nvSpPr>
          <p:cNvPr id="6" name="Rectangle 3"/>
          <p:cNvSpPr txBox="1">
            <a:spLocks noChangeArrowheads="1"/>
          </p:cNvSpPr>
          <p:nvPr/>
        </p:nvSpPr>
        <p:spPr>
          <a:xfrm>
            <a:off x="322263" y="871537"/>
            <a:ext cx="8432800" cy="498739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ts val="763"/>
              </a:spcBef>
              <a:spcAft>
                <a:spcPts val="200"/>
              </a:spcAft>
              <a:buFont typeface="Wingdings" charset="0"/>
              <a:buChar char="Ø"/>
              <a:defRPr/>
            </a:pPr>
            <a:r>
              <a:rPr lang="en-US" sz="2400" b="1" dirty="0" smtClean="0">
                <a:latin typeface="Times New Roman" charset="0"/>
                <a:ea typeface="ＭＳ Ｐゴシック" charset="0"/>
                <a:cs typeface="ＭＳ Ｐゴシック" charset="0"/>
              </a:rPr>
              <a:t>WRF/</a:t>
            </a:r>
            <a:r>
              <a:rPr lang="en-US" sz="2400" b="1" dirty="0" err="1" smtClean="0">
                <a:latin typeface="Times New Roman" charset="0"/>
                <a:ea typeface="ＭＳ Ｐゴシック" charset="0"/>
                <a:cs typeface="ＭＳ Ｐゴシック" charset="0"/>
              </a:rPr>
              <a:t>Chem</a:t>
            </a:r>
            <a:r>
              <a:rPr lang="en-US" sz="2400" b="1" dirty="0" smtClean="0">
                <a:latin typeface="Times New Roman" charset="0"/>
                <a:ea typeface="ＭＳ Ｐゴシック" charset="0"/>
                <a:cs typeface="ＭＳ Ｐゴシック" charset="0"/>
              </a:rPr>
              <a:t>-DART </a:t>
            </a:r>
            <a:r>
              <a:rPr lang="en-US" sz="2400" dirty="0" smtClean="0">
                <a:latin typeface="Times New Roman" charset="0"/>
                <a:ea typeface="ＭＳ Ｐゴシック" charset="0"/>
                <a:cs typeface="ＭＳ Ｐゴシック" charset="0"/>
              </a:rPr>
              <a:t>cycling with conventional meteorological observations and MOPITT CO V5 retrieval profiles.</a:t>
            </a:r>
          </a:p>
          <a:p>
            <a:pPr marL="285750" indent="-285750">
              <a:spcBef>
                <a:spcPts val="763"/>
              </a:spcBef>
              <a:spcAft>
                <a:spcPts val="200"/>
              </a:spcAft>
              <a:buFont typeface="Wingdings" charset="0"/>
              <a:buChar char="Ø"/>
              <a:defRPr/>
            </a:pPr>
            <a:r>
              <a:rPr lang="en-US" sz="2400" dirty="0" smtClean="0">
                <a:latin typeface="Times New Roman" charset="0"/>
                <a:ea typeface="ＭＳ Ｐゴシック" charset="0"/>
                <a:cs typeface="ＭＳ Ｐゴシック" charset="0"/>
              </a:rPr>
              <a:t>Continuous six-</a:t>
            </a:r>
            <a:r>
              <a:rPr lang="en-US" sz="2400" dirty="0" err="1" smtClean="0">
                <a:latin typeface="Times New Roman" charset="0"/>
                <a:ea typeface="ＭＳ Ｐゴシック" charset="0"/>
                <a:cs typeface="ＭＳ Ｐゴシック" charset="0"/>
              </a:rPr>
              <a:t>hr</a:t>
            </a:r>
            <a:r>
              <a:rPr lang="en-US" sz="2400" dirty="0" smtClean="0">
                <a:latin typeface="Times New Roman" charset="0"/>
                <a:ea typeface="ＭＳ Ｐゴシック" charset="0"/>
                <a:cs typeface="ＭＳ Ｐゴシック" charset="0"/>
              </a:rPr>
              <a:t> cycling (00Z, 06Z, 12Z, and 18Z).</a:t>
            </a:r>
          </a:p>
          <a:p>
            <a:pPr marL="285750" indent="-285750">
              <a:spcBef>
                <a:spcPts val="763"/>
              </a:spcBef>
              <a:spcAft>
                <a:spcPts val="200"/>
              </a:spcAft>
              <a:buFont typeface="Wingdings" charset="0"/>
              <a:buChar char="Ø"/>
              <a:defRPr/>
            </a:pPr>
            <a:r>
              <a:rPr lang="en-US" sz="2400" dirty="0" smtClean="0">
                <a:latin typeface="Times New Roman" charset="0"/>
                <a:ea typeface="ＭＳ Ｐゴシック" charset="0"/>
                <a:cs typeface="ＭＳ Ｐゴシック" charset="0"/>
              </a:rPr>
              <a:t>CONUS grid with 101x41x34 grid points and 100 km resolution.</a:t>
            </a:r>
          </a:p>
          <a:p>
            <a:pPr marL="285750" indent="-285750">
              <a:spcBef>
                <a:spcPts val="763"/>
              </a:spcBef>
              <a:spcAft>
                <a:spcPts val="200"/>
              </a:spcAft>
              <a:buFont typeface="Wingdings" charset="0"/>
              <a:buChar char="Ø"/>
              <a:defRPr/>
            </a:pPr>
            <a:r>
              <a:rPr lang="en-US" sz="2400" dirty="0" smtClean="0">
                <a:latin typeface="Times New Roman" charset="0"/>
                <a:ea typeface="ＭＳ Ｐゴシック" charset="0"/>
                <a:cs typeface="ＭＳ Ｐゴシック" charset="0"/>
              </a:rPr>
              <a:t>20-member ensemble.</a:t>
            </a:r>
          </a:p>
          <a:p>
            <a:pPr marL="285750" indent="-285750">
              <a:spcBef>
                <a:spcPts val="763"/>
              </a:spcBef>
              <a:spcAft>
                <a:spcPts val="200"/>
              </a:spcAft>
              <a:buFont typeface="Wingdings" charset="0"/>
              <a:buChar char="Ø"/>
              <a:defRPr/>
            </a:pPr>
            <a:r>
              <a:rPr lang="en-US" sz="2400" dirty="0" smtClean="0">
                <a:latin typeface="Times New Roman" charset="0"/>
                <a:ea typeface="ＭＳ Ｐゴシック" charset="0"/>
                <a:cs typeface="ＭＳ Ｐゴシック" charset="0"/>
              </a:rPr>
              <a:t>June 1 - 30, 2008 (112 cycles) study period.</a:t>
            </a:r>
          </a:p>
          <a:p>
            <a:pPr marL="285750" indent="-285750">
              <a:spcBef>
                <a:spcPts val="763"/>
              </a:spcBef>
              <a:spcAft>
                <a:spcPts val="200"/>
              </a:spcAft>
              <a:buFont typeface="Wingdings" charset="0"/>
              <a:buChar char="Ø"/>
              <a:defRPr/>
            </a:pPr>
            <a:r>
              <a:rPr lang="en-US" sz="2400" dirty="0" smtClean="0">
                <a:latin typeface="Times New Roman" charset="0"/>
                <a:ea typeface="ＭＳ Ｐゴシック" charset="0"/>
                <a:cs typeface="ＭＳ Ｐゴシック" charset="0"/>
              </a:rPr>
              <a:t>Full state variable/</a:t>
            </a:r>
            <a:r>
              <a:rPr lang="en-US" sz="2400" dirty="0" err="1" smtClean="0">
                <a:latin typeface="Times New Roman" charset="0"/>
                <a:ea typeface="ＭＳ Ｐゴシック" charset="0"/>
                <a:cs typeface="ＭＳ Ｐゴシック" charset="0"/>
              </a:rPr>
              <a:t>obs</a:t>
            </a:r>
            <a:r>
              <a:rPr lang="en-US" sz="2400" dirty="0" smtClean="0">
                <a:latin typeface="Times New Roman" charset="0"/>
                <a:ea typeface="ＭＳ Ｐゴシック" charset="0"/>
                <a:cs typeface="ＭＳ Ｐゴシック" charset="0"/>
              </a:rPr>
              <a:t> interaction.</a:t>
            </a:r>
          </a:p>
          <a:p>
            <a:pPr marL="285750" indent="-285750">
              <a:spcBef>
                <a:spcPts val="763"/>
              </a:spcBef>
              <a:spcAft>
                <a:spcPts val="200"/>
              </a:spcAft>
              <a:buFont typeface="Wingdings" charset="0"/>
              <a:buChar char="Ø"/>
              <a:defRPr/>
            </a:pPr>
            <a:r>
              <a:rPr lang="en-US" sz="2400" dirty="0" smtClean="0">
                <a:latin typeface="Times New Roman" charset="0"/>
                <a:ea typeface="ＭＳ Ｐゴシック" charset="0"/>
                <a:cs typeface="ＭＳ Ｐゴシック" charset="0"/>
              </a:rPr>
              <a:t>Initial and lateral chemical boundary conditions from MOZART-4 simulation.</a:t>
            </a:r>
          </a:p>
          <a:p>
            <a:pPr marL="285750" indent="-285750">
              <a:spcBef>
                <a:spcPts val="763"/>
              </a:spcBef>
              <a:spcAft>
                <a:spcPts val="200"/>
              </a:spcAft>
              <a:buFont typeface="Wingdings" charset="0"/>
              <a:buChar char="Ø"/>
              <a:defRPr/>
            </a:pPr>
            <a:r>
              <a:rPr lang="en-US" sz="2400" dirty="0" smtClean="0">
                <a:latin typeface="Times New Roman" charset="0"/>
                <a:ea typeface="ＭＳ Ｐゴシック" charset="0"/>
                <a:cs typeface="ＭＳ Ｐゴシック" charset="0"/>
              </a:rPr>
              <a:t>Emissions: Biogenic – MEGAN, Anthropogenic – global inventories, and Fire – Fire Inventory from NCAR (FINN).</a:t>
            </a:r>
          </a:p>
        </p:txBody>
      </p:sp>
    </p:spTree>
    <p:extLst>
      <p:ext uri="{BB962C8B-B14F-4D97-AF65-F5344CB8AC3E}">
        <p14:creationId xmlns:p14="http://schemas.microsoft.com/office/powerpoint/2010/main" val="25917500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WRF/</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Chem</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Chemical Weather Forecast System</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3"/>
          </p:nvPr>
        </p:nvSpPr>
        <p:spPr/>
        <p:txBody>
          <a:bodyPr/>
          <a:lstStyle/>
          <a:p>
            <a:r>
              <a:rPr lang="en-US" smtClean="0"/>
              <a:t>CAHMDA VII Tutorial, 20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122</a:t>
            </a:fld>
            <a:endParaRPr lang="en-US" dirty="0"/>
          </a:p>
        </p:txBody>
      </p:sp>
      <p:sp>
        <p:nvSpPr>
          <p:cNvPr id="8" name="Rectangle 3"/>
          <p:cNvSpPr txBox="1">
            <a:spLocks noChangeArrowheads="1"/>
          </p:cNvSpPr>
          <p:nvPr/>
        </p:nvSpPr>
        <p:spPr>
          <a:xfrm>
            <a:off x="322263" y="871537"/>
            <a:ext cx="8432800" cy="498739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ts val="763"/>
              </a:spcBef>
              <a:spcAft>
                <a:spcPts val="200"/>
              </a:spcAft>
              <a:buFont typeface="Wingdings" charset="0"/>
              <a:buChar char="Ø"/>
              <a:defRPr/>
            </a:pPr>
            <a:r>
              <a:rPr lang="en-US" sz="2400" dirty="0" smtClean="0">
                <a:latin typeface="Times New Roman" charset="0"/>
                <a:ea typeface="ＭＳ Ｐゴシック" charset="0"/>
                <a:cs typeface="ＭＳ Ｐゴシック" charset="0"/>
              </a:rPr>
              <a:t>Two experiments: </a:t>
            </a:r>
            <a:endParaRPr lang="en-US" sz="2000" dirty="0" smtClean="0">
              <a:latin typeface="Times New Roman" charset="0"/>
              <a:ea typeface="ＭＳ Ｐゴシック" charset="0"/>
              <a:cs typeface="ＭＳ Ｐゴシック" charset="0"/>
            </a:endParaRPr>
          </a:p>
          <a:p>
            <a:pPr lvl="1" indent="-342900">
              <a:spcBef>
                <a:spcPts val="763"/>
              </a:spcBef>
              <a:spcAft>
                <a:spcPts val="200"/>
              </a:spcAft>
              <a:buFont typeface="Wingdings" charset="2"/>
              <a:buChar char="²"/>
              <a:defRPr/>
            </a:pPr>
            <a:r>
              <a:rPr lang="en-US" sz="2000" dirty="0" err="1" smtClean="0">
                <a:latin typeface="Times New Roman" charset="0"/>
                <a:ea typeface="ＭＳ Ｐゴシック" charset="0"/>
                <a:cs typeface="ＭＳ Ｐゴシック" charset="0"/>
              </a:rPr>
              <a:t>Exp</a:t>
            </a:r>
            <a:r>
              <a:rPr lang="en-US" sz="2000" dirty="0" smtClean="0">
                <a:latin typeface="Times New Roman" charset="0"/>
                <a:ea typeface="ＭＳ Ｐゴシック" charset="0"/>
                <a:cs typeface="ＭＳ Ｐゴシック" charset="0"/>
              </a:rPr>
              <a:t> 1: PREPBUFR conventional </a:t>
            </a:r>
            <a:r>
              <a:rPr lang="en-US" sz="2000" dirty="0" err="1" smtClean="0">
                <a:latin typeface="Times New Roman" charset="0"/>
                <a:ea typeface="ＭＳ Ｐゴシック" charset="0"/>
                <a:cs typeface="ＭＳ Ｐゴシック" charset="0"/>
              </a:rPr>
              <a:t>obs</a:t>
            </a:r>
            <a:r>
              <a:rPr lang="en-US" sz="2000" dirty="0" smtClean="0">
                <a:latin typeface="Times New Roman" charset="0"/>
                <a:ea typeface="ＭＳ Ｐゴシック" charset="0"/>
                <a:cs typeface="ＭＳ Ｐゴシック" charset="0"/>
              </a:rPr>
              <a:t> (</a:t>
            </a:r>
            <a:r>
              <a:rPr lang="en-US" sz="2000" b="1" dirty="0" smtClean="0">
                <a:latin typeface="Times New Roman" charset="0"/>
                <a:ea typeface="ＭＳ Ｐゴシック" charset="0"/>
                <a:cs typeface="ＭＳ Ｐゴシック" charset="0"/>
              </a:rPr>
              <a:t>CNTL DA</a:t>
            </a:r>
            <a:r>
              <a:rPr lang="en-US" sz="2000" dirty="0" smtClean="0">
                <a:latin typeface="Times New Roman" charset="0"/>
                <a:ea typeface="ＭＳ Ｐゴシック" charset="0"/>
                <a:cs typeface="ＭＳ Ｐゴシック" charset="0"/>
              </a:rPr>
              <a:t>).</a:t>
            </a:r>
          </a:p>
          <a:p>
            <a:pPr lvl="1" indent="-342900">
              <a:spcBef>
                <a:spcPts val="763"/>
              </a:spcBef>
              <a:spcAft>
                <a:spcPts val="200"/>
              </a:spcAft>
              <a:buFont typeface="Wingdings" charset="2"/>
              <a:buChar char="²"/>
              <a:defRPr/>
            </a:pPr>
            <a:r>
              <a:rPr lang="en-US" sz="2000" dirty="0" err="1" smtClean="0">
                <a:latin typeface="Times New Roman" charset="0"/>
                <a:ea typeface="ＭＳ Ｐゴシック" charset="0"/>
                <a:cs typeface="ＭＳ Ｐゴシック" charset="0"/>
              </a:rPr>
              <a:t>Exp</a:t>
            </a:r>
            <a:r>
              <a:rPr lang="en-US" sz="2000" dirty="0" smtClean="0">
                <a:latin typeface="Times New Roman" charset="0"/>
                <a:ea typeface="ＭＳ Ｐゴシック" charset="0"/>
                <a:cs typeface="ＭＳ Ｐゴシック" charset="0"/>
              </a:rPr>
              <a:t> 2: MOPITT CO retrieval profiles and PREPBUFR conventional </a:t>
            </a:r>
            <a:r>
              <a:rPr lang="en-US" sz="2000" dirty="0" err="1" smtClean="0">
                <a:latin typeface="Times New Roman" charset="0"/>
                <a:ea typeface="ＭＳ Ｐゴシック" charset="0"/>
                <a:cs typeface="ＭＳ Ｐゴシック" charset="0"/>
              </a:rPr>
              <a:t>obs</a:t>
            </a:r>
            <a:r>
              <a:rPr lang="en-US" sz="2000" dirty="0" smtClean="0">
                <a:latin typeface="Times New Roman" charset="0"/>
                <a:ea typeface="ＭＳ Ｐゴシック" charset="0"/>
                <a:cs typeface="ＭＳ Ｐゴシック" charset="0"/>
              </a:rPr>
              <a:t> (</a:t>
            </a:r>
            <a:r>
              <a:rPr lang="en-US" sz="2000" b="1" dirty="0" smtClean="0">
                <a:latin typeface="Times New Roman" charset="0"/>
                <a:ea typeface="ＭＳ Ｐゴシック" charset="0"/>
                <a:cs typeface="ＭＳ Ｐゴシック" charset="0"/>
              </a:rPr>
              <a:t>CHEM DA</a:t>
            </a:r>
            <a:r>
              <a:rPr lang="en-US" sz="2000" dirty="0" smtClean="0">
                <a:latin typeface="Times New Roman" charset="0"/>
                <a:ea typeface="ＭＳ Ｐゴシック" charset="0"/>
                <a:cs typeface="ＭＳ Ｐゴシック" charset="0"/>
              </a:rPr>
              <a:t>).</a:t>
            </a:r>
          </a:p>
        </p:txBody>
      </p:sp>
    </p:spTree>
    <p:extLst>
      <p:ext uri="{BB962C8B-B14F-4D97-AF65-F5344CB8AC3E}">
        <p14:creationId xmlns:p14="http://schemas.microsoft.com/office/powerpoint/2010/main" val="15792282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WRF/</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Chem</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Chemical Weather Forecast System</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3"/>
          </p:nvPr>
        </p:nvSpPr>
        <p:spPr/>
        <p:txBody>
          <a:bodyPr/>
          <a:lstStyle/>
          <a:p>
            <a:r>
              <a:rPr lang="en-US" smtClean="0"/>
              <a:t>CAHMDA VII Tutorial, 20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123</a:t>
            </a:fld>
            <a:endParaRPr lang="en-US" dirty="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127000" y="1367790"/>
            <a:ext cx="3289300" cy="1908810"/>
          </a:xfrm>
          <a:prstGeom prst="rect">
            <a:avLst/>
          </a:prstGeom>
          <a:noFill/>
          <a:ln>
            <a:noFill/>
          </a:ln>
        </p:spPr>
      </p:pic>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127000" y="3435033"/>
            <a:ext cx="3353753" cy="1987867"/>
          </a:xfrm>
          <a:prstGeom prst="rect">
            <a:avLst/>
          </a:prstGeom>
          <a:noFill/>
          <a:ln>
            <a:noFill/>
          </a:ln>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4318000" y="873443"/>
            <a:ext cx="4013200" cy="1768158"/>
          </a:xfrm>
          <a:prstGeom prst="rect">
            <a:avLst/>
          </a:prstGeom>
          <a:noFill/>
          <a:ln>
            <a:noFill/>
          </a:ln>
        </p:spPr>
      </p:pic>
      <p:pic>
        <p:nvPicPr>
          <p:cNvPr id="11" name="Picture 10"/>
          <p:cNvPicPr/>
          <p:nvPr/>
        </p:nvPicPr>
        <p:blipFill>
          <a:blip r:embed="rId5">
            <a:extLst>
              <a:ext uri="{28A0092B-C50C-407E-A947-70E740481C1C}">
                <a14:useLocalDpi xmlns:a14="http://schemas.microsoft.com/office/drawing/2010/main" val="0"/>
              </a:ext>
            </a:extLst>
          </a:blip>
          <a:srcRect/>
          <a:stretch>
            <a:fillRect/>
          </a:stretch>
        </p:blipFill>
        <p:spPr bwMode="auto">
          <a:xfrm>
            <a:off x="4356100" y="2710497"/>
            <a:ext cx="3949700" cy="1759903"/>
          </a:xfrm>
          <a:prstGeom prst="rect">
            <a:avLst/>
          </a:prstGeom>
          <a:noFill/>
          <a:ln>
            <a:noFill/>
          </a:ln>
        </p:spPr>
      </p:pic>
      <p:pic>
        <p:nvPicPr>
          <p:cNvPr id="12" name="Picture 11"/>
          <p:cNvPicPr/>
          <p:nvPr/>
        </p:nvPicPr>
        <p:blipFill>
          <a:blip r:embed="rId6">
            <a:extLst>
              <a:ext uri="{28A0092B-C50C-407E-A947-70E740481C1C}">
                <a14:useLocalDpi xmlns:a14="http://schemas.microsoft.com/office/drawing/2010/main" val="0"/>
              </a:ext>
            </a:extLst>
          </a:blip>
          <a:srcRect/>
          <a:stretch>
            <a:fillRect/>
          </a:stretch>
        </p:blipFill>
        <p:spPr bwMode="auto">
          <a:xfrm>
            <a:off x="4356100" y="4582477"/>
            <a:ext cx="3911600" cy="1843723"/>
          </a:xfrm>
          <a:prstGeom prst="rect">
            <a:avLst/>
          </a:prstGeom>
          <a:noFill/>
          <a:ln>
            <a:noFill/>
          </a:ln>
        </p:spPr>
      </p:pic>
    </p:spTree>
    <p:extLst>
      <p:ext uri="{BB962C8B-B14F-4D97-AF65-F5344CB8AC3E}">
        <p14:creationId xmlns:p14="http://schemas.microsoft.com/office/powerpoint/2010/main" val="22784467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TextBox 5"/>
          <p:cNvSpPr txBox="1"/>
          <p:nvPr/>
        </p:nvSpPr>
        <p:spPr>
          <a:xfrm>
            <a:off x="762000" y="685800"/>
            <a:ext cx="7620000" cy="1200328"/>
          </a:xfrm>
          <a:prstGeom prst="rect">
            <a:avLst/>
          </a:prstGeom>
          <a:noFill/>
        </p:spPr>
        <p:txBody>
          <a:bodyPr wrap="square" rtlCol="0">
            <a:spAutoFit/>
          </a:bodyPr>
          <a:lstStyle/>
          <a:p>
            <a:r>
              <a:rPr lang="en-US" dirty="0" smtClean="0"/>
              <a:t>Science: Global Atmospheric Chemistry.</a:t>
            </a:r>
          </a:p>
          <a:p>
            <a:r>
              <a:rPr lang="en-US" dirty="0" smtClean="0"/>
              <a:t>Collaborators: Jerome </a:t>
            </a:r>
            <a:r>
              <a:rPr lang="en-US" dirty="0" err="1" smtClean="0"/>
              <a:t>Barre</a:t>
            </a:r>
            <a:r>
              <a:rPr lang="en-US" dirty="0" smtClean="0"/>
              <a:t>,</a:t>
            </a:r>
          </a:p>
          <a:p>
            <a:r>
              <a:rPr lang="en-US" dirty="0"/>
              <a:t>	</a:t>
            </a:r>
            <a:r>
              <a:rPr lang="en-US" dirty="0" smtClean="0"/>
              <a:t>	  Benjamin </a:t>
            </a:r>
            <a:r>
              <a:rPr lang="en-US" dirty="0" err="1" smtClean="0"/>
              <a:t>Gaubert</a:t>
            </a:r>
            <a:r>
              <a:rPr lang="en-US" dirty="0" smtClean="0"/>
              <a:t>, NCAR/ACD.</a:t>
            </a:r>
            <a:endParaRPr lang="en-US" dirty="0"/>
          </a:p>
        </p:txBody>
      </p:sp>
      <p:sp>
        <p:nvSpPr>
          <p:cNvPr id="4" name="Footer Placeholder 3"/>
          <p:cNvSpPr>
            <a:spLocks noGrp="1"/>
          </p:cNvSpPr>
          <p:nvPr>
            <p:ph type="ftr" sz="quarter" idx="3"/>
          </p:nvPr>
        </p:nvSpPr>
        <p:spPr/>
        <p:txBody>
          <a:bodyPr/>
          <a:lstStyle/>
          <a:p>
            <a:r>
              <a:rPr lang="en-US" smtClean="0"/>
              <a:t>CAHMDA VII Tutorial, 20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124</a:t>
            </a:fld>
            <a:endParaRPr lang="en-US" dirty="0"/>
          </a:p>
        </p:txBody>
      </p:sp>
      <p:sp>
        <p:nvSpPr>
          <p:cNvPr id="2" name="TextBox 1"/>
          <p:cNvSpPr txBox="1"/>
          <p:nvPr/>
        </p:nvSpPr>
        <p:spPr>
          <a:xfrm>
            <a:off x="533400" y="2819400"/>
            <a:ext cx="8001000" cy="1200328"/>
          </a:xfrm>
          <a:prstGeom prst="rect">
            <a:avLst/>
          </a:prstGeom>
          <a:noFill/>
        </p:spPr>
        <p:txBody>
          <a:bodyPr wrap="square" rtlCol="0">
            <a:spAutoFit/>
          </a:bodyPr>
          <a:lstStyle/>
          <a:p>
            <a:r>
              <a:rPr lang="en-US" dirty="0" smtClean="0"/>
              <a:t>Uses global CAM/</a:t>
            </a:r>
            <a:r>
              <a:rPr lang="en-US" dirty="0" err="1" smtClean="0"/>
              <a:t>Chem</a:t>
            </a:r>
            <a:r>
              <a:rPr lang="en-US" dirty="0" smtClean="0"/>
              <a:t> model, 1 degree.</a:t>
            </a:r>
          </a:p>
          <a:p>
            <a:endParaRPr lang="en-US" dirty="0"/>
          </a:p>
          <a:p>
            <a:r>
              <a:rPr lang="en-US" dirty="0" smtClean="0"/>
              <a:t>Have full meteorological assimilation capability already.</a:t>
            </a:r>
            <a:endParaRPr lang="en-US" dirty="0"/>
          </a:p>
        </p:txBody>
      </p:sp>
    </p:spTree>
    <p:extLst>
      <p:ext uri="{BB962C8B-B14F-4D97-AF65-F5344CB8AC3E}">
        <p14:creationId xmlns:p14="http://schemas.microsoft.com/office/powerpoint/2010/main" val="30638339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otcols.png"/>
          <p:cNvPicPr>
            <a:picLocks noChangeAspect="1"/>
          </p:cNvPicPr>
          <p:nvPr/>
        </p:nvPicPr>
        <p:blipFill rotWithShape="1">
          <a:blip r:embed="rId3">
            <a:extLst>
              <a:ext uri="{28A0092B-C50C-407E-A947-70E740481C1C}">
                <a14:useLocalDpi xmlns:a14="http://schemas.microsoft.com/office/drawing/2010/main" val="0"/>
              </a:ext>
            </a:extLst>
          </a:blip>
          <a:srcRect b="53243"/>
          <a:stretch/>
        </p:blipFill>
        <p:spPr>
          <a:xfrm>
            <a:off x="8320" y="898471"/>
            <a:ext cx="4665280" cy="2777878"/>
          </a:xfrm>
          <a:prstGeom prst="rect">
            <a:avLst/>
          </a:prstGeom>
        </p:spPr>
      </p:pic>
      <p:sp>
        <p:nvSpPr>
          <p:cNvPr id="2" name="TextBox 1"/>
          <p:cNvSpPr txBox="1"/>
          <p:nvPr/>
        </p:nvSpPr>
        <p:spPr>
          <a:xfrm>
            <a:off x="4826000" y="1185846"/>
            <a:ext cx="3874273" cy="2031325"/>
          </a:xfrm>
          <a:prstGeom prst="rect">
            <a:avLst/>
          </a:prstGeom>
          <a:noFill/>
        </p:spPr>
        <p:txBody>
          <a:bodyPr wrap="square" rtlCol="0">
            <a:spAutoFit/>
          </a:bodyPr>
          <a:lstStyle/>
          <a:p>
            <a:pPr defTabSz="457200" eaLnBrk="1" fontAlgn="auto" hangingPunct="1">
              <a:spcBef>
                <a:spcPts val="0"/>
              </a:spcBef>
              <a:spcAft>
                <a:spcPts val="0"/>
              </a:spcAft>
            </a:pPr>
            <a:endParaRPr lang="en-US" sz="1800" dirty="0" smtClean="0">
              <a:solidFill>
                <a:prstClr val="black"/>
              </a:solidFill>
              <a:latin typeface="Calibri"/>
              <a:ea typeface="+mn-ea"/>
              <a:cs typeface="+mn-cs"/>
            </a:endParaRPr>
          </a:p>
          <a:p>
            <a:pPr algn="ctr" defTabSz="457200" eaLnBrk="1" fontAlgn="auto" hangingPunct="1">
              <a:spcBef>
                <a:spcPts val="0"/>
              </a:spcBef>
              <a:spcAft>
                <a:spcPts val="0"/>
              </a:spcAft>
            </a:pPr>
            <a:r>
              <a:rPr lang="en-US" sz="1800" u="sng" dirty="0" smtClean="0">
                <a:solidFill>
                  <a:srgbClr val="FFFF00"/>
                </a:solidFill>
                <a:latin typeface="Calibri"/>
                <a:ea typeface="+mn-ea"/>
                <a:cs typeface="+mn-cs"/>
              </a:rPr>
              <a:t>MOPITT CO: </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On TERRA satellite</a:t>
            </a:r>
            <a:endParaRPr lang="en-US" sz="1800" dirty="0">
              <a:solidFill>
                <a:srgbClr val="FFFF00"/>
              </a:solidFill>
              <a:latin typeface="Calibri"/>
              <a:ea typeface="+mn-ea"/>
              <a:cs typeface="+mn-cs"/>
            </a:endParaRP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tropospheric profiles</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Global coverage in 4 days</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Multispectral retrievals</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 high sensitivity on surface land/day</a:t>
            </a:r>
            <a:endParaRPr lang="en-US" sz="1800" dirty="0">
              <a:solidFill>
                <a:srgbClr val="FFFF00"/>
              </a:solidFill>
              <a:latin typeface="Calibri"/>
              <a:ea typeface="+mn-ea"/>
              <a:cs typeface="+mn-cs"/>
            </a:endParaRPr>
          </a:p>
        </p:txBody>
      </p:sp>
      <p:sp>
        <p:nvSpPr>
          <p:cNvPr id="5" name="TextBox 4"/>
          <p:cNvSpPr txBox="1"/>
          <p:nvPr/>
        </p:nvSpPr>
        <p:spPr>
          <a:xfrm>
            <a:off x="830106" y="3684380"/>
            <a:ext cx="3132294" cy="2308324"/>
          </a:xfrm>
          <a:prstGeom prst="rect">
            <a:avLst/>
          </a:prstGeom>
          <a:noFill/>
        </p:spPr>
        <p:txBody>
          <a:bodyPr wrap="square" rtlCol="0">
            <a:spAutoFit/>
          </a:bodyPr>
          <a:lstStyle/>
          <a:p>
            <a:pPr defTabSz="457200" eaLnBrk="1" fontAlgn="auto" hangingPunct="1">
              <a:spcBef>
                <a:spcPts val="0"/>
              </a:spcBef>
              <a:spcAft>
                <a:spcPts val="0"/>
              </a:spcAft>
            </a:pPr>
            <a:endParaRPr lang="en-US" sz="1800" dirty="0" smtClean="0">
              <a:solidFill>
                <a:srgbClr val="FFFF00"/>
              </a:solidFill>
              <a:latin typeface="Calibri"/>
              <a:ea typeface="+mn-ea"/>
              <a:cs typeface="+mn-cs"/>
            </a:endParaRPr>
          </a:p>
          <a:p>
            <a:pPr algn="ctr" defTabSz="457200" eaLnBrk="1" fontAlgn="auto" hangingPunct="1">
              <a:spcBef>
                <a:spcPts val="0"/>
              </a:spcBef>
              <a:spcAft>
                <a:spcPts val="0"/>
              </a:spcAft>
            </a:pPr>
            <a:r>
              <a:rPr lang="en-US" sz="1800" u="sng" dirty="0" smtClean="0">
                <a:solidFill>
                  <a:srgbClr val="FFFF00"/>
                </a:solidFill>
                <a:latin typeface="Calibri"/>
                <a:ea typeface="+mn-ea"/>
                <a:cs typeface="+mn-cs"/>
              </a:rPr>
              <a:t>IASI CO: </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On </a:t>
            </a:r>
            <a:r>
              <a:rPr lang="en-US" sz="1800" dirty="0" err="1" smtClean="0">
                <a:solidFill>
                  <a:srgbClr val="FFFF00"/>
                </a:solidFill>
                <a:latin typeface="Calibri"/>
                <a:ea typeface="+mn-ea"/>
                <a:cs typeface="+mn-cs"/>
              </a:rPr>
              <a:t>MetOpA</a:t>
            </a:r>
            <a:r>
              <a:rPr lang="en-US" sz="1800" dirty="0" smtClean="0">
                <a:solidFill>
                  <a:srgbClr val="FFFF00"/>
                </a:solidFill>
                <a:latin typeface="Calibri"/>
                <a:ea typeface="+mn-ea"/>
                <a:cs typeface="+mn-cs"/>
              </a:rPr>
              <a:t>  satellite</a:t>
            </a:r>
            <a:endParaRPr lang="en-US" sz="1800" dirty="0">
              <a:solidFill>
                <a:srgbClr val="FFFF00"/>
              </a:solidFill>
              <a:latin typeface="Calibri"/>
              <a:ea typeface="+mn-ea"/>
              <a:cs typeface="+mn-cs"/>
            </a:endParaRP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tropospheric profiles</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Global coverage in 1 day</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Only thermal infrared</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Sensitivity on upper PBL &amp; </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mid troposphere</a:t>
            </a:r>
            <a:endParaRPr lang="en-US" sz="1800" dirty="0">
              <a:solidFill>
                <a:srgbClr val="FFFF00"/>
              </a:solidFill>
              <a:latin typeface="Calibri"/>
              <a:ea typeface="+mn-ea"/>
              <a:cs typeface="+mn-cs"/>
            </a:endParaRPr>
          </a:p>
        </p:txBody>
      </p:sp>
      <p:pic>
        <p:nvPicPr>
          <p:cNvPr id="6" name="Picture 5" descr="totcols.png"/>
          <p:cNvPicPr>
            <a:picLocks noChangeAspect="1"/>
          </p:cNvPicPr>
          <p:nvPr/>
        </p:nvPicPr>
        <p:blipFill rotWithShape="1">
          <a:blip r:embed="rId3">
            <a:extLst>
              <a:ext uri="{28A0092B-C50C-407E-A947-70E740481C1C}">
                <a14:useLocalDpi xmlns:a14="http://schemas.microsoft.com/office/drawing/2010/main" val="0"/>
              </a:ext>
            </a:extLst>
          </a:blip>
          <a:srcRect t="46758"/>
          <a:stretch/>
        </p:blipFill>
        <p:spPr>
          <a:xfrm>
            <a:off x="4432300" y="3467101"/>
            <a:ext cx="4711700" cy="2997792"/>
          </a:xfrm>
          <a:prstGeom prst="rect">
            <a:avLst/>
          </a:prstGeom>
        </p:spPr>
      </p:pic>
      <p:sp>
        <p:nvSpPr>
          <p:cNvPr id="8" name="Title 1"/>
          <p:cNvSpPr txBox="1">
            <a:spLocks/>
          </p:cNvSpPr>
          <p:nvPr/>
        </p:nvSpPr>
        <p:spPr>
          <a:xfrm>
            <a:off x="457200" y="38100"/>
            <a:ext cx="8229600" cy="72390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bg1"/>
                </a:solidFill>
                <a:latin typeface="+mj-lt"/>
                <a:ea typeface="+mj-ea"/>
                <a:cs typeface="+mj-cs"/>
              </a:defRPr>
            </a:lvl1pPr>
          </a:lstStyle>
          <a:p>
            <a:pPr fontAlgn="auto">
              <a:spcAft>
                <a:spcPts val="0"/>
              </a:spcAft>
            </a:pPr>
            <a:endParaRPr lang="en-US" dirty="0">
              <a:solidFill>
                <a:prstClr val="white"/>
              </a:solidFill>
              <a:latin typeface="Calibri"/>
            </a:endParaRPr>
          </a:p>
        </p:txBody>
      </p:sp>
      <p:sp>
        <p:nvSpPr>
          <p:cNvPr id="9" name="Title 1"/>
          <p:cNvSpPr txBox="1">
            <a:spLocks/>
          </p:cNvSpPr>
          <p:nvPr/>
        </p:nvSpPr>
        <p:spPr>
          <a:xfrm>
            <a:off x="609600" y="55036"/>
            <a:ext cx="8229600" cy="72390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bg1"/>
                </a:solidFill>
                <a:latin typeface="+mj-lt"/>
                <a:ea typeface="+mj-ea"/>
                <a:cs typeface="+mj-cs"/>
              </a:defRPr>
            </a:lvl1pPr>
          </a:lstStyle>
          <a:p>
            <a:pPr fontAlgn="auto">
              <a:spcAft>
                <a:spcPts val="0"/>
              </a:spcAft>
            </a:pPr>
            <a:r>
              <a:rPr lang="en-US" dirty="0" smtClean="0">
                <a:solidFill>
                  <a:prstClr val="white"/>
                </a:solidFill>
                <a:latin typeface="Calibri"/>
              </a:rPr>
              <a:t>CAM/</a:t>
            </a:r>
            <a:r>
              <a:rPr lang="en-US" dirty="0" err="1" smtClean="0">
                <a:solidFill>
                  <a:prstClr val="white"/>
                </a:solidFill>
                <a:latin typeface="Calibri"/>
              </a:rPr>
              <a:t>Chem</a:t>
            </a:r>
            <a:r>
              <a:rPr lang="en-US" dirty="0" smtClean="0">
                <a:solidFill>
                  <a:prstClr val="white"/>
                </a:solidFill>
                <a:latin typeface="Calibri"/>
              </a:rPr>
              <a:t> Chemical DA System</a:t>
            </a:r>
            <a:endParaRPr lang="en-US" dirty="0">
              <a:solidFill>
                <a:prstClr val="white"/>
              </a:solidFill>
              <a:latin typeface="Calibri"/>
            </a:endParaRPr>
          </a:p>
        </p:txBody>
      </p:sp>
      <p:sp>
        <p:nvSpPr>
          <p:cNvPr id="3" name="Footer Placeholder 2"/>
          <p:cNvSpPr>
            <a:spLocks noGrp="1"/>
          </p:cNvSpPr>
          <p:nvPr>
            <p:ph type="ftr" sz="quarter" idx="11"/>
          </p:nvPr>
        </p:nvSpPr>
        <p:spPr/>
        <p:txBody>
          <a:bodyPr/>
          <a:lstStyle/>
          <a:p>
            <a:r>
              <a:rPr lang="fr-FR" smtClean="0">
                <a:solidFill>
                  <a:prstClr val="black">
                    <a:tint val="75000"/>
                  </a:prstClr>
                </a:solidFill>
                <a:latin typeface="Calibri"/>
              </a:rPr>
              <a:t>CAHMDA VII Tutorial, 20 Aug. 2017</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125</a:t>
            </a:fld>
            <a:endParaRPr lang="en-US">
              <a:solidFill>
                <a:prstClr val="black">
                  <a:tint val="75000"/>
                </a:prstClr>
              </a:solidFill>
              <a:latin typeface="Calibri"/>
            </a:endParaRPr>
          </a:p>
        </p:txBody>
      </p:sp>
    </p:spTree>
    <p:extLst>
      <p:ext uri="{BB962C8B-B14F-4D97-AF65-F5344CB8AC3E}">
        <p14:creationId xmlns:p14="http://schemas.microsoft.com/office/powerpoint/2010/main" val="68802800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439930" y="995674"/>
            <a:ext cx="3356357" cy="369332"/>
          </a:xfrm>
          <a:prstGeom prst="rect">
            <a:avLst/>
          </a:prstGeom>
          <a:noFill/>
        </p:spPr>
        <p:txBody>
          <a:bodyPr wrap="none" rtlCol="0">
            <a:spAutoFit/>
          </a:bodyPr>
          <a:lstStyle/>
          <a:p>
            <a:pPr defTabSz="457200" eaLnBrk="1" fontAlgn="auto" hangingPunct="1">
              <a:spcBef>
                <a:spcPts val="0"/>
              </a:spcBef>
              <a:spcAft>
                <a:spcPts val="0"/>
              </a:spcAft>
            </a:pPr>
            <a:r>
              <a:rPr lang="en-US" sz="1800" u="sng" dirty="0" smtClean="0">
                <a:solidFill>
                  <a:srgbClr val="FFFF00"/>
                </a:solidFill>
                <a:latin typeface="Calibri"/>
                <a:ea typeface="+mn-ea"/>
                <a:cs typeface="+mn-cs"/>
              </a:rPr>
              <a:t>Control run:</a:t>
            </a:r>
            <a:r>
              <a:rPr lang="en-US" sz="1800" dirty="0" smtClean="0">
                <a:solidFill>
                  <a:srgbClr val="FFFF00"/>
                </a:solidFill>
                <a:latin typeface="Calibri"/>
                <a:ea typeface="+mn-ea"/>
                <a:cs typeface="+mn-cs"/>
              </a:rPr>
              <a:t> Met Only assimilated</a:t>
            </a:r>
            <a:endParaRPr lang="en-US" sz="1800" dirty="0">
              <a:solidFill>
                <a:srgbClr val="FFFF00"/>
              </a:solidFill>
              <a:latin typeface="Calibri"/>
              <a:ea typeface="+mn-ea"/>
              <a:cs typeface="+mn-cs"/>
            </a:endParaRPr>
          </a:p>
        </p:txBody>
      </p:sp>
      <p:sp>
        <p:nvSpPr>
          <p:cNvPr id="6" name="TextBox 5"/>
          <p:cNvSpPr txBox="1"/>
          <p:nvPr/>
        </p:nvSpPr>
        <p:spPr>
          <a:xfrm>
            <a:off x="4846351" y="996964"/>
            <a:ext cx="3898498" cy="369332"/>
          </a:xfrm>
          <a:prstGeom prst="rect">
            <a:avLst/>
          </a:prstGeom>
          <a:noFill/>
        </p:spPr>
        <p:txBody>
          <a:bodyPr wrap="none" rtlCol="0">
            <a:spAutoFit/>
          </a:bodyPr>
          <a:lstStyle/>
          <a:p>
            <a:pPr defTabSz="457200" eaLnBrk="1" fontAlgn="auto" hangingPunct="1">
              <a:spcBef>
                <a:spcPts val="0"/>
              </a:spcBef>
              <a:spcAft>
                <a:spcPts val="0"/>
              </a:spcAft>
            </a:pPr>
            <a:r>
              <a:rPr lang="en-US" sz="1800" u="sng" dirty="0" smtClean="0">
                <a:solidFill>
                  <a:srgbClr val="FFFF00"/>
                </a:solidFill>
                <a:latin typeface="Calibri"/>
                <a:ea typeface="+mn-ea"/>
                <a:cs typeface="+mn-cs"/>
              </a:rPr>
              <a:t>MOPITT run:</a:t>
            </a:r>
            <a:r>
              <a:rPr lang="en-US" sz="1800" dirty="0" smtClean="0">
                <a:solidFill>
                  <a:srgbClr val="FFFF00"/>
                </a:solidFill>
                <a:latin typeface="Calibri"/>
                <a:ea typeface="+mn-ea"/>
                <a:cs typeface="+mn-cs"/>
              </a:rPr>
              <a:t> Met + MOPITT assimilated</a:t>
            </a:r>
            <a:endParaRPr lang="en-US" sz="1800" dirty="0">
              <a:solidFill>
                <a:srgbClr val="FFFF00"/>
              </a:solidFill>
              <a:latin typeface="Calibri"/>
              <a:ea typeface="+mn-ea"/>
              <a:cs typeface="+mn-cs"/>
            </a:endParaRPr>
          </a:p>
        </p:txBody>
      </p:sp>
      <p:sp>
        <p:nvSpPr>
          <p:cNvPr id="7" name="TextBox 6"/>
          <p:cNvSpPr txBox="1"/>
          <p:nvPr/>
        </p:nvSpPr>
        <p:spPr>
          <a:xfrm>
            <a:off x="568786" y="3696735"/>
            <a:ext cx="3105237" cy="369332"/>
          </a:xfrm>
          <a:prstGeom prst="rect">
            <a:avLst/>
          </a:prstGeom>
          <a:noFill/>
        </p:spPr>
        <p:txBody>
          <a:bodyPr wrap="none" rtlCol="0">
            <a:spAutoFit/>
          </a:bodyPr>
          <a:lstStyle/>
          <a:p>
            <a:pPr defTabSz="457200" eaLnBrk="1" fontAlgn="auto" hangingPunct="1">
              <a:spcBef>
                <a:spcPts val="0"/>
              </a:spcBef>
              <a:spcAft>
                <a:spcPts val="0"/>
              </a:spcAft>
            </a:pPr>
            <a:r>
              <a:rPr lang="en-US" sz="1800" u="sng" dirty="0" smtClean="0">
                <a:solidFill>
                  <a:srgbClr val="FFFF00"/>
                </a:solidFill>
                <a:latin typeface="Calibri"/>
                <a:ea typeface="+mn-ea"/>
                <a:cs typeface="+mn-cs"/>
              </a:rPr>
              <a:t>IASI run:</a:t>
            </a:r>
            <a:r>
              <a:rPr lang="en-US" sz="1800" dirty="0" smtClean="0">
                <a:solidFill>
                  <a:srgbClr val="FFFF00"/>
                </a:solidFill>
                <a:latin typeface="Calibri"/>
                <a:ea typeface="+mn-ea"/>
                <a:cs typeface="+mn-cs"/>
              </a:rPr>
              <a:t> Met + IASI assimilated</a:t>
            </a:r>
            <a:endParaRPr lang="en-US" sz="1800" dirty="0">
              <a:solidFill>
                <a:srgbClr val="FFFF00"/>
              </a:solidFill>
              <a:latin typeface="Calibri"/>
              <a:ea typeface="+mn-ea"/>
              <a:cs typeface="+mn-cs"/>
            </a:endParaRPr>
          </a:p>
        </p:txBody>
      </p:sp>
      <p:sp>
        <p:nvSpPr>
          <p:cNvPr id="8" name="TextBox 7"/>
          <p:cNvSpPr txBox="1"/>
          <p:nvPr/>
        </p:nvSpPr>
        <p:spPr>
          <a:xfrm>
            <a:off x="4648507" y="3696735"/>
            <a:ext cx="4513901" cy="369332"/>
          </a:xfrm>
          <a:prstGeom prst="rect">
            <a:avLst/>
          </a:prstGeom>
          <a:noFill/>
        </p:spPr>
        <p:txBody>
          <a:bodyPr wrap="none" rtlCol="0">
            <a:spAutoFit/>
          </a:bodyPr>
          <a:lstStyle/>
          <a:p>
            <a:pPr defTabSz="457200" eaLnBrk="1" fontAlgn="auto" hangingPunct="1">
              <a:spcBef>
                <a:spcPts val="0"/>
              </a:spcBef>
              <a:spcAft>
                <a:spcPts val="0"/>
              </a:spcAft>
            </a:pPr>
            <a:r>
              <a:rPr lang="en-US" sz="1800" u="sng" dirty="0" smtClean="0">
                <a:solidFill>
                  <a:srgbClr val="FFFF00"/>
                </a:solidFill>
                <a:latin typeface="Calibri"/>
                <a:ea typeface="+mn-ea"/>
                <a:cs typeface="+mn-cs"/>
              </a:rPr>
              <a:t>Combined run:</a:t>
            </a:r>
            <a:r>
              <a:rPr lang="en-US" sz="1800" dirty="0" smtClean="0">
                <a:solidFill>
                  <a:srgbClr val="FFFF00"/>
                </a:solidFill>
                <a:latin typeface="Calibri"/>
                <a:ea typeface="+mn-ea"/>
                <a:cs typeface="+mn-cs"/>
              </a:rPr>
              <a:t> Met + MOP+ IASI assimilated</a:t>
            </a:r>
            <a:endParaRPr lang="en-US" sz="1800" dirty="0">
              <a:solidFill>
                <a:srgbClr val="FFFF00"/>
              </a:solidFill>
              <a:latin typeface="Calibri"/>
              <a:ea typeface="+mn-ea"/>
              <a:cs typeface="+mn-cs"/>
            </a:endParaRPr>
          </a:p>
        </p:txBody>
      </p:sp>
      <p:pic>
        <p:nvPicPr>
          <p:cNvPr id="9" name="Picture 8" descr="0731_ME_NC.png"/>
          <p:cNvPicPr>
            <a:picLocks noChangeAspect="1"/>
          </p:cNvPicPr>
          <p:nvPr/>
        </p:nvPicPr>
        <p:blipFill rotWithShape="1">
          <a:blip r:embed="rId3">
            <a:extLst>
              <a:ext uri="{28A0092B-C50C-407E-A947-70E740481C1C}">
                <a14:useLocalDpi xmlns:a14="http://schemas.microsoft.com/office/drawing/2010/main" val="0"/>
              </a:ext>
            </a:extLst>
          </a:blip>
          <a:srcRect l="50634" t="7898" r="11224" b="49054"/>
          <a:stretch/>
        </p:blipFill>
        <p:spPr>
          <a:xfrm>
            <a:off x="373967" y="1365006"/>
            <a:ext cx="3487676" cy="2176459"/>
          </a:xfrm>
          <a:prstGeom prst="rect">
            <a:avLst/>
          </a:prstGeom>
        </p:spPr>
      </p:pic>
      <p:pic>
        <p:nvPicPr>
          <p:cNvPr id="10" name="Picture 9" descr="0731_MEMO_NC.png"/>
          <p:cNvPicPr>
            <a:picLocks noChangeAspect="1"/>
          </p:cNvPicPr>
          <p:nvPr/>
        </p:nvPicPr>
        <p:blipFill rotWithShape="1">
          <a:blip r:embed="rId4">
            <a:extLst>
              <a:ext uri="{28A0092B-C50C-407E-A947-70E740481C1C}">
                <a14:useLocalDpi xmlns:a14="http://schemas.microsoft.com/office/drawing/2010/main" val="0"/>
              </a:ext>
            </a:extLst>
          </a:blip>
          <a:srcRect l="50636" t="7377" r="11021" b="49147"/>
          <a:stretch/>
        </p:blipFill>
        <p:spPr>
          <a:xfrm>
            <a:off x="5008391" y="1366296"/>
            <a:ext cx="3506082" cy="2198144"/>
          </a:xfrm>
          <a:prstGeom prst="rect">
            <a:avLst/>
          </a:prstGeom>
        </p:spPr>
      </p:pic>
      <p:pic>
        <p:nvPicPr>
          <p:cNvPr id="11" name="Picture 10" descr="0731_MEIA_NC.png"/>
          <p:cNvPicPr>
            <a:picLocks noChangeAspect="1"/>
          </p:cNvPicPr>
          <p:nvPr/>
        </p:nvPicPr>
        <p:blipFill rotWithShape="1">
          <a:blip r:embed="rId5">
            <a:extLst>
              <a:ext uri="{28A0092B-C50C-407E-A947-70E740481C1C}">
                <a14:useLocalDpi xmlns:a14="http://schemas.microsoft.com/office/drawing/2010/main" val="0"/>
              </a:ext>
            </a:extLst>
          </a:blip>
          <a:srcRect l="50837" t="7170" r="11021" b="49147"/>
          <a:stretch/>
        </p:blipFill>
        <p:spPr>
          <a:xfrm>
            <a:off x="347285" y="4066067"/>
            <a:ext cx="3487674" cy="2208548"/>
          </a:xfrm>
          <a:prstGeom prst="rect">
            <a:avLst/>
          </a:prstGeom>
        </p:spPr>
      </p:pic>
      <p:pic>
        <p:nvPicPr>
          <p:cNvPr id="12" name="Picture 11" descr="0731_MEMOIA_NC.png"/>
          <p:cNvPicPr>
            <a:picLocks noChangeAspect="1"/>
          </p:cNvPicPr>
          <p:nvPr/>
        </p:nvPicPr>
        <p:blipFill rotWithShape="1">
          <a:blip r:embed="rId6">
            <a:extLst>
              <a:ext uri="{28A0092B-C50C-407E-A947-70E740481C1C}">
                <a14:useLocalDpi xmlns:a14="http://schemas.microsoft.com/office/drawing/2010/main" val="0"/>
              </a:ext>
            </a:extLst>
          </a:blip>
          <a:srcRect l="50837" t="7171" r="11021" b="48509"/>
          <a:stretch/>
        </p:blipFill>
        <p:spPr>
          <a:xfrm>
            <a:off x="5026798" y="4066067"/>
            <a:ext cx="3487675" cy="2240785"/>
          </a:xfrm>
          <a:prstGeom prst="rect">
            <a:avLst/>
          </a:prstGeom>
        </p:spPr>
      </p:pic>
      <p:sp>
        <p:nvSpPr>
          <p:cNvPr id="14" name="Title 1"/>
          <p:cNvSpPr txBox="1">
            <a:spLocks noGrp="1"/>
          </p:cNvSpPr>
          <p:nvPr>
            <p:ph type="title"/>
          </p:nvPr>
        </p:nvSpPr>
        <p:spPr>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dirty="0" smtClean="0"/>
              <a:t>CAM/</a:t>
            </a:r>
            <a:r>
              <a:rPr lang="en-US" dirty="0" err="1" smtClean="0"/>
              <a:t>Chem</a:t>
            </a:r>
            <a:r>
              <a:rPr lang="en-US" dirty="0" smtClean="0"/>
              <a:t> Chemical DA System</a:t>
            </a:r>
            <a:endParaRPr lang="en-US" dirty="0"/>
          </a:p>
        </p:txBody>
      </p:sp>
      <p:sp>
        <p:nvSpPr>
          <p:cNvPr id="15" name="Footer Placeholder 14"/>
          <p:cNvSpPr>
            <a:spLocks noGrp="1"/>
          </p:cNvSpPr>
          <p:nvPr>
            <p:ph type="ftr" sz="quarter" idx="11"/>
          </p:nvPr>
        </p:nvSpPr>
        <p:spPr/>
        <p:txBody>
          <a:bodyPr/>
          <a:lstStyle/>
          <a:p>
            <a:r>
              <a:rPr lang="fr-FR" smtClean="0">
                <a:solidFill>
                  <a:prstClr val="black">
                    <a:tint val="75000"/>
                  </a:prstClr>
                </a:solidFill>
                <a:latin typeface="Calibri"/>
              </a:rPr>
              <a:t>CAHMDA VII Tutorial, 20 Aug. 2017</a:t>
            </a:r>
            <a:endParaRPr lang="en-US">
              <a:solidFill>
                <a:prstClr val="black">
                  <a:tint val="75000"/>
                </a:prstClr>
              </a:solidFill>
              <a:latin typeface="Calibri"/>
            </a:endParaRPr>
          </a:p>
        </p:txBody>
      </p:sp>
      <p:sp>
        <p:nvSpPr>
          <p:cNvPr id="16" name="Slide Number Placeholder 15"/>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126</a:t>
            </a:fld>
            <a:endParaRPr lang="en-US">
              <a:solidFill>
                <a:prstClr val="black">
                  <a:tint val="75000"/>
                </a:prstClr>
              </a:solidFill>
              <a:latin typeface="Calibri"/>
            </a:endParaRPr>
          </a:p>
        </p:txBody>
      </p:sp>
    </p:spTree>
    <p:extLst>
      <p:ext uri="{BB962C8B-B14F-4D97-AF65-F5344CB8AC3E}">
        <p14:creationId xmlns:p14="http://schemas.microsoft.com/office/powerpoint/2010/main" val="143430664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200" y="4555629"/>
            <a:ext cx="6553200" cy="1692771"/>
          </a:xfrm>
          <a:prstGeom prst="rect">
            <a:avLst/>
          </a:prstGeom>
          <a:noFill/>
        </p:spPr>
        <p:txBody>
          <a:bodyPr wrap="square" rtlCol="0">
            <a:spAutoFit/>
          </a:bodyPr>
          <a:lstStyle/>
          <a:p>
            <a:r>
              <a:rPr lang="en-US" sz="2000" dirty="0" smtClean="0"/>
              <a:t>Anderson, J., Hoar, T., Raeder, K., Liu, H., Collins, N., Torn, R., Arellano, A., 2009: </a:t>
            </a:r>
            <a:r>
              <a:rPr lang="en-US" sz="2000" i="1" dirty="0" smtClean="0"/>
              <a:t>The Data Assimilation Research </a:t>
            </a:r>
            <a:r>
              <a:rPr lang="en-US" sz="2000" i="1" dirty="0" err="1" smtClean="0"/>
              <a:t>Testbed</a:t>
            </a:r>
            <a:r>
              <a:rPr lang="en-US" sz="2000" i="1" dirty="0" smtClean="0"/>
              <a:t>: A community facility.</a:t>
            </a:r>
          </a:p>
          <a:p>
            <a:r>
              <a:rPr lang="en-US" sz="2000" dirty="0" smtClean="0"/>
              <a:t>BAMS, </a:t>
            </a:r>
            <a:r>
              <a:rPr lang="en-US" sz="2000" b="1" dirty="0" smtClean="0"/>
              <a:t>90</a:t>
            </a:r>
            <a:r>
              <a:rPr lang="en-US" sz="2000" dirty="0" smtClean="0"/>
              <a:t>, 1283—1296, </a:t>
            </a:r>
            <a:r>
              <a:rPr lang="en-US" sz="2000" dirty="0" err="1" smtClean="0"/>
              <a:t>doi</a:t>
            </a:r>
            <a:r>
              <a:rPr lang="en-US" sz="2000" dirty="0" smtClean="0"/>
              <a:t>: 10.1175/2009BAMS2618.1 </a:t>
            </a:r>
          </a:p>
          <a:p>
            <a:endParaRPr lang="en-US" dirty="0"/>
          </a:p>
        </p:txBody>
      </p:sp>
      <p:pic>
        <p:nvPicPr>
          <p:cNvPr id="2" name="Picture 1" descr="DART_barco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685800"/>
            <a:ext cx="2540706" cy="2540706"/>
          </a:xfrm>
          <a:prstGeom prst="rect">
            <a:avLst/>
          </a:prstGeom>
        </p:spPr>
      </p:pic>
      <p:pic>
        <p:nvPicPr>
          <p:cNvPr id="4" name="Picture 3" descr="DART_BAMS_barco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3707694"/>
            <a:ext cx="2540706" cy="2540706"/>
          </a:xfrm>
          <a:prstGeom prst="rect">
            <a:avLst/>
          </a:prstGeom>
        </p:spPr>
      </p:pic>
      <p:sp>
        <p:nvSpPr>
          <p:cNvPr id="10" name="TextBox 9"/>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Learn more about DART at:</a:t>
            </a:r>
          </a:p>
        </p:txBody>
      </p:sp>
      <p:sp>
        <p:nvSpPr>
          <p:cNvPr id="8" name="Footer Placeholder 7"/>
          <p:cNvSpPr>
            <a:spLocks noGrp="1"/>
          </p:cNvSpPr>
          <p:nvPr>
            <p:ph type="ftr" sz="quarter" idx="3"/>
          </p:nvPr>
        </p:nvSpPr>
        <p:spPr>
          <a:xfrm>
            <a:off x="3124200" y="6356350"/>
            <a:ext cx="2895600" cy="365125"/>
          </a:xfrm>
          <a:prstGeom prst="rect">
            <a:avLst/>
          </a:prstGeom>
        </p:spPr>
        <p:txBody>
          <a:bodyPr/>
          <a:lstStyle/>
          <a:p>
            <a:r>
              <a:rPr lang="en-US" smtClean="0"/>
              <a:t>CAHMDA VII Tutorial, 20 Aug. 2017</a:t>
            </a:r>
            <a:endParaRPr lang="en-US" dirty="0"/>
          </a:p>
        </p:txBody>
      </p:sp>
      <p:sp>
        <p:nvSpPr>
          <p:cNvPr id="11" name="Slide Number Placeholder 10"/>
          <p:cNvSpPr>
            <a:spLocks noGrp="1"/>
          </p:cNvSpPr>
          <p:nvPr>
            <p:ph type="sldNum" sz="quarter" idx="4"/>
          </p:nvPr>
        </p:nvSpPr>
        <p:spPr>
          <a:xfrm>
            <a:off x="6553200" y="6356350"/>
            <a:ext cx="2133600" cy="365125"/>
          </a:xfrm>
        </p:spPr>
        <p:txBody>
          <a:bodyPr/>
          <a:lstStyle/>
          <a:p>
            <a:fld id="{1DCE4C99-821D-0A43-B0D2-0BA6C4E4E578}" type="slidenum">
              <a:rPr lang="en-US" smtClean="0"/>
              <a:t>127</a:t>
            </a:fld>
            <a:endParaRPr lang="en-US" dirty="0"/>
          </a:p>
        </p:txBody>
      </p:sp>
      <p:sp>
        <p:nvSpPr>
          <p:cNvPr id="48131" name="Rectangle 3"/>
          <p:cNvSpPr txBox="1">
            <a:spLocks noChangeArrowheads="1"/>
          </p:cNvSpPr>
          <p:nvPr/>
        </p:nvSpPr>
        <p:spPr bwMode="auto">
          <a:xfrm>
            <a:off x="266700" y="3048000"/>
            <a:ext cx="8610600" cy="685800"/>
          </a:xfrm>
          <a:prstGeom prst="rect">
            <a:avLst/>
          </a:prstGeom>
          <a:noFill/>
          <a:ln w="9525">
            <a:noFill/>
            <a:miter lim="800000"/>
            <a:headEnd/>
            <a:tailEnd/>
          </a:ln>
        </p:spPr>
        <p:txBody>
          <a:bodyPr>
            <a:prstTxWarp prst="textNoShape">
              <a:avLst/>
            </a:prstTxWarp>
          </a:bodyPr>
          <a:lstStyle/>
          <a:p>
            <a:pPr eaLnBrk="1" hangingPunct="1">
              <a:spcBef>
                <a:spcPct val="20000"/>
              </a:spcBef>
            </a:pPr>
            <a:r>
              <a:rPr lang="en-US" sz="3200" dirty="0" smtClean="0">
                <a:hlinkClick r:id="rId4"/>
              </a:rPr>
              <a:t>www.image.ucar.edu</a:t>
            </a:r>
            <a:r>
              <a:rPr lang="en-US" sz="3200" dirty="0">
                <a:hlinkClick r:id="rId4"/>
              </a:rPr>
              <a:t>/DAReS/</a:t>
            </a:r>
            <a:r>
              <a:rPr lang="en-US" sz="3200" dirty="0" smtClean="0">
                <a:hlinkClick r:id="rId4"/>
              </a:rPr>
              <a:t>DART</a:t>
            </a:r>
            <a:endParaRPr lang="en-US" sz="3200" dirty="0" smtClean="0"/>
          </a:p>
          <a:p>
            <a:pPr eaLnBrk="1" hangingPunct="1">
              <a:spcBef>
                <a:spcPct val="20000"/>
              </a:spcBef>
            </a:pPr>
            <a:r>
              <a:rPr lang="en-US" sz="3200" dirty="0" err="1" smtClean="0"/>
              <a:t>dart@ucar.edu</a:t>
            </a:r>
            <a:endParaRPr lang="en-US" sz="3200" dirty="0"/>
          </a:p>
        </p:txBody>
      </p:sp>
      <p:pic>
        <p:nvPicPr>
          <p:cNvPr id="12" name="Picture 11" descr="DARTYellowWhit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668" y="934720"/>
            <a:ext cx="6344532" cy="1874520"/>
          </a:xfrm>
          <a:prstGeom prst="rect">
            <a:avLst/>
          </a:prstGeom>
        </p:spPr>
      </p:pic>
    </p:spTree>
    <p:extLst>
      <p:ext uri="{BB962C8B-B14F-4D97-AF65-F5344CB8AC3E}">
        <p14:creationId xmlns:p14="http://schemas.microsoft.com/office/powerpoint/2010/main" val="40461784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0" name="Rectangle 7"/>
          <p:cNvSpPr>
            <a:spLocks noChangeArrowheads="1"/>
          </p:cNvSpPr>
          <p:nvPr/>
        </p:nvSpPr>
        <p:spPr bwMode="auto">
          <a:xfrm>
            <a:off x="457200" y="4800600"/>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fontAlgn="auto" hangingPunct="1">
              <a:lnSpc>
                <a:spcPct val="135000"/>
              </a:lnSpc>
              <a:spcBef>
                <a:spcPts val="0"/>
              </a:spcBef>
              <a:spcAft>
                <a:spcPts val="0"/>
              </a:spcAft>
            </a:pPr>
            <a:r>
              <a:rPr lang="en-US" sz="2000">
                <a:solidFill>
                  <a:prstClr val="black"/>
                </a:solidFill>
                <a:latin typeface="Calibri"/>
                <a:ea typeface="+mn-ea"/>
                <a:cs typeface="+mn-cs"/>
              </a:rPr>
              <a:t>Use sample mean</a:t>
            </a:r>
          </a:p>
          <a:p>
            <a:pPr defTabSz="457200" eaLnBrk="1" fontAlgn="auto" hangingPunct="1">
              <a:lnSpc>
                <a:spcPct val="135000"/>
              </a:lnSpc>
              <a:spcBef>
                <a:spcPts val="0"/>
              </a:spcBef>
              <a:spcAft>
                <a:spcPts val="0"/>
              </a:spcAft>
            </a:pPr>
            <a:r>
              <a:rPr lang="en-US" sz="2000">
                <a:solidFill>
                  <a:prstClr val="black"/>
                </a:solidFill>
                <a:latin typeface="Calibri"/>
                <a:ea typeface="+mn-ea"/>
                <a:cs typeface="+mn-cs"/>
              </a:rPr>
              <a:t>and sample standard deviation </a:t>
            </a:r>
          </a:p>
          <a:p>
            <a:pPr defTabSz="457200" eaLnBrk="1" fontAlgn="auto" hangingPunct="1">
              <a:lnSpc>
                <a:spcPct val="135000"/>
              </a:lnSpc>
              <a:spcBef>
                <a:spcPts val="0"/>
              </a:spcBef>
              <a:spcAft>
                <a:spcPts val="0"/>
              </a:spcAft>
            </a:pPr>
            <a:r>
              <a:rPr lang="en-US" sz="2000">
                <a:solidFill>
                  <a:prstClr val="black"/>
                </a:solidFill>
                <a:latin typeface="Calibri"/>
                <a:ea typeface="+mn-ea"/>
                <a:cs typeface="+mn-cs"/>
              </a:rPr>
              <a:t>to determine a corresponding continuous distribution</a:t>
            </a:r>
          </a:p>
        </p:txBody>
      </p:sp>
      <p:sp>
        <p:nvSpPr>
          <p:cNvPr id="62472" name="Text Box 3"/>
          <p:cNvSpPr txBox="1">
            <a:spLocks noChangeArrowheads="1"/>
          </p:cNvSpPr>
          <p:nvPr/>
        </p:nvSpPr>
        <p:spPr bwMode="auto">
          <a:xfrm>
            <a:off x="762000" y="1828800"/>
            <a:ext cx="7543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pPr>
            <a:endParaRPr lang="en-US">
              <a:solidFill>
                <a:prstClr val="black"/>
              </a:solidFill>
            </a:endParaRPr>
          </a:p>
        </p:txBody>
      </p:sp>
      <p:sp>
        <p:nvSpPr>
          <p:cNvPr id="62473" name="Rectangle 4"/>
          <p:cNvSpPr>
            <a:spLocks noGrp="1" noChangeArrowheads="1"/>
          </p:cNvSpPr>
          <p:nvPr>
            <p:ph type="body" sz="half" idx="2"/>
          </p:nvPr>
        </p:nvSpPr>
        <p:spPr>
          <a:xfrm>
            <a:off x="381000" y="1371600"/>
            <a:ext cx="8153400" cy="1143000"/>
          </a:xfrm>
          <a:noFill/>
        </p:spPr>
        <p:txBody>
          <a:bodyPr/>
          <a:lstStyle/>
          <a:p>
            <a:pPr marL="0" indent="0">
              <a:spcBef>
                <a:spcPct val="0"/>
              </a:spcBef>
              <a:buNone/>
            </a:pPr>
            <a:r>
              <a:rPr lang="en-US" sz="2000" dirty="0">
                <a:latin typeface="Arial" charset="0"/>
                <a:ea typeface="ＭＳ Ｐゴシック" charset="0"/>
                <a:cs typeface="ＭＳ Ｐゴシック" charset="0"/>
              </a:rPr>
              <a:t>Represent a prior </a:t>
            </a:r>
            <a:r>
              <a:rPr lang="en-US" sz="2000" dirty="0" err="1">
                <a:latin typeface="Arial" charset="0"/>
                <a:ea typeface="ＭＳ Ｐゴシック" charset="0"/>
                <a:cs typeface="ＭＳ Ｐゴシック" charset="0"/>
              </a:rPr>
              <a:t>pdf</a:t>
            </a:r>
            <a:r>
              <a:rPr lang="en-US" sz="2000" dirty="0">
                <a:latin typeface="Arial" charset="0"/>
                <a:ea typeface="ＭＳ Ｐゴシック" charset="0"/>
                <a:cs typeface="ＭＳ Ｐゴシック" charset="0"/>
              </a:rPr>
              <a:t> by a sample (ensemble) of N values:</a:t>
            </a:r>
          </a:p>
        </p:txBody>
      </p:sp>
      <p:pic>
        <p:nvPicPr>
          <p:cNvPr id="62474" name="Picture 6" descr="new05_f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88" y="1827213"/>
            <a:ext cx="6581775"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2466" name="Object 2"/>
          <p:cNvGraphicFramePr>
            <a:graphicFrameLocks noChangeAspect="1"/>
          </p:cNvGraphicFramePr>
          <p:nvPr/>
        </p:nvGraphicFramePr>
        <p:xfrm>
          <a:off x="2781300" y="4629150"/>
          <a:ext cx="1371600" cy="765175"/>
        </p:xfrm>
        <a:graphic>
          <a:graphicData uri="http://schemas.openxmlformats.org/presentationml/2006/ole">
            <mc:AlternateContent xmlns:mc="http://schemas.openxmlformats.org/markup-compatibility/2006">
              <mc:Choice xmlns:v="urn:schemas-microsoft-com:vml" Requires="v">
                <p:oleObj spid="_x0000_s34059" name="Equation" r:id="rId5" imgW="774700" imgH="431800" progId="Equation.3">
                  <p:embed/>
                </p:oleObj>
              </mc:Choice>
              <mc:Fallback>
                <p:oleObj name="Equation" r:id="rId5" imgW="7747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1300" y="4629150"/>
                        <a:ext cx="1371600" cy="765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2467" name="Object 3"/>
          <p:cNvGraphicFramePr>
            <a:graphicFrameLocks noChangeAspect="1"/>
          </p:cNvGraphicFramePr>
          <p:nvPr/>
        </p:nvGraphicFramePr>
        <p:xfrm>
          <a:off x="4267200" y="5067300"/>
          <a:ext cx="2576513" cy="746125"/>
        </p:xfrm>
        <a:graphic>
          <a:graphicData uri="http://schemas.openxmlformats.org/presentationml/2006/ole">
            <mc:AlternateContent xmlns:mc="http://schemas.openxmlformats.org/markup-compatibility/2006">
              <mc:Choice xmlns:v="urn:schemas-microsoft-com:vml" Requires="v">
                <p:oleObj spid="_x0000_s34060" name="Equation" r:id="rId7" imgW="1663700" imgH="482600" progId="Equation.3">
                  <p:embed/>
                </p:oleObj>
              </mc:Choice>
              <mc:Fallback>
                <p:oleObj name="Equation" r:id="rId7" imgW="1663700" imgH="482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5067300"/>
                        <a:ext cx="2576513" cy="746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2468" name="Object 4"/>
          <p:cNvGraphicFramePr>
            <a:graphicFrameLocks noChangeAspect="1"/>
          </p:cNvGraphicFramePr>
          <p:nvPr/>
        </p:nvGraphicFramePr>
        <p:xfrm>
          <a:off x="6553200" y="5638800"/>
          <a:ext cx="2071688" cy="515938"/>
        </p:xfrm>
        <a:graphic>
          <a:graphicData uri="http://schemas.openxmlformats.org/presentationml/2006/ole">
            <mc:AlternateContent xmlns:mc="http://schemas.openxmlformats.org/markup-compatibility/2006">
              <mc:Choice xmlns:v="urn:schemas-microsoft-com:vml" Requires="v">
                <p:oleObj spid="_x0000_s34061" name="Equation" r:id="rId9" imgW="914400" imgH="228600" progId="Equation.DSMT4">
                  <p:embed/>
                </p:oleObj>
              </mc:Choice>
              <mc:Fallback>
                <p:oleObj name="Equation" r:id="rId9" imgW="914400" imgH="2286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3200" y="5638800"/>
                        <a:ext cx="2071688"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2" name="Title 13"/>
          <p:cNvSpPr>
            <a:spLocks noGrp="1"/>
          </p:cNvSpPr>
          <p:nvPr>
            <p:ph type="title"/>
          </p:nvPr>
        </p:nvSpPr>
        <p:spPr>
          <a:xfrm>
            <a:off x="0" y="0"/>
            <a:ext cx="9144000" cy="685800"/>
          </a:xfrm>
        </p:spPr>
        <p:txBody>
          <a:bodyPr>
            <a:normAutofit/>
          </a:bodyPr>
          <a:lstStyle/>
          <a:p>
            <a:r>
              <a:rPr lang="en-US" sz="2800" dirty="0" smtClean="0">
                <a:effectLst/>
                <a:latin typeface="Arial"/>
                <a:cs typeface="Arial"/>
              </a:rPr>
              <a:t>A One-Dimensional Ensemble </a:t>
            </a:r>
            <a:r>
              <a:rPr lang="en-US" sz="2800" dirty="0" err="1" smtClean="0">
                <a:effectLst/>
                <a:latin typeface="Arial"/>
                <a:cs typeface="Arial"/>
              </a:rPr>
              <a:t>Kalman</a:t>
            </a:r>
            <a:r>
              <a:rPr lang="en-US" sz="2800" dirty="0" smtClean="0">
                <a:effectLst/>
                <a:latin typeface="Arial"/>
                <a:cs typeface="Arial"/>
              </a:rPr>
              <a:t> Filter</a:t>
            </a:r>
            <a:endParaRPr lang="en-US" sz="2800" dirty="0">
              <a:latin typeface="Arial"/>
              <a:cs typeface="Arial"/>
            </a:endParaRPr>
          </a:p>
        </p:txBody>
      </p:sp>
      <p:sp>
        <p:nvSpPr>
          <p:cNvPr id="2" name="Footer Placeholder 1"/>
          <p:cNvSpPr>
            <a:spLocks noGrp="1"/>
          </p:cNvSpPr>
          <p:nvPr>
            <p:ph type="ftr" sz="quarter" idx="3"/>
          </p:nvPr>
        </p:nvSpPr>
        <p:spPr/>
        <p:txBody>
          <a:bodyPr/>
          <a:lstStyle/>
          <a:p>
            <a:r>
              <a:rPr lang="en-US" smtClean="0"/>
              <a:t>CAHMDA VII Tutorial, 20 Aug. 2017</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13</a:t>
            </a:fld>
            <a:endParaRPr lang="en-US" dirty="0"/>
          </a:p>
        </p:txBody>
      </p:sp>
    </p:spTree>
    <p:extLst>
      <p:ext uri="{BB962C8B-B14F-4D97-AF65-F5344CB8AC3E}">
        <p14:creationId xmlns:p14="http://schemas.microsoft.com/office/powerpoint/2010/main" val="31169207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Text Box 3"/>
          <p:cNvSpPr txBox="1">
            <a:spLocks noChangeArrowheads="1"/>
          </p:cNvSpPr>
          <p:nvPr/>
        </p:nvSpPr>
        <p:spPr bwMode="auto">
          <a:xfrm>
            <a:off x="762000" y="1828800"/>
            <a:ext cx="7543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pPr>
            <a:endParaRPr lang="en-US">
              <a:solidFill>
                <a:prstClr val="black"/>
              </a:solidFill>
            </a:endParaRPr>
          </a:p>
        </p:txBody>
      </p:sp>
      <p:sp>
        <p:nvSpPr>
          <p:cNvPr id="64517" name="Rectangle 4"/>
          <p:cNvSpPr>
            <a:spLocks noGrp="1" noChangeArrowheads="1"/>
          </p:cNvSpPr>
          <p:nvPr>
            <p:ph type="body" sz="half" idx="2"/>
          </p:nvPr>
        </p:nvSpPr>
        <p:spPr>
          <a:xfrm>
            <a:off x="381000" y="1371600"/>
            <a:ext cx="8153400" cy="1143000"/>
          </a:xfrm>
          <a:noFill/>
        </p:spPr>
        <p:txBody>
          <a:bodyPr/>
          <a:lstStyle/>
          <a:p>
            <a:pPr marL="0" indent="0">
              <a:spcBef>
                <a:spcPct val="0"/>
              </a:spcBef>
              <a:buNone/>
            </a:pPr>
            <a:r>
              <a:rPr lang="en-US" sz="2000" dirty="0">
                <a:latin typeface="Arial" charset="0"/>
                <a:ea typeface="ＭＳ Ｐゴシック" charset="0"/>
                <a:cs typeface="ＭＳ Ｐゴシック" charset="0"/>
              </a:rPr>
              <a:t>If posterior ensemble at time t</a:t>
            </a:r>
            <a:r>
              <a:rPr lang="en-US" sz="2000" baseline="-25000" dirty="0">
                <a:latin typeface="Arial" charset="0"/>
                <a:ea typeface="ＭＳ Ｐゴシック" charset="0"/>
                <a:cs typeface="ＭＳ Ｐゴシック" charset="0"/>
              </a:rPr>
              <a:t>1</a:t>
            </a:r>
            <a:r>
              <a:rPr lang="en-US" sz="2000" dirty="0">
                <a:latin typeface="Arial" charset="0"/>
                <a:ea typeface="ＭＳ Ｐゴシック" charset="0"/>
                <a:cs typeface="ＭＳ Ｐゴシック" charset="0"/>
              </a:rPr>
              <a:t> is T</a:t>
            </a:r>
            <a:r>
              <a:rPr lang="en-US" sz="2000" baseline="-17000" dirty="0">
                <a:latin typeface="Arial" charset="0"/>
                <a:ea typeface="ＭＳ Ｐゴシック" charset="0"/>
                <a:cs typeface="ＭＳ Ｐゴシック" charset="0"/>
              </a:rPr>
              <a:t>1,n</a:t>
            </a:r>
            <a:r>
              <a:rPr lang="en-US" sz="2000" dirty="0">
                <a:latin typeface="Arial" charset="0"/>
                <a:ea typeface="ＭＳ Ｐゴシック" charset="0"/>
                <a:cs typeface="ＭＳ Ｐゴシック" charset="0"/>
              </a:rPr>
              <a:t>,  n = 1, …, N</a:t>
            </a:r>
          </a:p>
        </p:txBody>
      </p:sp>
      <p:pic>
        <p:nvPicPr>
          <p:cNvPr id="64518" name="Picture 5" descr="new07_f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466975"/>
            <a:ext cx="5265738" cy="3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3"/>
          <p:cNvSpPr>
            <a:spLocks noGrp="1"/>
          </p:cNvSpPr>
          <p:nvPr>
            <p:ph type="title"/>
          </p:nvPr>
        </p:nvSpPr>
        <p:spPr>
          <a:xfrm>
            <a:off x="0" y="0"/>
            <a:ext cx="9144000" cy="685800"/>
          </a:xfrm>
        </p:spPr>
        <p:txBody>
          <a:bodyPr/>
          <a:lstStyle/>
          <a:p>
            <a:r>
              <a:rPr lang="en-US" sz="2400" dirty="0" smtClean="0">
                <a:effectLst/>
                <a:latin typeface="Arial"/>
                <a:cs typeface="Arial"/>
              </a:rPr>
              <a:t>A One-Dimensional Ensemble </a:t>
            </a:r>
            <a:r>
              <a:rPr lang="en-US" sz="2400" dirty="0" err="1" smtClean="0">
                <a:effectLst/>
                <a:latin typeface="Arial"/>
                <a:cs typeface="Arial"/>
              </a:rPr>
              <a:t>Kalman</a:t>
            </a:r>
            <a:r>
              <a:rPr lang="en-US" sz="2400" dirty="0" smtClean="0">
                <a:effectLst/>
                <a:latin typeface="Arial"/>
                <a:cs typeface="Arial"/>
              </a:rPr>
              <a:t> Filter: Model Advance</a:t>
            </a:r>
            <a:endParaRPr lang="en-US" sz="2400" dirty="0">
              <a:latin typeface="Arial"/>
              <a:cs typeface="Arial"/>
            </a:endParaRPr>
          </a:p>
        </p:txBody>
      </p:sp>
      <p:sp>
        <p:nvSpPr>
          <p:cNvPr id="2" name="Footer Placeholder 1"/>
          <p:cNvSpPr>
            <a:spLocks noGrp="1"/>
          </p:cNvSpPr>
          <p:nvPr>
            <p:ph type="ftr" sz="quarter" idx="3"/>
          </p:nvPr>
        </p:nvSpPr>
        <p:spPr/>
        <p:txBody>
          <a:bodyPr/>
          <a:lstStyle/>
          <a:p>
            <a:r>
              <a:rPr lang="en-US" smtClean="0"/>
              <a:t>CAHMDA VII Tutorial, 20 Aug. 2017</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14</a:t>
            </a:fld>
            <a:endParaRPr lang="en-US" dirty="0"/>
          </a:p>
        </p:txBody>
      </p:sp>
    </p:spTree>
    <p:extLst>
      <p:ext uri="{BB962C8B-B14F-4D97-AF65-F5344CB8AC3E}">
        <p14:creationId xmlns:p14="http://schemas.microsoft.com/office/powerpoint/2010/main" val="30966190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Text Box 3"/>
          <p:cNvSpPr txBox="1">
            <a:spLocks noChangeArrowheads="1"/>
          </p:cNvSpPr>
          <p:nvPr/>
        </p:nvSpPr>
        <p:spPr bwMode="auto">
          <a:xfrm>
            <a:off x="762000" y="1828800"/>
            <a:ext cx="7543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pPr>
            <a:endParaRPr lang="en-US">
              <a:solidFill>
                <a:prstClr val="black"/>
              </a:solidFill>
            </a:endParaRPr>
          </a:p>
        </p:txBody>
      </p:sp>
      <p:sp>
        <p:nvSpPr>
          <p:cNvPr id="66565" name="Rectangle 4"/>
          <p:cNvSpPr>
            <a:spLocks noGrp="1" noChangeArrowheads="1"/>
          </p:cNvSpPr>
          <p:nvPr>
            <p:ph type="body" sz="half" idx="2"/>
          </p:nvPr>
        </p:nvSpPr>
        <p:spPr>
          <a:xfrm>
            <a:off x="381000" y="1371600"/>
            <a:ext cx="8229600" cy="1524000"/>
          </a:xfrm>
          <a:noFill/>
        </p:spPr>
        <p:txBody>
          <a:bodyPr/>
          <a:lstStyle/>
          <a:p>
            <a:pPr marL="0" indent="0">
              <a:spcBef>
                <a:spcPct val="0"/>
              </a:spcBef>
              <a:buNone/>
            </a:pPr>
            <a:r>
              <a:rPr lang="en-US" sz="2000" dirty="0">
                <a:latin typeface="Arial" charset="0"/>
                <a:ea typeface="ＭＳ Ｐゴシック" charset="0"/>
                <a:cs typeface="ＭＳ Ｐゴシック" charset="0"/>
              </a:rPr>
              <a:t>If posterior ensemble at time t</a:t>
            </a:r>
            <a:r>
              <a:rPr lang="en-US" sz="2000" baseline="-25000" dirty="0">
                <a:latin typeface="Arial" charset="0"/>
                <a:ea typeface="ＭＳ Ｐゴシック" charset="0"/>
                <a:cs typeface="ＭＳ Ｐゴシック" charset="0"/>
              </a:rPr>
              <a:t>1</a:t>
            </a:r>
            <a:r>
              <a:rPr lang="en-US" sz="2000" dirty="0">
                <a:latin typeface="Arial" charset="0"/>
                <a:ea typeface="ＭＳ Ｐゴシック" charset="0"/>
                <a:cs typeface="ＭＳ Ｐゴシック" charset="0"/>
              </a:rPr>
              <a:t> is T</a:t>
            </a:r>
            <a:r>
              <a:rPr lang="en-US" sz="2000" baseline="-17000" dirty="0">
                <a:latin typeface="Arial" charset="0"/>
                <a:ea typeface="ＭＳ Ｐゴシック" charset="0"/>
                <a:cs typeface="ＭＳ Ｐゴシック" charset="0"/>
              </a:rPr>
              <a:t>1,n</a:t>
            </a:r>
            <a:r>
              <a:rPr lang="en-US" sz="2000" dirty="0">
                <a:latin typeface="Arial" charset="0"/>
                <a:ea typeface="ＭＳ Ｐゴシック" charset="0"/>
                <a:cs typeface="ＭＳ Ｐゴシック" charset="0"/>
              </a:rPr>
              <a:t>,  n = 1, …, N ,</a:t>
            </a:r>
          </a:p>
          <a:p>
            <a:pPr marL="0" indent="0">
              <a:spcBef>
                <a:spcPct val="0"/>
              </a:spcBef>
              <a:buNone/>
            </a:pPr>
            <a:r>
              <a:rPr lang="en-US" sz="2000" dirty="0">
                <a:latin typeface="Arial" charset="0"/>
                <a:ea typeface="ＭＳ Ｐゴシック" charset="0"/>
                <a:cs typeface="ＭＳ Ｐゴシック" charset="0"/>
              </a:rPr>
              <a:t>advance each member to time t</a:t>
            </a:r>
            <a:r>
              <a:rPr lang="en-US" sz="2000" baseline="-25000" dirty="0">
                <a:latin typeface="Arial" charset="0"/>
                <a:ea typeface="ＭＳ Ｐゴシック" charset="0"/>
                <a:cs typeface="ＭＳ Ｐゴシック" charset="0"/>
              </a:rPr>
              <a:t>2 </a:t>
            </a:r>
            <a:r>
              <a:rPr lang="en-US" sz="2000" dirty="0">
                <a:latin typeface="Arial" charset="0"/>
                <a:ea typeface="ＭＳ Ｐゴシック" charset="0"/>
                <a:cs typeface="ＭＳ Ｐゴシック" charset="0"/>
              </a:rPr>
              <a:t>with model, T</a:t>
            </a:r>
            <a:r>
              <a:rPr lang="en-US" sz="2000" baseline="-17000" dirty="0">
                <a:latin typeface="Arial" charset="0"/>
                <a:ea typeface="ＭＳ Ｐゴシック" charset="0"/>
                <a:cs typeface="ＭＳ Ｐゴシック" charset="0"/>
              </a:rPr>
              <a:t>2,n</a:t>
            </a:r>
            <a:r>
              <a:rPr lang="en-US" sz="2000" dirty="0">
                <a:latin typeface="Arial" charset="0"/>
                <a:ea typeface="ＭＳ Ｐゴシック" charset="0"/>
                <a:cs typeface="ＭＳ Ｐゴシック" charset="0"/>
              </a:rPr>
              <a:t> = L(T</a:t>
            </a:r>
            <a:r>
              <a:rPr lang="en-US" sz="2000" baseline="-17000" dirty="0">
                <a:latin typeface="Arial" charset="0"/>
                <a:ea typeface="ＭＳ Ｐゴシック" charset="0"/>
                <a:cs typeface="ＭＳ Ｐゴシック" charset="0"/>
              </a:rPr>
              <a:t>1, n</a:t>
            </a:r>
            <a:r>
              <a:rPr lang="en-US" sz="2000" dirty="0">
                <a:latin typeface="Arial" charset="0"/>
                <a:ea typeface="ＭＳ Ｐゴシック" charset="0"/>
                <a:cs typeface="ＭＳ Ｐゴシック" charset="0"/>
              </a:rPr>
              <a:t>)  n = 1, …,N .</a:t>
            </a:r>
          </a:p>
        </p:txBody>
      </p:sp>
      <p:pic>
        <p:nvPicPr>
          <p:cNvPr id="66566" name="Picture 6" descr="new07_f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466975"/>
            <a:ext cx="5265738" cy="3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3"/>
          <p:cNvSpPr>
            <a:spLocks noGrp="1"/>
          </p:cNvSpPr>
          <p:nvPr>
            <p:ph type="title"/>
          </p:nvPr>
        </p:nvSpPr>
        <p:spPr>
          <a:xfrm>
            <a:off x="0" y="0"/>
            <a:ext cx="9144000" cy="685800"/>
          </a:xfrm>
        </p:spPr>
        <p:txBody>
          <a:bodyPr/>
          <a:lstStyle/>
          <a:p>
            <a:r>
              <a:rPr lang="en-US" sz="2400" dirty="0" smtClean="0">
                <a:effectLst/>
                <a:latin typeface="Arial"/>
                <a:cs typeface="Arial"/>
              </a:rPr>
              <a:t>A One-Dimensional Ensemble </a:t>
            </a:r>
            <a:r>
              <a:rPr lang="en-US" sz="2400" dirty="0" err="1" smtClean="0">
                <a:effectLst/>
                <a:latin typeface="Arial"/>
                <a:cs typeface="Arial"/>
              </a:rPr>
              <a:t>Kalman</a:t>
            </a:r>
            <a:r>
              <a:rPr lang="en-US" sz="2400" dirty="0" smtClean="0">
                <a:effectLst/>
                <a:latin typeface="Arial"/>
                <a:cs typeface="Arial"/>
              </a:rPr>
              <a:t> Filter: Model Advance</a:t>
            </a:r>
            <a:endParaRPr lang="en-US" sz="2400" dirty="0">
              <a:latin typeface="Arial"/>
              <a:cs typeface="Arial"/>
            </a:endParaRPr>
          </a:p>
        </p:txBody>
      </p:sp>
      <p:sp>
        <p:nvSpPr>
          <p:cNvPr id="2" name="Footer Placeholder 1"/>
          <p:cNvSpPr>
            <a:spLocks noGrp="1"/>
          </p:cNvSpPr>
          <p:nvPr>
            <p:ph type="ftr" sz="quarter" idx="3"/>
          </p:nvPr>
        </p:nvSpPr>
        <p:spPr/>
        <p:txBody>
          <a:bodyPr/>
          <a:lstStyle/>
          <a:p>
            <a:r>
              <a:rPr lang="en-US" smtClean="0"/>
              <a:t>CAHMDA VII Tutorial, 20 Aug. 2017</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15</a:t>
            </a:fld>
            <a:endParaRPr lang="en-US" dirty="0"/>
          </a:p>
        </p:txBody>
      </p:sp>
    </p:spTree>
    <p:extLst>
      <p:ext uri="{BB962C8B-B14F-4D97-AF65-F5344CB8AC3E}">
        <p14:creationId xmlns:p14="http://schemas.microsoft.com/office/powerpoint/2010/main" val="15266399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 Box 3"/>
          <p:cNvSpPr txBox="1">
            <a:spLocks noChangeArrowheads="1"/>
          </p:cNvSpPr>
          <p:nvPr/>
        </p:nvSpPr>
        <p:spPr bwMode="auto">
          <a:xfrm>
            <a:off x="762000" y="1828800"/>
            <a:ext cx="7543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pPr>
            <a:endParaRPr lang="en-US">
              <a:solidFill>
                <a:prstClr val="black"/>
              </a:solidFill>
            </a:endParaRPr>
          </a:p>
        </p:txBody>
      </p:sp>
      <p:sp>
        <p:nvSpPr>
          <p:cNvPr id="68613" name="Rectangle 4"/>
          <p:cNvSpPr>
            <a:spLocks noGrp="1" noChangeArrowheads="1"/>
          </p:cNvSpPr>
          <p:nvPr>
            <p:ph type="body" sz="half" idx="2"/>
          </p:nvPr>
        </p:nvSpPr>
        <p:spPr>
          <a:xfrm>
            <a:off x="381000" y="1371600"/>
            <a:ext cx="8153400" cy="1524000"/>
          </a:xfrm>
          <a:noFill/>
        </p:spPr>
        <p:txBody>
          <a:bodyPr/>
          <a:lstStyle/>
          <a:p>
            <a:pPr marL="0" indent="0">
              <a:spcBef>
                <a:spcPct val="0"/>
              </a:spcBef>
              <a:buNone/>
            </a:pPr>
            <a:r>
              <a:rPr lang="en-US" sz="2000" dirty="0">
                <a:latin typeface="Arial" charset="0"/>
                <a:ea typeface="ＭＳ Ｐゴシック" charset="0"/>
                <a:cs typeface="ＭＳ Ｐゴシック" charset="0"/>
              </a:rPr>
              <a:t>Same as advancing continuous </a:t>
            </a:r>
            <a:r>
              <a:rPr lang="en-US" sz="2000" dirty="0" err="1">
                <a:latin typeface="Arial" charset="0"/>
                <a:ea typeface="ＭＳ Ｐゴシック" charset="0"/>
                <a:cs typeface="ＭＳ Ｐゴシック" charset="0"/>
              </a:rPr>
              <a:t>pdf</a:t>
            </a:r>
            <a:r>
              <a:rPr lang="en-US" sz="2000" dirty="0">
                <a:latin typeface="Arial" charset="0"/>
                <a:ea typeface="ＭＳ Ｐゴシック" charset="0"/>
                <a:cs typeface="ＭＳ Ｐゴシック" charset="0"/>
              </a:rPr>
              <a:t> at time t</a:t>
            </a:r>
            <a:r>
              <a:rPr lang="en-US" sz="2000" baseline="-25000" dirty="0">
                <a:latin typeface="Arial" charset="0"/>
                <a:ea typeface="ＭＳ Ｐゴシック" charset="0"/>
                <a:cs typeface="ＭＳ Ｐゴシック" charset="0"/>
              </a:rPr>
              <a:t>1 </a:t>
            </a:r>
            <a:r>
              <a:rPr lang="en-US" sz="2000" dirty="0">
                <a:latin typeface="Arial" charset="0"/>
                <a:ea typeface="ＭＳ Ｐゴシック" charset="0"/>
                <a:cs typeface="ＭＳ Ｐゴシック" charset="0"/>
              </a:rPr>
              <a:t>…</a:t>
            </a:r>
          </a:p>
          <a:p>
            <a:pPr marL="0" indent="0">
              <a:spcBef>
                <a:spcPct val="0"/>
              </a:spcBef>
            </a:pPr>
            <a:endParaRPr lang="en-US" sz="2000" dirty="0">
              <a:latin typeface="Arial" charset="0"/>
              <a:ea typeface="ＭＳ Ｐゴシック" charset="0"/>
              <a:cs typeface="ＭＳ Ｐゴシック" charset="0"/>
            </a:endParaRPr>
          </a:p>
        </p:txBody>
      </p:sp>
      <p:pic>
        <p:nvPicPr>
          <p:cNvPr id="68614" name="Picture 6" descr="new07_f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213" y="2466975"/>
            <a:ext cx="5265737" cy="3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3"/>
          <p:cNvSpPr>
            <a:spLocks noGrp="1"/>
          </p:cNvSpPr>
          <p:nvPr>
            <p:ph type="title"/>
          </p:nvPr>
        </p:nvSpPr>
        <p:spPr>
          <a:xfrm>
            <a:off x="0" y="0"/>
            <a:ext cx="9144000" cy="685800"/>
          </a:xfrm>
        </p:spPr>
        <p:txBody>
          <a:bodyPr/>
          <a:lstStyle/>
          <a:p>
            <a:r>
              <a:rPr lang="en-US" sz="2400" dirty="0" smtClean="0">
                <a:effectLst/>
                <a:latin typeface="Arial"/>
                <a:cs typeface="Arial"/>
              </a:rPr>
              <a:t>A One-Dimensional Ensemble </a:t>
            </a:r>
            <a:r>
              <a:rPr lang="en-US" sz="2400" dirty="0" err="1" smtClean="0">
                <a:effectLst/>
                <a:latin typeface="Arial"/>
                <a:cs typeface="Arial"/>
              </a:rPr>
              <a:t>Kalman</a:t>
            </a:r>
            <a:r>
              <a:rPr lang="en-US" sz="2400" dirty="0" smtClean="0">
                <a:effectLst/>
                <a:latin typeface="Arial"/>
                <a:cs typeface="Arial"/>
              </a:rPr>
              <a:t> Filter: Model Advance</a:t>
            </a:r>
            <a:endParaRPr lang="en-US" sz="2400" dirty="0">
              <a:latin typeface="Arial"/>
              <a:cs typeface="Arial"/>
            </a:endParaRPr>
          </a:p>
        </p:txBody>
      </p:sp>
      <p:sp>
        <p:nvSpPr>
          <p:cNvPr id="2" name="Footer Placeholder 1"/>
          <p:cNvSpPr>
            <a:spLocks noGrp="1"/>
          </p:cNvSpPr>
          <p:nvPr>
            <p:ph type="ftr" sz="quarter" idx="3"/>
          </p:nvPr>
        </p:nvSpPr>
        <p:spPr/>
        <p:txBody>
          <a:bodyPr/>
          <a:lstStyle/>
          <a:p>
            <a:r>
              <a:rPr lang="en-US" smtClean="0"/>
              <a:t>CAHMDA VII Tutorial, 20 Aug. 2017</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16</a:t>
            </a:fld>
            <a:endParaRPr lang="en-US" dirty="0"/>
          </a:p>
        </p:txBody>
      </p:sp>
    </p:spTree>
    <p:extLst>
      <p:ext uri="{BB962C8B-B14F-4D97-AF65-F5344CB8AC3E}">
        <p14:creationId xmlns:p14="http://schemas.microsoft.com/office/powerpoint/2010/main" val="40582514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new07_f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213" y="2466975"/>
            <a:ext cx="5265737" cy="3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txBox="1">
            <a:spLocks noChangeArrowheads="1"/>
          </p:cNvSpPr>
          <p:nvPr/>
        </p:nvSpPr>
        <p:spPr>
          <a:xfrm>
            <a:off x="381000" y="1371600"/>
            <a:ext cx="8153400" cy="1524000"/>
          </a:xfrm>
          <a:prstGeom prst="rect">
            <a:avLst/>
          </a:prstGeom>
          <a:no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Bef>
                <a:spcPct val="0"/>
              </a:spcBef>
              <a:spcAft>
                <a:spcPts val="0"/>
              </a:spcAft>
              <a:buFont typeface="Arial"/>
              <a:buNone/>
            </a:pPr>
            <a:r>
              <a:rPr lang="en-US" sz="2000" dirty="0" smtClean="0">
                <a:solidFill>
                  <a:prstClr val="black"/>
                </a:solidFill>
                <a:latin typeface="Arial" charset="0"/>
                <a:ea typeface="ＭＳ Ｐゴシック" charset="0"/>
                <a:cs typeface="ＭＳ Ｐゴシック" charset="0"/>
              </a:rPr>
              <a:t>Same as advancing continuous </a:t>
            </a:r>
            <a:r>
              <a:rPr lang="en-US" sz="2000" dirty="0" err="1" smtClean="0">
                <a:solidFill>
                  <a:prstClr val="black"/>
                </a:solidFill>
                <a:latin typeface="Arial" charset="0"/>
                <a:ea typeface="ＭＳ Ｐゴシック" charset="0"/>
                <a:cs typeface="ＭＳ Ｐゴシック" charset="0"/>
              </a:rPr>
              <a:t>pdf</a:t>
            </a:r>
            <a:r>
              <a:rPr lang="en-US" sz="2000" dirty="0" smtClean="0">
                <a:solidFill>
                  <a:prstClr val="black"/>
                </a:solidFill>
                <a:latin typeface="Arial" charset="0"/>
                <a:ea typeface="ＭＳ Ｐゴシック" charset="0"/>
                <a:cs typeface="ＭＳ Ｐゴシック" charset="0"/>
              </a:rPr>
              <a:t> at time t</a:t>
            </a:r>
            <a:r>
              <a:rPr lang="en-US" sz="2000" baseline="-25000" dirty="0" smtClean="0">
                <a:solidFill>
                  <a:prstClr val="black"/>
                </a:solidFill>
                <a:latin typeface="Arial" charset="0"/>
                <a:ea typeface="ＭＳ Ｐゴシック" charset="0"/>
                <a:cs typeface="ＭＳ Ｐゴシック" charset="0"/>
              </a:rPr>
              <a:t>1</a:t>
            </a:r>
            <a:endParaRPr lang="en-US" sz="2000" dirty="0" smtClean="0">
              <a:solidFill>
                <a:prstClr val="black"/>
              </a:solidFill>
              <a:latin typeface="Arial" charset="0"/>
              <a:ea typeface="ＭＳ Ｐゴシック" charset="0"/>
              <a:cs typeface="ＭＳ Ｐゴシック" charset="0"/>
            </a:endParaRPr>
          </a:p>
          <a:p>
            <a:pPr marL="0" indent="0" fontAlgn="auto">
              <a:spcBef>
                <a:spcPct val="0"/>
              </a:spcBef>
              <a:spcAft>
                <a:spcPts val="0"/>
              </a:spcAft>
              <a:buFont typeface="Arial"/>
              <a:buNone/>
            </a:pPr>
            <a:r>
              <a:rPr lang="en-US" sz="2000" dirty="0" smtClean="0">
                <a:solidFill>
                  <a:prstClr val="black"/>
                </a:solidFill>
                <a:latin typeface="Arial" charset="0"/>
                <a:ea typeface="ＭＳ Ｐゴシック" charset="0"/>
                <a:cs typeface="ＭＳ Ｐゴシック" charset="0"/>
              </a:rPr>
              <a:t>to time t</a:t>
            </a:r>
            <a:r>
              <a:rPr lang="en-US" sz="2000" baseline="-25000" dirty="0" smtClean="0">
                <a:solidFill>
                  <a:prstClr val="black"/>
                </a:solidFill>
                <a:latin typeface="Arial" charset="0"/>
                <a:ea typeface="ＭＳ Ｐゴシック" charset="0"/>
                <a:cs typeface="ＭＳ Ｐゴシック" charset="0"/>
              </a:rPr>
              <a:t>2</a:t>
            </a:r>
            <a:r>
              <a:rPr lang="en-US" sz="2000" dirty="0" smtClean="0">
                <a:solidFill>
                  <a:prstClr val="black"/>
                </a:solidFill>
                <a:latin typeface="Arial" charset="0"/>
                <a:ea typeface="ＭＳ Ｐゴシック" charset="0"/>
                <a:cs typeface="ＭＳ Ｐゴシック" charset="0"/>
              </a:rPr>
              <a:t> with model L.</a:t>
            </a:r>
            <a:endParaRPr lang="en-US" sz="2000" dirty="0">
              <a:solidFill>
                <a:prstClr val="black"/>
              </a:solidFill>
              <a:latin typeface="Arial" charset="0"/>
              <a:ea typeface="ＭＳ Ｐゴシック" charset="0"/>
              <a:cs typeface="ＭＳ Ｐゴシック" charset="0"/>
            </a:endParaRPr>
          </a:p>
        </p:txBody>
      </p:sp>
      <p:sp>
        <p:nvSpPr>
          <p:cNvPr id="7" name="Title 13"/>
          <p:cNvSpPr>
            <a:spLocks noGrp="1"/>
          </p:cNvSpPr>
          <p:nvPr>
            <p:ph type="title"/>
          </p:nvPr>
        </p:nvSpPr>
        <p:spPr>
          <a:xfrm>
            <a:off x="0" y="0"/>
            <a:ext cx="9144000" cy="685800"/>
          </a:xfrm>
        </p:spPr>
        <p:txBody>
          <a:bodyPr/>
          <a:lstStyle/>
          <a:p>
            <a:r>
              <a:rPr lang="en-US" sz="2400" dirty="0" smtClean="0">
                <a:effectLst/>
                <a:latin typeface="Arial"/>
                <a:cs typeface="Arial"/>
              </a:rPr>
              <a:t>A One-Dimensional Ensemble </a:t>
            </a:r>
            <a:r>
              <a:rPr lang="en-US" sz="2400" dirty="0" err="1" smtClean="0">
                <a:effectLst/>
                <a:latin typeface="Arial"/>
                <a:cs typeface="Arial"/>
              </a:rPr>
              <a:t>Kalman</a:t>
            </a:r>
            <a:r>
              <a:rPr lang="en-US" sz="2400" dirty="0" smtClean="0">
                <a:effectLst/>
                <a:latin typeface="Arial"/>
                <a:cs typeface="Arial"/>
              </a:rPr>
              <a:t> Filter: Model Advance</a:t>
            </a:r>
            <a:endParaRPr lang="en-US" sz="2400" dirty="0">
              <a:latin typeface="Arial"/>
              <a:cs typeface="Arial"/>
            </a:endParaRPr>
          </a:p>
        </p:txBody>
      </p:sp>
      <p:sp>
        <p:nvSpPr>
          <p:cNvPr id="2" name="Footer Placeholder 1"/>
          <p:cNvSpPr>
            <a:spLocks noGrp="1"/>
          </p:cNvSpPr>
          <p:nvPr>
            <p:ph type="ftr" sz="quarter" idx="3"/>
          </p:nvPr>
        </p:nvSpPr>
        <p:spPr/>
        <p:txBody>
          <a:bodyPr/>
          <a:lstStyle/>
          <a:p>
            <a:r>
              <a:rPr lang="en-US" smtClean="0"/>
              <a:t>CAHMDA VII Tutorial, 20 Aug. 2017</a:t>
            </a:r>
            <a:endParaRPr lang="en-US" dirty="0"/>
          </a:p>
        </p:txBody>
      </p:sp>
      <p:sp>
        <p:nvSpPr>
          <p:cNvPr id="3" name="Slide Number Placeholder 2"/>
          <p:cNvSpPr>
            <a:spLocks noGrp="1"/>
          </p:cNvSpPr>
          <p:nvPr>
            <p:ph type="sldNum" sz="quarter" idx="4"/>
          </p:nvPr>
        </p:nvSpPr>
        <p:spPr/>
        <p:txBody>
          <a:bodyPr/>
          <a:lstStyle/>
          <a:p>
            <a:r>
              <a:rPr lang="en-US" smtClean="0"/>
              <a:t>pg </a:t>
            </a:r>
            <a:fld id="{1DCE4C99-821D-0A43-B0D2-0BA6C4E4E578}" type="slidenum">
              <a:rPr lang="en-US" smtClean="0"/>
              <a:pPr/>
              <a:t>17</a:t>
            </a:fld>
            <a:endParaRPr lang="en-US" dirty="0"/>
          </a:p>
        </p:txBody>
      </p:sp>
    </p:spTree>
    <p:extLst>
      <p:ext uri="{BB962C8B-B14F-4D97-AF65-F5344CB8AC3E}">
        <p14:creationId xmlns:p14="http://schemas.microsoft.com/office/powerpoint/2010/main" val="3899839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4" descr="new06_f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95375"/>
            <a:ext cx="8777287"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3"/>
          <p:cNvSpPr>
            <a:spLocks noGrp="1"/>
          </p:cNvSpPr>
          <p:nvPr>
            <p:ph type="title"/>
          </p:nvPr>
        </p:nvSpPr>
        <p:spPr>
          <a:xfrm>
            <a:off x="0" y="0"/>
            <a:ext cx="9144000" cy="685800"/>
          </a:xfrm>
        </p:spPr>
        <p:txBody>
          <a:bodyPr>
            <a:normAutofit fontScale="90000"/>
          </a:bodyPr>
          <a:lstStyle/>
          <a:p>
            <a:r>
              <a:rPr lang="en-US" sz="2400" dirty="0" smtClean="0">
                <a:effectLst/>
                <a:latin typeface="Arial"/>
                <a:cs typeface="Arial"/>
              </a:rPr>
              <a:t>One-Dimensional Ensemble </a:t>
            </a:r>
            <a:r>
              <a:rPr lang="en-US" sz="2400" dirty="0" err="1" smtClean="0">
                <a:effectLst/>
                <a:latin typeface="Arial"/>
                <a:cs typeface="Arial"/>
              </a:rPr>
              <a:t>Kalman</a:t>
            </a:r>
            <a:r>
              <a:rPr lang="en-US" sz="2400" dirty="0" smtClean="0">
                <a:effectLst/>
                <a:latin typeface="Arial"/>
                <a:cs typeface="Arial"/>
              </a:rPr>
              <a:t> Filter: Assimilating an Observation</a:t>
            </a:r>
            <a:endParaRPr lang="en-US" sz="2400" dirty="0">
              <a:latin typeface="Arial"/>
              <a:cs typeface="Arial"/>
            </a:endParaRPr>
          </a:p>
        </p:txBody>
      </p:sp>
      <p:sp>
        <p:nvSpPr>
          <p:cNvPr id="2" name="Footer Placeholder 1"/>
          <p:cNvSpPr>
            <a:spLocks noGrp="1"/>
          </p:cNvSpPr>
          <p:nvPr>
            <p:ph type="ftr" sz="quarter" idx="3"/>
          </p:nvPr>
        </p:nvSpPr>
        <p:spPr/>
        <p:txBody>
          <a:bodyPr/>
          <a:lstStyle/>
          <a:p>
            <a:r>
              <a:rPr lang="en-US" smtClean="0"/>
              <a:t>CAHMDA VII Tutorial, 20 Aug. 2017</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18</a:t>
            </a:fld>
            <a:endParaRPr lang="en-US" dirty="0"/>
          </a:p>
        </p:txBody>
      </p:sp>
    </p:spTree>
    <p:extLst>
      <p:ext uri="{BB962C8B-B14F-4D97-AF65-F5344CB8AC3E}">
        <p14:creationId xmlns:p14="http://schemas.microsoft.com/office/powerpoint/2010/main" val="19506194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5" descr="new06_f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95375"/>
            <a:ext cx="8777287"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6" name="Rectangle 3"/>
          <p:cNvSpPr>
            <a:spLocks noGrp="1" noChangeArrowheads="1"/>
          </p:cNvSpPr>
          <p:nvPr>
            <p:ph type="body" idx="1"/>
          </p:nvPr>
        </p:nvSpPr>
        <p:spPr>
          <a:xfrm>
            <a:off x="228600" y="4876800"/>
            <a:ext cx="8763000" cy="1600200"/>
          </a:xfrm>
        </p:spPr>
        <p:txBody>
          <a:bodyPr/>
          <a:lstStyle/>
          <a:p>
            <a:pPr marL="0" indent="0" eaLnBrk="1" hangingPunct="1">
              <a:buNone/>
            </a:pPr>
            <a:r>
              <a:rPr lang="en-US" sz="2200" dirty="0">
                <a:latin typeface="Arial" charset="0"/>
                <a:ea typeface="ＭＳ Ｐゴシック" charset="0"/>
                <a:cs typeface="ＭＳ Ｐゴシック" charset="0"/>
              </a:rPr>
              <a:t>Fit a Gaussian to the sample.</a:t>
            </a:r>
          </a:p>
        </p:txBody>
      </p:sp>
      <p:sp>
        <p:nvSpPr>
          <p:cNvPr id="8" name="Title 13"/>
          <p:cNvSpPr>
            <a:spLocks noGrp="1"/>
          </p:cNvSpPr>
          <p:nvPr>
            <p:ph type="title"/>
          </p:nvPr>
        </p:nvSpPr>
        <p:spPr>
          <a:xfrm>
            <a:off x="0" y="0"/>
            <a:ext cx="9144000" cy="685800"/>
          </a:xfrm>
        </p:spPr>
        <p:txBody>
          <a:bodyPr>
            <a:normAutofit fontScale="90000"/>
          </a:bodyPr>
          <a:lstStyle/>
          <a:p>
            <a:r>
              <a:rPr lang="en-US" sz="2400" dirty="0">
                <a:effectLst/>
                <a:latin typeface="Arial"/>
                <a:cs typeface="Arial"/>
              </a:rPr>
              <a:t>One-Dimensional Ensemble </a:t>
            </a:r>
            <a:r>
              <a:rPr lang="en-US" sz="2400" dirty="0" err="1">
                <a:effectLst/>
                <a:latin typeface="Arial"/>
                <a:cs typeface="Arial"/>
              </a:rPr>
              <a:t>Kalman</a:t>
            </a:r>
            <a:r>
              <a:rPr lang="en-US" sz="2400" dirty="0">
                <a:effectLst/>
                <a:latin typeface="Arial"/>
                <a:cs typeface="Arial"/>
              </a:rPr>
              <a:t> Filter: Assimilating an Observation</a:t>
            </a:r>
            <a:endParaRPr lang="en-US" sz="2400" dirty="0"/>
          </a:p>
        </p:txBody>
      </p:sp>
      <p:sp>
        <p:nvSpPr>
          <p:cNvPr id="2" name="Footer Placeholder 1"/>
          <p:cNvSpPr>
            <a:spLocks noGrp="1"/>
          </p:cNvSpPr>
          <p:nvPr>
            <p:ph type="ftr" sz="quarter" idx="3"/>
          </p:nvPr>
        </p:nvSpPr>
        <p:spPr/>
        <p:txBody>
          <a:bodyPr/>
          <a:lstStyle/>
          <a:p>
            <a:r>
              <a:rPr lang="en-US" smtClean="0"/>
              <a:t>CAHMDA VII Tutorial, 20 Aug. 2017</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19</a:t>
            </a:fld>
            <a:endParaRPr lang="en-US" dirty="0"/>
          </a:p>
        </p:txBody>
      </p:sp>
    </p:spTree>
    <p:extLst>
      <p:ext uri="{BB962C8B-B14F-4D97-AF65-F5344CB8AC3E}">
        <p14:creationId xmlns:p14="http://schemas.microsoft.com/office/powerpoint/2010/main" val="32348872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914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ounded Rectangle 8"/>
          <p:cNvSpPr/>
          <p:nvPr/>
        </p:nvSpPr>
        <p:spPr bwMode="auto">
          <a:xfrm>
            <a:off x="5486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Observing System</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Rounded Rectangle 9"/>
          <p:cNvSpPr/>
          <p:nvPr/>
        </p:nvSpPr>
        <p:spPr bwMode="auto">
          <a:xfrm>
            <a:off x="3200400" y="29718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Data Assimilation</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2" name="Straight Arrow Connector 11"/>
          <p:cNvCxnSpPr>
            <a:stCxn id="8" idx="2"/>
          </p:cNvCxnSpPr>
          <p:nvPr/>
        </p:nvCxnSpPr>
        <p:spPr bwMode="auto">
          <a:xfrm rot="16200000" flipH="1">
            <a:off x="22669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p:cNvCxnSpPr>
            <a:stCxn id="9" idx="2"/>
          </p:cNvCxnSpPr>
          <p:nvPr/>
        </p:nvCxnSpPr>
        <p:spPr bwMode="auto">
          <a:xfrm rot="5400000">
            <a:off x="57340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1" name="Oval 30"/>
          <p:cNvSpPr/>
          <p:nvPr/>
        </p:nvSpPr>
        <p:spPr bwMode="auto">
          <a:xfrm>
            <a:off x="1676400" y="42672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112" charset="0"/>
                <a:ea typeface="ＭＳ Ｐゴシック" pitchFamily="-112" charset="-128"/>
                <a:cs typeface="ＭＳ Ｐゴシック" pitchFamily="-112" charset="-128"/>
              </a:rPr>
              <a:t>Analysis</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34" name="Straight Arrow Connector 33"/>
          <p:cNvCxnSpPr>
            <a:endCxn id="31" idx="0"/>
          </p:cNvCxnSpPr>
          <p:nvPr/>
        </p:nvCxnSpPr>
        <p:spPr bwMode="auto">
          <a:xfrm rot="5400000">
            <a:off x="2876550" y="36385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3" name="Straight Arrow Connector 42"/>
          <p:cNvCxnSpPr/>
          <p:nvPr/>
        </p:nvCxnSpPr>
        <p:spPr bwMode="auto">
          <a:xfrm rot="16200000" flipV="1">
            <a:off x="1028702" y="2476501"/>
            <a:ext cx="2514598" cy="10667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5" name="TextBox 44"/>
          <p:cNvSpPr txBox="1"/>
          <p:nvPr/>
        </p:nvSpPr>
        <p:spPr>
          <a:xfrm>
            <a:off x="2959953" y="2129135"/>
            <a:ext cx="1535847" cy="461665"/>
          </a:xfrm>
          <a:prstGeom prst="rect">
            <a:avLst/>
          </a:prstGeom>
          <a:noFill/>
        </p:spPr>
        <p:txBody>
          <a:bodyPr wrap="none" rtlCol="0">
            <a:spAutoFit/>
          </a:bodyPr>
          <a:lstStyle/>
          <a:p>
            <a:r>
              <a:rPr lang="en-US" dirty="0" smtClean="0"/>
              <a:t>Forecasts</a:t>
            </a:r>
            <a:endParaRPr lang="en-US" dirty="0"/>
          </a:p>
        </p:txBody>
      </p:sp>
      <p:sp>
        <p:nvSpPr>
          <p:cNvPr id="46" name="TextBox 45"/>
          <p:cNvSpPr txBox="1"/>
          <p:nvPr/>
        </p:nvSpPr>
        <p:spPr>
          <a:xfrm>
            <a:off x="6629400" y="1905000"/>
            <a:ext cx="1997963" cy="461665"/>
          </a:xfrm>
          <a:prstGeom prst="rect">
            <a:avLst/>
          </a:prstGeom>
          <a:noFill/>
        </p:spPr>
        <p:txBody>
          <a:bodyPr wrap="none" rtlCol="0">
            <a:spAutoFit/>
          </a:bodyPr>
          <a:lstStyle/>
          <a:p>
            <a:r>
              <a:rPr lang="en-US" dirty="0" smtClean="0"/>
              <a:t>Observations</a:t>
            </a:r>
            <a:endParaRPr lang="en-US" dirty="0"/>
          </a:p>
        </p:txBody>
      </p:sp>
      <p:sp>
        <p:nvSpPr>
          <p:cNvPr id="49" name="TextBox 48"/>
          <p:cNvSpPr txBox="1"/>
          <p:nvPr/>
        </p:nvSpPr>
        <p:spPr>
          <a:xfrm>
            <a:off x="762000" y="2514600"/>
            <a:ext cx="1638940" cy="830997"/>
          </a:xfrm>
          <a:prstGeom prst="rect">
            <a:avLst/>
          </a:prstGeom>
          <a:noFill/>
        </p:spPr>
        <p:txBody>
          <a:bodyPr wrap="none" rtlCol="0">
            <a:spAutoFit/>
          </a:bodyPr>
          <a:lstStyle/>
          <a:p>
            <a:r>
              <a:rPr lang="en-US" dirty="0" smtClean="0"/>
              <a:t>      Initial </a:t>
            </a:r>
          </a:p>
          <a:p>
            <a:r>
              <a:rPr lang="en-US" dirty="0" smtClean="0"/>
              <a:t>Conditions</a:t>
            </a:r>
            <a:endParaRPr lang="en-US" dirty="0"/>
          </a:p>
        </p:txBody>
      </p:sp>
      <p:sp>
        <p:nvSpPr>
          <p:cNvPr id="16" name="TextBox 1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Building a Forecast System</a:t>
            </a:r>
          </a:p>
        </p:txBody>
      </p:sp>
      <p:sp>
        <p:nvSpPr>
          <p:cNvPr id="4" name="Footer Placeholder 3"/>
          <p:cNvSpPr>
            <a:spLocks noGrp="1"/>
          </p:cNvSpPr>
          <p:nvPr>
            <p:ph type="ftr" sz="quarter" idx="3"/>
          </p:nvPr>
        </p:nvSpPr>
        <p:spPr/>
        <p:txBody>
          <a:bodyPr/>
          <a:lstStyle/>
          <a:p>
            <a:r>
              <a:rPr lang="en-US" smtClean="0"/>
              <a:t>CAHMDA VII Tutorial, 20 Aug. 2017</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5" descr="new06_f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95375"/>
            <a:ext cx="8777287"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4" name="Rectangle 3"/>
          <p:cNvSpPr>
            <a:spLocks noGrp="1" noChangeArrowheads="1"/>
          </p:cNvSpPr>
          <p:nvPr>
            <p:ph type="body" idx="1"/>
          </p:nvPr>
        </p:nvSpPr>
        <p:spPr>
          <a:xfrm>
            <a:off x="228600" y="4876800"/>
            <a:ext cx="8763000" cy="1600200"/>
          </a:xfrm>
        </p:spPr>
        <p:txBody>
          <a:bodyPr/>
          <a:lstStyle/>
          <a:p>
            <a:pPr marL="0" indent="0" eaLnBrk="1" hangingPunct="1">
              <a:buNone/>
            </a:pPr>
            <a:r>
              <a:rPr lang="en-US" sz="2200" dirty="0">
                <a:latin typeface="Arial" charset="0"/>
                <a:ea typeface="ＭＳ Ｐゴシック" charset="0"/>
                <a:cs typeface="ＭＳ Ｐゴシック" charset="0"/>
              </a:rPr>
              <a:t>Get the observation likelihood.</a:t>
            </a:r>
          </a:p>
        </p:txBody>
      </p:sp>
      <p:sp>
        <p:nvSpPr>
          <p:cNvPr id="7" name="Title 13"/>
          <p:cNvSpPr>
            <a:spLocks noGrp="1"/>
          </p:cNvSpPr>
          <p:nvPr>
            <p:ph type="title"/>
          </p:nvPr>
        </p:nvSpPr>
        <p:spPr>
          <a:xfrm>
            <a:off x="0" y="0"/>
            <a:ext cx="9144000" cy="685800"/>
          </a:xfrm>
        </p:spPr>
        <p:txBody>
          <a:bodyPr>
            <a:normAutofit fontScale="90000"/>
          </a:bodyPr>
          <a:lstStyle/>
          <a:p>
            <a:r>
              <a:rPr lang="en-US" sz="2400" dirty="0">
                <a:effectLst/>
                <a:latin typeface="Arial"/>
                <a:cs typeface="Arial"/>
              </a:rPr>
              <a:t>One-Dimensional Ensemble </a:t>
            </a:r>
            <a:r>
              <a:rPr lang="en-US" sz="2400" dirty="0" err="1">
                <a:effectLst/>
                <a:latin typeface="Arial"/>
                <a:cs typeface="Arial"/>
              </a:rPr>
              <a:t>Kalman</a:t>
            </a:r>
            <a:r>
              <a:rPr lang="en-US" sz="2400" dirty="0">
                <a:effectLst/>
                <a:latin typeface="Arial"/>
                <a:cs typeface="Arial"/>
              </a:rPr>
              <a:t> Filter: Assimilating an Observation</a:t>
            </a:r>
            <a:endParaRPr lang="en-US" sz="2400" dirty="0"/>
          </a:p>
        </p:txBody>
      </p:sp>
      <p:sp>
        <p:nvSpPr>
          <p:cNvPr id="2" name="Footer Placeholder 1"/>
          <p:cNvSpPr>
            <a:spLocks noGrp="1"/>
          </p:cNvSpPr>
          <p:nvPr>
            <p:ph type="ftr" sz="quarter" idx="3"/>
          </p:nvPr>
        </p:nvSpPr>
        <p:spPr/>
        <p:txBody>
          <a:bodyPr/>
          <a:lstStyle/>
          <a:p>
            <a:r>
              <a:rPr lang="en-US" smtClean="0"/>
              <a:t>CAHMDA VII Tutorial, 20 Aug. 2017</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20</a:t>
            </a:fld>
            <a:endParaRPr lang="en-US" dirty="0"/>
          </a:p>
        </p:txBody>
      </p:sp>
    </p:spTree>
    <p:extLst>
      <p:ext uri="{BB962C8B-B14F-4D97-AF65-F5344CB8AC3E}">
        <p14:creationId xmlns:p14="http://schemas.microsoft.com/office/powerpoint/2010/main" val="817635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6" descr="new06_f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95375"/>
            <a:ext cx="8777287"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2" name="Rectangle 3"/>
          <p:cNvSpPr>
            <a:spLocks noGrp="1" noChangeArrowheads="1"/>
          </p:cNvSpPr>
          <p:nvPr>
            <p:ph type="body" idx="1"/>
          </p:nvPr>
        </p:nvSpPr>
        <p:spPr>
          <a:xfrm>
            <a:off x="228600" y="4876800"/>
            <a:ext cx="8763000" cy="1600200"/>
          </a:xfrm>
        </p:spPr>
        <p:txBody>
          <a:bodyPr/>
          <a:lstStyle/>
          <a:p>
            <a:pPr marL="0" indent="0" eaLnBrk="1" hangingPunct="1">
              <a:buNone/>
            </a:pPr>
            <a:r>
              <a:rPr lang="en-US" sz="2200" dirty="0">
                <a:latin typeface="Arial" charset="0"/>
                <a:ea typeface="ＭＳ Ｐゴシック" charset="0"/>
                <a:cs typeface="ＭＳ Ｐゴシック" charset="0"/>
              </a:rPr>
              <a:t>Compute the continuous posterior PDF.</a:t>
            </a:r>
          </a:p>
        </p:txBody>
      </p:sp>
      <p:sp>
        <p:nvSpPr>
          <p:cNvPr id="7" name="Title 13"/>
          <p:cNvSpPr>
            <a:spLocks noGrp="1"/>
          </p:cNvSpPr>
          <p:nvPr>
            <p:ph type="title"/>
          </p:nvPr>
        </p:nvSpPr>
        <p:spPr>
          <a:xfrm>
            <a:off x="0" y="0"/>
            <a:ext cx="9144000" cy="685800"/>
          </a:xfrm>
        </p:spPr>
        <p:txBody>
          <a:bodyPr>
            <a:normAutofit fontScale="90000"/>
          </a:bodyPr>
          <a:lstStyle/>
          <a:p>
            <a:r>
              <a:rPr lang="en-US" sz="2400" dirty="0">
                <a:effectLst/>
                <a:latin typeface="Arial"/>
                <a:cs typeface="Arial"/>
              </a:rPr>
              <a:t>One-Dimensional Ensemble </a:t>
            </a:r>
            <a:r>
              <a:rPr lang="en-US" sz="2400" dirty="0" err="1">
                <a:effectLst/>
                <a:latin typeface="Arial"/>
                <a:cs typeface="Arial"/>
              </a:rPr>
              <a:t>Kalman</a:t>
            </a:r>
            <a:r>
              <a:rPr lang="en-US" sz="2400" dirty="0">
                <a:effectLst/>
                <a:latin typeface="Arial"/>
                <a:cs typeface="Arial"/>
              </a:rPr>
              <a:t> Filter: Assimilating an Observation</a:t>
            </a:r>
            <a:endParaRPr lang="en-US" sz="2400" dirty="0"/>
          </a:p>
        </p:txBody>
      </p:sp>
      <p:sp>
        <p:nvSpPr>
          <p:cNvPr id="2" name="Footer Placeholder 1"/>
          <p:cNvSpPr>
            <a:spLocks noGrp="1"/>
          </p:cNvSpPr>
          <p:nvPr>
            <p:ph type="ftr" sz="quarter" idx="3"/>
          </p:nvPr>
        </p:nvSpPr>
        <p:spPr/>
        <p:txBody>
          <a:bodyPr/>
          <a:lstStyle/>
          <a:p>
            <a:r>
              <a:rPr lang="en-US" smtClean="0"/>
              <a:t>CAHMDA VII Tutorial, 20 Aug. 2017</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21</a:t>
            </a:fld>
            <a:endParaRPr lang="en-US" dirty="0"/>
          </a:p>
        </p:txBody>
      </p:sp>
    </p:spTree>
    <p:extLst>
      <p:ext uri="{BB962C8B-B14F-4D97-AF65-F5344CB8AC3E}">
        <p14:creationId xmlns:p14="http://schemas.microsoft.com/office/powerpoint/2010/main" val="30479365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9" name="Picture 5" descr="new06_f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95375"/>
            <a:ext cx="8777287"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0" name="Rectangle 2"/>
          <p:cNvSpPr>
            <a:spLocks noGrp="1" noChangeArrowheads="1"/>
          </p:cNvSpPr>
          <p:nvPr>
            <p:ph type="body" idx="1"/>
          </p:nvPr>
        </p:nvSpPr>
        <p:spPr>
          <a:xfrm>
            <a:off x="228600" y="4876800"/>
            <a:ext cx="8763000" cy="1600200"/>
          </a:xfrm>
        </p:spPr>
        <p:txBody>
          <a:bodyPr/>
          <a:lstStyle/>
          <a:p>
            <a:pPr marL="0" indent="0" eaLnBrk="1" hangingPunct="1">
              <a:buNone/>
            </a:pPr>
            <a:r>
              <a:rPr lang="en-US" sz="2200" dirty="0">
                <a:latin typeface="Arial" charset="0"/>
                <a:ea typeface="ＭＳ Ｐゴシック" charset="0"/>
                <a:cs typeface="ＭＳ Ｐゴシック" charset="0"/>
              </a:rPr>
              <a:t>Use a deterministic algorithm to </a:t>
            </a:r>
            <a:r>
              <a:rPr lang="ja-JP" altLang="en-US" sz="2200" dirty="0">
                <a:latin typeface="Arial" charset="0"/>
                <a:ea typeface="ＭＳ Ｐゴシック" charset="0"/>
                <a:cs typeface="ＭＳ Ｐゴシック" charset="0"/>
              </a:rPr>
              <a:t>‘</a:t>
            </a:r>
            <a:r>
              <a:rPr lang="en-US" sz="2200" dirty="0">
                <a:latin typeface="Arial" charset="0"/>
                <a:ea typeface="ＭＳ Ｐゴシック" charset="0"/>
                <a:cs typeface="ＭＳ Ｐゴシック" charset="0"/>
              </a:rPr>
              <a:t>adjust</a:t>
            </a:r>
            <a:r>
              <a:rPr lang="ja-JP" altLang="en-US" sz="2200" dirty="0">
                <a:latin typeface="Arial" charset="0"/>
                <a:ea typeface="ＭＳ Ｐゴシック" charset="0"/>
                <a:cs typeface="ＭＳ Ｐゴシック" charset="0"/>
              </a:rPr>
              <a:t>’</a:t>
            </a:r>
            <a:r>
              <a:rPr lang="en-US" sz="2200" dirty="0">
                <a:latin typeface="Arial" charset="0"/>
                <a:ea typeface="ＭＳ Ｐゴシック" charset="0"/>
                <a:cs typeface="ＭＳ Ｐゴシック" charset="0"/>
              </a:rPr>
              <a:t> the ensemble.</a:t>
            </a:r>
          </a:p>
        </p:txBody>
      </p:sp>
      <p:sp>
        <p:nvSpPr>
          <p:cNvPr id="7" name="Title 13"/>
          <p:cNvSpPr>
            <a:spLocks noGrp="1"/>
          </p:cNvSpPr>
          <p:nvPr>
            <p:ph type="title"/>
          </p:nvPr>
        </p:nvSpPr>
        <p:spPr>
          <a:xfrm>
            <a:off x="0" y="0"/>
            <a:ext cx="9144000" cy="685800"/>
          </a:xfrm>
        </p:spPr>
        <p:txBody>
          <a:bodyPr>
            <a:normAutofit fontScale="90000"/>
          </a:bodyPr>
          <a:lstStyle/>
          <a:p>
            <a:r>
              <a:rPr lang="en-US" sz="2400" dirty="0">
                <a:effectLst/>
                <a:latin typeface="Arial"/>
                <a:cs typeface="Arial"/>
              </a:rPr>
              <a:t>One-Dimensional Ensemble </a:t>
            </a:r>
            <a:r>
              <a:rPr lang="en-US" sz="2400" dirty="0" err="1">
                <a:effectLst/>
                <a:latin typeface="Arial"/>
                <a:cs typeface="Arial"/>
              </a:rPr>
              <a:t>Kalman</a:t>
            </a:r>
            <a:r>
              <a:rPr lang="en-US" sz="2400" dirty="0">
                <a:effectLst/>
                <a:latin typeface="Arial"/>
                <a:cs typeface="Arial"/>
              </a:rPr>
              <a:t> Filter: Assimilating an Observation</a:t>
            </a:r>
            <a:endParaRPr lang="en-US" sz="2400" dirty="0"/>
          </a:p>
        </p:txBody>
      </p:sp>
      <p:sp>
        <p:nvSpPr>
          <p:cNvPr id="2" name="Footer Placeholder 1"/>
          <p:cNvSpPr>
            <a:spLocks noGrp="1"/>
          </p:cNvSpPr>
          <p:nvPr>
            <p:ph type="ftr" sz="quarter" idx="3"/>
          </p:nvPr>
        </p:nvSpPr>
        <p:spPr/>
        <p:txBody>
          <a:bodyPr/>
          <a:lstStyle/>
          <a:p>
            <a:r>
              <a:rPr lang="en-US" smtClean="0"/>
              <a:t>CAHMDA VII Tutorial, 20 Aug. 2017</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22</a:t>
            </a:fld>
            <a:endParaRPr lang="en-US" dirty="0"/>
          </a:p>
        </p:txBody>
      </p:sp>
    </p:spTree>
    <p:extLst>
      <p:ext uri="{BB962C8B-B14F-4D97-AF65-F5344CB8AC3E}">
        <p14:creationId xmlns:p14="http://schemas.microsoft.com/office/powerpoint/2010/main" val="21053050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5" descr="new06_f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95375"/>
            <a:ext cx="8777287"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8" name="Rectangle 2"/>
          <p:cNvSpPr>
            <a:spLocks noGrp="1" noChangeArrowheads="1"/>
          </p:cNvSpPr>
          <p:nvPr>
            <p:ph type="body" idx="1"/>
          </p:nvPr>
        </p:nvSpPr>
        <p:spPr>
          <a:xfrm>
            <a:off x="228600" y="4876800"/>
            <a:ext cx="8763000" cy="1600200"/>
          </a:xfrm>
        </p:spPr>
        <p:txBody>
          <a:bodyPr/>
          <a:lstStyle/>
          <a:p>
            <a:pPr marL="0" indent="0" eaLnBrk="1" hangingPunct="1">
              <a:buNone/>
            </a:pPr>
            <a:r>
              <a:rPr lang="en-US" sz="2200" dirty="0">
                <a:latin typeface="Arial" charset="0"/>
                <a:ea typeface="ＭＳ Ｐゴシック" charset="0"/>
                <a:cs typeface="ＭＳ Ｐゴシック" charset="0"/>
              </a:rPr>
              <a:t>First, </a:t>
            </a:r>
            <a:r>
              <a:rPr lang="ja-JP" altLang="en-US" sz="2200" dirty="0">
                <a:latin typeface="Arial" charset="0"/>
                <a:ea typeface="ＭＳ Ｐゴシック" charset="0"/>
                <a:cs typeface="ＭＳ Ｐゴシック" charset="0"/>
              </a:rPr>
              <a:t>‘</a:t>
            </a:r>
            <a:r>
              <a:rPr lang="en-US" sz="2200" dirty="0">
                <a:latin typeface="Arial" charset="0"/>
                <a:ea typeface="ＭＳ Ｐゴシック" charset="0"/>
                <a:cs typeface="ＭＳ Ｐゴシック" charset="0"/>
              </a:rPr>
              <a:t>shift</a:t>
            </a:r>
            <a:r>
              <a:rPr lang="ja-JP" altLang="en-US" sz="2200" dirty="0">
                <a:latin typeface="Arial" charset="0"/>
                <a:ea typeface="ＭＳ Ｐゴシック" charset="0"/>
                <a:cs typeface="ＭＳ Ｐゴシック" charset="0"/>
              </a:rPr>
              <a:t>’</a:t>
            </a:r>
            <a:r>
              <a:rPr lang="en-US" sz="2200" dirty="0">
                <a:latin typeface="Arial" charset="0"/>
                <a:ea typeface="ＭＳ Ｐゴシック" charset="0"/>
                <a:cs typeface="ＭＳ Ｐゴシック" charset="0"/>
              </a:rPr>
              <a:t> the ensemble to have the exact mean of the posterior.</a:t>
            </a:r>
          </a:p>
        </p:txBody>
      </p:sp>
      <p:sp>
        <p:nvSpPr>
          <p:cNvPr id="7" name="Title 13"/>
          <p:cNvSpPr>
            <a:spLocks noGrp="1"/>
          </p:cNvSpPr>
          <p:nvPr>
            <p:ph type="title"/>
          </p:nvPr>
        </p:nvSpPr>
        <p:spPr>
          <a:xfrm>
            <a:off x="0" y="0"/>
            <a:ext cx="9144000" cy="685800"/>
          </a:xfrm>
        </p:spPr>
        <p:txBody>
          <a:bodyPr>
            <a:normAutofit fontScale="90000"/>
          </a:bodyPr>
          <a:lstStyle/>
          <a:p>
            <a:r>
              <a:rPr lang="en-US" sz="2400" dirty="0">
                <a:effectLst/>
                <a:latin typeface="Arial"/>
                <a:cs typeface="Arial"/>
              </a:rPr>
              <a:t>One-Dimensional Ensemble </a:t>
            </a:r>
            <a:r>
              <a:rPr lang="en-US" sz="2400" dirty="0" err="1">
                <a:effectLst/>
                <a:latin typeface="Arial"/>
                <a:cs typeface="Arial"/>
              </a:rPr>
              <a:t>Kalman</a:t>
            </a:r>
            <a:r>
              <a:rPr lang="en-US" sz="2400" dirty="0">
                <a:effectLst/>
                <a:latin typeface="Arial"/>
                <a:cs typeface="Arial"/>
              </a:rPr>
              <a:t> Filter: Assimilating an Observation</a:t>
            </a:r>
            <a:endParaRPr lang="en-US" sz="2400" dirty="0"/>
          </a:p>
        </p:txBody>
      </p:sp>
      <p:sp>
        <p:nvSpPr>
          <p:cNvPr id="2" name="Footer Placeholder 1"/>
          <p:cNvSpPr>
            <a:spLocks noGrp="1"/>
          </p:cNvSpPr>
          <p:nvPr>
            <p:ph type="ftr" sz="quarter" idx="3"/>
          </p:nvPr>
        </p:nvSpPr>
        <p:spPr/>
        <p:txBody>
          <a:bodyPr/>
          <a:lstStyle/>
          <a:p>
            <a:r>
              <a:rPr lang="en-US" smtClean="0"/>
              <a:t>CAHMDA VII Tutorial, 20 Aug. 2017</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23</a:t>
            </a:fld>
            <a:endParaRPr lang="en-US" dirty="0"/>
          </a:p>
        </p:txBody>
      </p:sp>
    </p:spTree>
    <p:extLst>
      <p:ext uri="{BB962C8B-B14F-4D97-AF65-F5344CB8AC3E}">
        <p14:creationId xmlns:p14="http://schemas.microsoft.com/office/powerpoint/2010/main" val="25537357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5" descr="new06_f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95375"/>
            <a:ext cx="8777287"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6" name="Rectangle 2"/>
          <p:cNvSpPr>
            <a:spLocks noGrp="1" noChangeArrowheads="1"/>
          </p:cNvSpPr>
          <p:nvPr>
            <p:ph type="body" idx="1"/>
          </p:nvPr>
        </p:nvSpPr>
        <p:spPr>
          <a:xfrm>
            <a:off x="228600" y="4876800"/>
            <a:ext cx="8763000" cy="1600200"/>
          </a:xfrm>
        </p:spPr>
        <p:txBody>
          <a:bodyPr/>
          <a:lstStyle/>
          <a:p>
            <a:pPr marL="0" indent="0" eaLnBrk="1" hangingPunct="1">
              <a:buNone/>
            </a:pPr>
            <a:r>
              <a:rPr lang="en-US" sz="2200" dirty="0">
                <a:latin typeface="Arial" charset="0"/>
                <a:ea typeface="ＭＳ Ｐゴシック" charset="0"/>
                <a:cs typeface="ＭＳ Ｐゴシック" charset="0"/>
              </a:rPr>
              <a:t>First, </a:t>
            </a:r>
            <a:r>
              <a:rPr lang="ja-JP" altLang="en-US" sz="2200" dirty="0">
                <a:latin typeface="Arial" charset="0"/>
                <a:ea typeface="ＭＳ Ｐゴシック" charset="0"/>
                <a:cs typeface="ＭＳ Ｐゴシック" charset="0"/>
              </a:rPr>
              <a:t>‘</a:t>
            </a:r>
            <a:r>
              <a:rPr lang="en-US" sz="2200" dirty="0">
                <a:latin typeface="Arial" charset="0"/>
                <a:ea typeface="ＭＳ Ｐゴシック" charset="0"/>
                <a:cs typeface="ＭＳ Ｐゴシック" charset="0"/>
              </a:rPr>
              <a:t>shift</a:t>
            </a:r>
            <a:r>
              <a:rPr lang="ja-JP" altLang="en-US" sz="2200" dirty="0">
                <a:latin typeface="Arial" charset="0"/>
                <a:ea typeface="ＭＳ Ｐゴシック" charset="0"/>
                <a:cs typeface="ＭＳ Ｐゴシック" charset="0"/>
              </a:rPr>
              <a:t>’</a:t>
            </a:r>
            <a:r>
              <a:rPr lang="en-US" sz="2200" dirty="0">
                <a:latin typeface="Arial" charset="0"/>
                <a:ea typeface="ＭＳ Ｐゴシック" charset="0"/>
                <a:cs typeface="ＭＳ Ｐゴシック" charset="0"/>
              </a:rPr>
              <a:t> the ensemble to have the exact mean of the posterior.</a:t>
            </a:r>
          </a:p>
          <a:p>
            <a:pPr marL="0" indent="0" eaLnBrk="1" hangingPunct="1">
              <a:buNone/>
            </a:pPr>
            <a:r>
              <a:rPr lang="en-US" sz="2200" dirty="0">
                <a:latin typeface="Arial" charset="0"/>
                <a:ea typeface="ＭＳ Ｐゴシック" charset="0"/>
                <a:cs typeface="ＭＳ Ｐゴシック" charset="0"/>
              </a:rPr>
              <a:t>Second, linearly contract to have the exact variance of the posterior.</a:t>
            </a:r>
          </a:p>
          <a:p>
            <a:pPr marL="0" indent="0" eaLnBrk="1" hangingPunct="1">
              <a:buNone/>
            </a:pPr>
            <a:r>
              <a:rPr lang="en-US" sz="2200" dirty="0">
                <a:latin typeface="Arial" charset="0"/>
                <a:ea typeface="ＭＳ Ｐゴシック" charset="0"/>
                <a:cs typeface="ＭＳ Ｐゴシック" charset="0"/>
              </a:rPr>
              <a:t>		Sample statistics are identical to </a:t>
            </a:r>
            <a:r>
              <a:rPr lang="en-US" sz="2200" dirty="0" err="1">
                <a:latin typeface="Arial" charset="0"/>
                <a:ea typeface="ＭＳ Ｐゴシック" charset="0"/>
                <a:cs typeface="ＭＳ Ｐゴシック" charset="0"/>
              </a:rPr>
              <a:t>Kalman</a:t>
            </a:r>
            <a:r>
              <a:rPr lang="en-US" sz="2200" dirty="0">
                <a:latin typeface="Arial" charset="0"/>
                <a:ea typeface="ＭＳ Ｐゴシック" charset="0"/>
                <a:cs typeface="ＭＳ Ｐゴシック" charset="0"/>
              </a:rPr>
              <a:t> filter.</a:t>
            </a:r>
          </a:p>
        </p:txBody>
      </p:sp>
      <p:sp>
        <p:nvSpPr>
          <p:cNvPr id="7" name="Title 13"/>
          <p:cNvSpPr>
            <a:spLocks noGrp="1"/>
          </p:cNvSpPr>
          <p:nvPr>
            <p:ph type="title"/>
          </p:nvPr>
        </p:nvSpPr>
        <p:spPr>
          <a:xfrm>
            <a:off x="0" y="0"/>
            <a:ext cx="9144000" cy="685800"/>
          </a:xfrm>
        </p:spPr>
        <p:txBody>
          <a:bodyPr>
            <a:normAutofit fontScale="90000"/>
          </a:bodyPr>
          <a:lstStyle/>
          <a:p>
            <a:r>
              <a:rPr lang="en-US" sz="2400" dirty="0">
                <a:effectLst/>
                <a:latin typeface="Arial"/>
                <a:cs typeface="Arial"/>
              </a:rPr>
              <a:t>One-Dimensional Ensemble </a:t>
            </a:r>
            <a:r>
              <a:rPr lang="en-US" sz="2400" dirty="0" err="1">
                <a:effectLst/>
                <a:latin typeface="Arial"/>
                <a:cs typeface="Arial"/>
              </a:rPr>
              <a:t>Kalman</a:t>
            </a:r>
            <a:r>
              <a:rPr lang="en-US" sz="2400" dirty="0">
                <a:effectLst/>
                <a:latin typeface="Arial"/>
                <a:cs typeface="Arial"/>
              </a:rPr>
              <a:t> Filter: Assimilating an Observation</a:t>
            </a:r>
            <a:endParaRPr lang="en-US" sz="2400" dirty="0"/>
          </a:p>
        </p:txBody>
      </p:sp>
      <p:sp>
        <p:nvSpPr>
          <p:cNvPr id="2" name="Footer Placeholder 1"/>
          <p:cNvSpPr>
            <a:spLocks noGrp="1"/>
          </p:cNvSpPr>
          <p:nvPr>
            <p:ph type="ftr" sz="quarter" idx="3"/>
          </p:nvPr>
        </p:nvSpPr>
        <p:spPr/>
        <p:txBody>
          <a:bodyPr/>
          <a:lstStyle/>
          <a:p>
            <a:r>
              <a:rPr lang="en-US" smtClean="0"/>
              <a:t>CAHMDA VII Tutorial, 20 Aug. 2017</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24</a:t>
            </a:fld>
            <a:endParaRPr lang="en-US" dirty="0"/>
          </a:p>
        </p:txBody>
      </p:sp>
    </p:spTree>
    <p:extLst>
      <p:ext uri="{BB962C8B-B14F-4D97-AF65-F5344CB8AC3E}">
        <p14:creationId xmlns:p14="http://schemas.microsoft.com/office/powerpoint/2010/main" val="15441365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3"/>
          </p:nvPr>
        </p:nvSpPr>
        <p:spPr/>
        <p:txBody>
          <a:bodyPr/>
          <a:lstStyle/>
          <a:p>
            <a:r>
              <a:rPr lang="en-US" smtClean="0"/>
              <a:t>CAHMDA VII Tutorial, 20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25</a:t>
            </a:fld>
            <a:endParaRPr lang="en-US" dirty="0"/>
          </a:p>
        </p:txBody>
      </p:sp>
      <p:sp>
        <p:nvSpPr>
          <p:cNvPr id="13" name="TextBox 12"/>
          <p:cNvSpPr txBox="1"/>
          <p:nvPr/>
        </p:nvSpPr>
        <p:spPr>
          <a:xfrm>
            <a:off x="381000" y="895315"/>
            <a:ext cx="8305800" cy="3046988"/>
          </a:xfrm>
          <a:prstGeom prst="rect">
            <a:avLst/>
          </a:prstGeom>
          <a:noFill/>
        </p:spPr>
        <p:txBody>
          <a:bodyPr wrap="square" rtlCol="0">
            <a:spAutoFit/>
          </a:bodyPr>
          <a:lstStyle/>
          <a:p>
            <a:pPr marL="457200" indent="-457200">
              <a:buAutoNum type="arabicPeriod"/>
            </a:pPr>
            <a:r>
              <a:rPr lang="en-US" dirty="0" smtClean="0">
                <a:latin typeface="Calibri" charset="0"/>
                <a:ea typeface="Calibri" charset="0"/>
                <a:cs typeface="Calibri" charset="0"/>
              </a:rPr>
              <a:t>A one-dimensional 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a:t>
            </a:r>
          </a:p>
          <a:p>
            <a:pPr marL="457200" indent="-457200">
              <a:buAutoNum type="arabicPeriod"/>
            </a:pPr>
            <a:r>
              <a:rPr lang="en-US" dirty="0">
                <a:latin typeface="Calibri" charset="0"/>
                <a:ea typeface="Calibri" charset="0"/>
                <a:cs typeface="Calibri" charset="0"/>
              </a:rPr>
              <a:t>O</a:t>
            </a:r>
            <a:r>
              <a:rPr lang="en-US" dirty="0" smtClean="0">
                <a:latin typeface="Calibri" charset="0"/>
                <a:ea typeface="Calibri" charset="0"/>
                <a:cs typeface="Calibri" charset="0"/>
              </a:rPr>
              <a:t>ne observed, one unobserved variable.</a:t>
            </a:r>
          </a:p>
          <a:p>
            <a:pPr marL="457200" indent="-457200">
              <a:buAutoNum type="arabicPeriod"/>
            </a:pPr>
            <a:r>
              <a:rPr lang="en-US" dirty="0" smtClean="0">
                <a:solidFill>
                  <a:schemeClr val="bg1">
                    <a:lumMod val="65000"/>
                  </a:schemeClr>
                </a:solidFill>
                <a:latin typeface="Calibri" charset="0"/>
                <a:ea typeface="Calibri" charset="0"/>
                <a:cs typeface="Calibri" charset="0"/>
              </a:rPr>
              <a:t>Ensemble </a:t>
            </a:r>
            <a:r>
              <a:rPr lang="en-US" dirty="0" err="1" smtClean="0">
                <a:solidFill>
                  <a:schemeClr val="bg1">
                    <a:lumMod val="65000"/>
                  </a:schemeClr>
                </a:solidFill>
                <a:latin typeface="Calibri" charset="0"/>
                <a:ea typeface="Calibri" charset="0"/>
                <a:cs typeface="Calibri" charset="0"/>
              </a:rPr>
              <a:t>Kalman</a:t>
            </a:r>
            <a:r>
              <a:rPr lang="en-US" dirty="0" smtClean="0">
                <a:solidFill>
                  <a:schemeClr val="bg1">
                    <a:lumMod val="65000"/>
                  </a:schemeClr>
                </a:solidFill>
                <a:latin typeface="Calibri" charset="0"/>
                <a:ea typeface="Calibri" charset="0"/>
                <a:cs typeface="Calibri" charset="0"/>
              </a:rPr>
              <a:t> Filter: A full implementation.</a:t>
            </a:r>
          </a:p>
          <a:p>
            <a:pPr marL="457200" indent="-457200">
              <a:buAutoNum type="arabicPeriod"/>
            </a:pPr>
            <a:r>
              <a:rPr lang="en-US" dirty="0" smtClean="0">
                <a:solidFill>
                  <a:schemeClr val="bg1">
                    <a:lumMod val="65000"/>
                  </a:schemeClr>
                </a:solidFill>
                <a:latin typeface="Calibri" charset="0"/>
                <a:ea typeface="Calibri" charset="0"/>
                <a:cs typeface="Calibri" charset="0"/>
              </a:rPr>
              <a:t>Making it work:	</a:t>
            </a:r>
          </a:p>
          <a:p>
            <a:pPr marL="800100" lvl="1" indent="-342900">
              <a:buFont typeface="Arial" charset="0"/>
              <a:buChar char="•"/>
            </a:pPr>
            <a:r>
              <a:rPr lang="en-US" dirty="0" smtClean="0">
                <a:solidFill>
                  <a:schemeClr val="bg1">
                    <a:lumMod val="65000"/>
                  </a:schemeClr>
                </a:solidFill>
                <a:latin typeface="Calibri" charset="0"/>
                <a:ea typeface="Calibri" charset="0"/>
                <a:cs typeface="Calibri" charset="0"/>
              </a:rPr>
              <a:t>Localization</a:t>
            </a:r>
            <a:endParaRPr lang="en-US" dirty="0">
              <a:solidFill>
                <a:schemeClr val="bg1">
                  <a:lumMod val="65000"/>
                </a:schemeClr>
              </a:solidFill>
              <a:latin typeface="Calibri" charset="0"/>
              <a:ea typeface="Calibri" charset="0"/>
              <a:cs typeface="Calibri" charset="0"/>
            </a:endParaRPr>
          </a:p>
          <a:p>
            <a:pPr marL="800100" lvl="1" indent="-342900">
              <a:buFont typeface="Arial" charset="0"/>
              <a:buChar char="•"/>
            </a:pPr>
            <a:r>
              <a:rPr lang="en-US" dirty="0" smtClean="0">
                <a:solidFill>
                  <a:schemeClr val="bg1">
                    <a:lumMod val="65000"/>
                  </a:schemeClr>
                </a:solidFill>
                <a:latin typeface="Calibri" charset="0"/>
                <a:ea typeface="Calibri" charset="0"/>
                <a:cs typeface="Calibri" charset="0"/>
              </a:rPr>
              <a:t>Inflation</a:t>
            </a:r>
          </a:p>
          <a:p>
            <a:pPr marL="457200" indent="-457200">
              <a:buAutoNum type="arabicPeriod"/>
            </a:pPr>
            <a:r>
              <a:rPr lang="en-US" dirty="0" smtClean="0">
                <a:solidFill>
                  <a:schemeClr val="bg1">
                    <a:lumMod val="65000"/>
                  </a:schemeClr>
                </a:solidFill>
                <a:latin typeface="Calibri" charset="0"/>
                <a:ea typeface="Calibri" charset="0"/>
                <a:cs typeface="Calibri" charset="0"/>
              </a:rPr>
              <a:t>Parameter estimation.</a:t>
            </a:r>
          </a:p>
          <a:p>
            <a:pPr marL="457200" indent="-457200">
              <a:buAutoNum type="arabicPeriod"/>
            </a:pPr>
            <a:r>
              <a:rPr lang="en-US" dirty="0" smtClean="0">
                <a:solidFill>
                  <a:schemeClr val="bg1">
                    <a:lumMod val="65000"/>
                  </a:schemeClr>
                </a:solidFill>
                <a:latin typeface="Calibri" charset="0"/>
                <a:ea typeface="Calibri" charset="0"/>
                <a:cs typeface="Calibri" charset="0"/>
              </a:rPr>
              <a:t>Some sample applications.</a:t>
            </a:r>
            <a:endParaRPr lang="en-US" dirty="0">
              <a:solidFill>
                <a:schemeClr val="bg1">
                  <a:lumMod val="65000"/>
                </a:schemeClr>
              </a:solidFill>
              <a:latin typeface="Calibri" charset="0"/>
              <a:ea typeface="Calibri" charset="0"/>
              <a:cs typeface="Calibri" charset="0"/>
            </a:endParaRPr>
          </a:p>
        </p:txBody>
      </p:sp>
      <p:sp>
        <p:nvSpPr>
          <p:cNvPr id="14" name="TextBox 13"/>
          <p:cNvSpPr txBox="1"/>
          <p:nvPr/>
        </p:nvSpPr>
        <p:spPr>
          <a:xfrm>
            <a:off x="0" y="0"/>
            <a:ext cx="9144000" cy="523220"/>
          </a:xfrm>
          <a:prstGeom prst="rect">
            <a:avLst/>
          </a:prstGeom>
          <a:solidFill>
            <a:srgbClr val="00B40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Fast, </a:t>
            </a:r>
            <a:r>
              <a:rPr lang="en-US" sz="2800" smtClean="0">
                <a:ln w="18415" cmpd="sng">
                  <a:solidFill>
                    <a:srgbClr val="FFFFFF"/>
                  </a:solidFill>
                  <a:prstDash val="solid"/>
                </a:ln>
                <a:solidFill>
                  <a:srgbClr val="FFFFFF"/>
                </a:solidFill>
                <a:effectLst>
                  <a:outerShdw blurRad="63500" dir="3600000" algn="tl" rotWithShape="0">
                    <a:srgbClr val="000000">
                      <a:alpha val="70000"/>
                    </a:srgbClr>
                  </a:outerShdw>
                </a:effectLst>
              </a:rPr>
              <a:t>Simple, Sequential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Ensemble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3866116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smtClean="0">
                <a:latin typeface="Arial"/>
                <a:cs typeface="Arial"/>
              </a:rPr>
              <a:t>One observed, one unobserved variable.</a:t>
            </a:r>
            <a:endParaRPr lang="en-US" sz="2400" dirty="0">
              <a:latin typeface="Arial"/>
              <a:cs typeface="Arial"/>
            </a:endParaRPr>
          </a:p>
        </p:txBody>
      </p:sp>
      <p:sp>
        <p:nvSpPr>
          <p:cNvPr id="12" name="Rectangle 3"/>
          <p:cNvSpPr txBox="1">
            <a:spLocks noChangeArrowheads="1"/>
          </p:cNvSpPr>
          <p:nvPr/>
        </p:nvSpPr>
        <p:spPr>
          <a:xfrm>
            <a:off x="399802" y="1608604"/>
            <a:ext cx="8513430" cy="3416320"/>
          </a:xfrm>
          <a:prstGeom prst="rect">
            <a:avLst/>
          </a:prstGeom>
        </p:spPr>
        <p:txBody>
          <a:bodyPr wrap="square">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r>
              <a:rPr lang="en-US" sz="2400" dirty="0" smtClean="0">
                <a:solidFill>
                  <a:prstClr val="black"/>
                </a:solidFill>
                <a:latin typeface="Calibri"/>
                <a:ea typeface="ＭＳ Ｐゴシック" charset="0"/>
                <a:cs typeface="ＭＳ Ｐゴシック" charset="0"/>
              </a:rPr>
              <a:t>So far, we have a known                                                        observation likelihood for a single variable.</a:t>
            </a:r>
            <a:br>
              <a:rPr lang="en-US" sz="2400" dirty="0" smtClean="0">
                <a:solidFill>
                  <a:prstClr val="black"/>
                </a:solidFill>
                <a:latin typeface="Calibri"/>
                <a:ea typeface="ＭＳ Ｐゴシック" charset="0"/>
                <a:cs typeface="ＭＳ Ｐゴシック" charset="0"/>
              </a:rPr>
            </a:br>
            <a:endParaRPr lang="en-US" sz="2400" dirty="0" smtClean="0">
              <a:solidFill>
                <a:prstClr val="black"/>
              </a:solidFill>
              <a:latin typeface="Calibri"/>
              <a:ea typeface="ＭＳ Ｐゴシック" charset="0"/>
              <a:cs typeface="ＭＳ Ｐゴシック" charset="0"/>
            </a:endParaRPr>
          </a:p>
          <a:p>
            <a:pPr marL="0" indent="0" fontAlgn="auto">
              <a:lnSpc>
                <a:spcPct val="130000"/>
              </a:lnSpc>
              <a:spcAft>
                <a:spcPts val="0"/>
              </a:spcAft>
              <a:buFont typeface="Arial"/>
              <a:buNone/>
            </a:pPr>
            <a:endParaRPr lang="en-US" sz="2400" dirty="0" smtClean="0">
              <a:solidFill>
                <a:prstClr val="black"/>
              </a:solidFill>
              <a:latin typeface="Calibri"/>
              <a:ea typeface="ＭＳ Ｐゴシック" charset="0"/>
              <a:cs typeface="ＭＳ Ｐゴシック" charset="0"/>
            </a:endParaRPr>
          </a:p>
          <a:p>
            <a:pPr marL="0" indent="0" fontAlgn="auto">
              <a:lnSpc>
                <a:spcPct val="130000"/>
              </a:lnSpc>
              <a:spcAft>
                <a:spcPts val="0"/>
              </a:spcAft>
              <a:buFont typeface="Arial"/>
              <a:buNone/>
            </a:pPr>
            <a:r>
              <a:rPr lang="en-US" sz="2400" dirty="0" smtClean="0">
                <a:solidFill>
                  <a:prstClr val="black"/>
                </a:solidFill>
                <a:latin typeface="Calibri"/>
                <a:ea typeface="ＭＳ Ｐゴシック" charset="0"/>
                <a:cs typeface="ＭＳ Ｐゴシック" charset="0"/>
              </a:rPr>
              <a:t>Now, suppose the  model state has an additional variable,</a:t>
            </a:r>
          </a:p>
          <a:p>
            <a:pPr marL="0" indent="0" fontAlgn="auto">
              <a:lnSpc>
                <a:spcPct val="130000"/>
              </a:lnSpc>
              <a:spcAft>
                <a:spcPts val="0"/>
              </a:spcAft>
              <a:buFont typeface="Arial"/>
              <a:buNone/>
            </a:pPr>
            <a:r>
              <a:rPr lang="en-US" sz="2400" dirty="0">
                <a:solidFill>
                  <a:prstClr val="black"/>
                </a:solidFill>
                <a:latin typeface="Calibri"/>
                <a:ea typeface="ＭＳ Ｐゴシック" charset="0"/>
                <a:cs typeface="ＭＳ Ｐゴシック" charset="0"/>
              </a:rPr>
              <a:t> </a:t>
            </a:r>
            <a:r>
              <a:rPr lang="en-US" sz="2400" dirty="0" smtClean="0">
                <a:solidFill>
                  <a:prstClr val="black"/>
                </a:solidFill>
                <a:latin typeface="Calibri"/>
                <a:ea typeface="ＭＳ Ｐゴシック" charset="0"/>
                <a:cs typeface="ＭＳ Ｐゴシック" charset="0"/>
              </a:rPr>
              <a:t>    temperature at Shanghai.</a:t>
            </a:r>
          </a:p>
          <a:p>
            <a:pPr marL="0" indent="0" fontAlgn="auto">
              <a:lnSpc>
                <a:spcPct val="130000"/>
              </a:lnSpc>
              <a:spcAft>
                <a:spcPts val="0"/>
              </a:spcAft>
              <a:buFont typeface="Arial"/>
              <a:buNone/>
            </a:pPr>
            <a:r>
              <a:rPr lang="en-US" sz="2400" dirty="0" smtClean="0">
                <a:solidFill>
                  <a:prstClr val="black"/>
                </a:solidFill>
                <a:latin typeface="Calibri"/>
                <a:ea typeface="ＭＳ Ｐゴシック" charset="0"/>
                <a:cs typeface="ＭＳ Ｐゴシック" charset="0"/>
              </a:rPr>
              <a:t>How should ensemble members update the additional variable?</a:t>
            </a:r>
          </a:p>
        </p:txBody>
      </p:sp>
      <p:pic>
        <p:nvPicPr>
          <p:cNvPr id="13" name="Picture 12" descr="new06_f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5356" y="1497769"/>
            <a:ext cx="4388644"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ooter Placeholder 3"/>
          <p:cNvSpPr>
            <a:spLocks noGrp="1"/>
          </p:cNvSpPr>
          <p:nvPr>
            <p:ph type="ftr" sz="quarter" idx="3"/>
          </p:nvPr>
        </p:nvSpPr>
        <p:spPr/>
        <p:txBody>
          <a:bodyPr/>
          <a:lstStyle/>
          <a:p>
            <a:r>
              <a:rPr lang="en-US" smtClean="0"/>
              <a:t>CAHMDA VII Tutorial, 20 Aug. 2017</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26</a:t>
            </a:fld>
            <a:endParaRPr lang="en-US" dirty="0"/>
          </a:p>
        </p:txBody>
      </p:sp>
    </p:spTree>
    <p:extLst>
      <p:ext uri="{BB962C8B-B14F-4D97-AF65-F5344CB8AC3E}">
        <p14:creationId xmlns:p14="http://schemas.microsoft.com/office/powerpoint/2010/main" val="24405199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t>One observed, one unobserved variable.</a:t>
            </a:r>
          </a:p>
        </p:txBody>
      </p:sp>
      <p:pic>
        <p:nvPicPr>
          <p:cNvPr id="4" name="Picture 3" descr="s11f0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5" name="TextBox 4"/>
          <p:cNvSpPr txBox="1"/>
          <p:nvPr/>
        </p:nvSpPr>
        <p:spPr>
          <a:xfrm>
            <a:off x="6064045" y="1092614"/>
            <a:ext cx="2730036" cy="4423825"/>
          </a:xfrm>
          <a:prstGeom prst="rect">
            <a:avLst/>
          </a:prstGeom>
          <a:noFill/>
        </p:spPr>
        <p:txBody>
          <a:bodyPr wrap="square" rtlCol="0">
            <a:normAutofit/>
          </a:bodyPr>
          <a:lstStyle/>
          <a:p>
            <a:pPr defTabSz="457200" eaLnBrk="1" fontAlgn="auto" hangingPunct="1">
              <a:spcBef>
                <a:spcPts val="0"/>
              </a:spcBef>
              <a:spcAft>
                <a:spcPts val="0"/>
              </a:spcAft>
            </a:pPr>
            <a:r>
              <a:rPr lang="en-US" dirty="0" smtClean="0">
                <a:solidFill>
                  <a:prstClr val="black"/>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What should happen to the unobserved variable?</a:t>
            </a:r>
          </a:p>
        </p:txBody>
      </p:sp>
      <p:sp>
        <p:nvSpPr>
          <p:cNvPr id="7" name="Footer Placeholder 6"/>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27</a:t>
            </a:fld>
            <a:endParaRPr lang="en-US" dirty="0"/>
          </a:p>
        </p:txBody>
      </p:sp>
    </p:spTree>
    <p:extLst>
      <p:ext uri="{BB962C8B-B14F-4D97-AF65-F5344CB8AC3E}">
        <p14:creationId xmlns:p14="http://schemas.microsoft.com/office/powerpoint/2010/main" val="1956562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pic>
        <p:nvPicPr>
          <p:cNvPr id="4" name="Picture 3" descr="s11f0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5" name="TextBox 4"/>
          <p:cNvSpPr txBox="1"/>
          <p:nvPr/>
        </p:nvSpPr>
        <p:spPr>
          <a:xfrm>
            <a:off x="6064045" y="1092614"/>
            <a:ext cx="2730036" cy="4423825"/>
          </a:xfrm>
          <a:prstGeom prst="rect">
            <a:avLst/>
          </a:prstGeom>
          <a:noFill/>
        </p:spPr>
        <p:txBody>
          <a:bodyPr wrap="square" rtlCol="0">
            <a:norm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Update observed variable with ensemble </a:t>
            </a:r>
            <a:r>
              <a:rPr lang="en-US" dirty="0" err="1" smtClean="0">
                <a:solidFill>
                  <a:prstClr val="black"/>
                </a:solidFill>
                <a:latin typeface="Calibri"/>
                <a:ea typeface="+mn-ea"/>
                <a:cs typeface="+mn-cs"/>
              </a:rPr>
              <a:t>Kalman</a:t>
            </a:r>
            <a:r>
              <a:rPr lang="en-US" dirty="0" smtClean="0">
                <a:solidFill>
                  <a:prstClr val="black"/>
                </a:solidFill>
                <a:latin typeface="Calibri"/>
                <a:ea typeface="+mn-ea"/>
                <a:cs typeface="+mn-cs"/>
              </a:rPr>
              <a:t> filter.</a:t>
            </a:r>
          </a:p>
        </p:txBody>
      </p:sp>
      <p:sp>
        <p:nvSpPr>
          <p:cNvPr id="7" name="Footer Placeholder 6"/>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28</a:t>
            </a:fld>
            <a:endParaRPr lang="en-US" dirty="0"/>
          </a:p>
        </p:txBody>
      </p:sp>
    </p:spTree>
    <p:extLst>
      <p:ext uri="{BB962C8B-B14F-4D97-AF65-F5344CB8AC3E}">
        <p14:creationId xmlns:p14="http://schemas.microsoft.com/office/powerpoint/2010/main" val="10472556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685800"/>
          </a:xfrm>
        </p:spPr>
        <p:txBody>
          <a:bodyPr>
            <a:normAutofit/>
          </a:bodyPr>
          <a:lstStyle/>
          <a:p>
            <a:r>
              <a:rPr lang="en-US" sz="2400" dirty="0"/>
              <a:t>One observed, one unobserved variable.</a:t>
            </a:r>
          </a:p>
        </p:txBody>
      </p:sp>
      <p:sp>
        <p:nvSpPr>
          <p:cNvPr id="5" name="TextBox 4"/>
          <p:cNvSpPr txBox="1"/>
          <p:nvPr/>
        </p:nvSpPr>
        <p:spPr>
          <a:xfrm>
            <a:off x="6064045" y="1092614"/>
            <a:ext cx="2730036" cy="4423825"/>
          </a:xfrm>
          <a:prstGeom prst="rect">
            <a:avLst/>
          </a:prstGeom>
          <a:noFill/>
        </p:spPr>
        <p:txBody>
          <a:bodyPr wrap="square" rtlCol="0">
            <a:norm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rPr>
              <a:t>Update observed variable with ensemble </a:t>
            </a:r>
            <a:r>
              <a:rPr lang="en-US" dirty="0" err="1">
                <a:solidFill>
                  <a:prstClr val="black"/>
                </a:solidFill>
                <a:latin typeface="Calibri"/>
              </a:rPr>
              <a:t>Kalman</a:t>
            </a:r>
            <a:r>
              <a:rPr lang="en-US" dirty="0">
                <a:solidFill>
                  <a:prstClr val="black"/>
                </a:solidFill>
                <a:latin typeface="Calibri"/>
              </a:rPr>
              <a:t> filter.</a:t>
            </a:r>
          </a:p>
          <a:p>
            <a:pPr defTabSz="457200" eaLnBrk="1" fontAlgn="auto" hangingPunct="1">
              <a:spcBef>
                <a:spcPts val="0"/>
              </a:spcBef>
              <a:spcAft>
                <a:spcPts val="0"/>
              </a:spcAft>
            </a:pPr>
            <a:endParaRPr lang="en-US" dirty="0" smtClean="0">
              <a:solidFill>
                <a:prstClr val="black"/>
              </a:solidFill>
              <a:latin typeface="Calibri"/>
              <a:ea typeface="+mn-ea"/>
              <a:cs typeface="+mn-cs"/>
            </a:endParaRPr>
          </a:p>
        </p:txBody>
      </p:sp>
      <p:pic>
        <p:nvPicPr>
          <p:cNvPr id="6" name="Picture 5" descr="s11f0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4" name="Footer Placeholder 3"/>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29</a:t>
            </a:fld>
            <a:endParaRPr lang="en-US" dirty="0"/>
          </a:p>
        </p:txBody>
      </p:sp>
    </p:spTree>
    <p:extLst>
      <p:ext uri="{BB962C8B-B14F-4D97-AF65-F5344CB8AC3E}">
        <p14:creationId xmlns:p14="http://schemas.microsoft.com/office/powerpoint/2010/main" val="4461026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90600" y="1828800"/>
            <a:ext cx="7162800" cy="4038600"/>
            <a:chOff x="914400" y="1143000"/>
            <a:chExt cx="7391400" cy="3886200"/>
          </a:xfrm>
        </p:grpSpPr>
        <p:sp>
          <p:nvSpPr>
            <p:cNvPr id="8" name="Rounded Rectangle 7"/>
            <p:cNvSpPr/>
            <p:nvPr/>
          </p:nvSpPr>
          <p:spPr bwMode="auto">
            <a:xfrm>
              <a:off x="914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ounded Rectangle 8"/>
            <p:cNvSpPr/>
            <p:nvPr/>
          </p:nvSpPr>
          <p:spPr bwMode="auto">
            <a:xfrm>
              <a:off x="5486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Observing System</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Rounded Rectangle 9"/>
            <p:cNvSpPr/>
            <p:nvPr/>
          </p:nvSpPr>
          <p:spPr bwMode="auto">
            <a:xfrm>
              <a:off x="3200400" y="29718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600" dirty="0" smtClean="0">
                  <a:solidFill>
                    <a:srgbClr val="FF0000"/>
                  </a:solidFill>
                  <a:latin typeface="Arial" pitchFamily="-112" charset="0"/>
                  <a:ea typeface="ＭＳ Ｐゴシック" pitchFamily="-112" charset="-128"/>
                  <a:cs typeface="ＭＳ Ｐゴシック" pitchFamily="-112" charset="-128"/>
                </a:rPr>
                <a:t>DART</a:t>
              </a:r>
              <a:endParaRPr kumimoji="0" lang="en-US" sz="3600" b="0" i="0" u="none" strike="noStrike" cap="none" normalizeH="0" baseline="0" dirty="0">
                <a:ln>
                  <a:noFill/>
                </a:ln>
                <a:solidFill>
                  <a:srgbClr val="FF0000"/>
                </a:solidFill>
                <a:effectLst/>
                <a:latin typeface="Arial" pitchFamily="-112" charset="0"/>
                <a:ea typeface="ＭＳ Ｐゴシック" pitchFamily="-112" charset="-128"/>
                <a:cs typeface="ＭＳ Ｐゴシック" pitchFamily="-112" charset="-128"/>
              </a:endParaRPr>
            </a:p>
          </p:txBody>
        </p:sp>
        <p:cxnSp>
          <p:nvCxnSpPr>
            <p:cNvPr id="12" name="Straight Arrow Connector 11"/>
            <p:cNvCxnSpPr>
              <a:stCxn id="8" idx="2"/>
            </p:cNvCxnSpPr>
            <p:nvPr/>
          </p:nvCxnSpPr>
          <p:spPr bwMode="auto">
            <a:xfrm rot="16200000" flipH="1">
              <a:off x="22669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p:cNvCxnSpPr>
              <a:stCxn id="9" idx="2"/>
            </p:cNvCxnSpPr>
            <p:nvPr/>
          </p:nvCxnSpPr>
          <p:spPr bwMode="auto">
            <a:xfrm rot="5400000">
              <a:off x="57340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1" name="Oval 30"/>
            <p:cNvSpPr/>
            <p:nvPr/>
          </p:nvSpPr>
          <p:spPr bwMode="auto">
            <a:xfrm>
              <a:off x="1676400" y="42672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112" charset="0"/>
                  <a:ea typeface="ＭＳ Ｐゴシック" pitchFamily="-112" charset="-128"/>
                  <a:cs typeface="ＭＳ Ｐゴシック" pitchFamily="-112" charset="-128"/>
                </a:rPr>
                <a:t>Analysis</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34" name="Straight Arrow Connector 33"/>
            <p:cNvCxnSpPr>
              <a:endCxn id="31" idx="0"/>
            </p:cNvCxnSpPr>
            <p:nvPr/>
          </p:nvCxnSpPr>
          <p:spPr bwMode="auto">
            <a:xfrm rot="5400000">
              <a:off x="2876550" y="36385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3" name="Straight Arrow Connector 42"/>
            <p:cNvCxnSpPr/>
            <p:nvPr/>
          </p:nvCxnSpPr>
          <p:spPr bwMode="auto">
            <a:xfrm rot="16200000" flipV="1">
              <a:off x="1028702" y="2476501"/>
              <a:ext cx="2514598" cy="10667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5" name="TextBox 4"/>
          <p:cNvSpPr txBox="1"/>
          <p:nvPr/>
        </p:nvSpPr>
        <p:spPr>
          <a:xfrm>
            <a:off x="457200" y="685800"/>
            <a:ext cx="8305800" cy="830997"/>
          </a:xfrm>
          <a:prstGeom prst="rect">
            <a:avLst/>
          </a:prstGeom>
          <a:noFill/>
        </p:spPr>
        <p:txBody>
          <a:bodyPr wrap="square" rtlCol="0">
            <a:spAutoFit/>
          </a:bodyPr>
          <a:lstStyle/>
          <a:p>
            <a:r>
              <a:rPr lang="en-US" dirty="0" smtClean="0"/>
              <a:t>DART provides data assimilation ‘glue’ to build state-of-the-art ensemble forecast systems for even the largest models.</a:t>
            </a:r>
            <a:endParaRPr lang="en-US" dirty="0"/>
          </a:p>
        </p:txBody>
      </p:sp>
      <p:sp>
        <p:nvSpPr>
          <p:cNvPr id="15" name="TextBox 14"/>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Data Assimilation Research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Testbed</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(DART)</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Footer Placeholder 6"/>
          <p:cNvSpPr>
            <a:spLocks noGrp="1"/>
          </p:cNvSpPr>
          <p:nvPr>
            <p:ph type="ftr" sz="quarter" idx="3"/>
          </p:nvPr>
        </p:nvSpPr>
        <p:spPr/>
        <p:txBody>
          <a:bodyPr/>
          <a:lstStyle/>
          <a:p>
            <a:r>
              <a:rPr lang="en-US" smtClean="0"/>
              <a:t>CAHMDA VII Tutorial, 20 Aug. 2017</a:t>
            </a:r>
            <a:endParaRPr lang="en-US" dirty="0"/>
          </a:p>
        </p:txBody>
      </p:sp>
      <p:sp>
        <p:nvSpPr>
          <p:cNvPr id="11" name="Slide Number Placeholder 10"/>
          <p:cNvSpPr>
            <a:spLocks noGrp="1"/>
          </p:cNvSpPr>
          <p:nvPr>
            <p:ph type="sldNum" sz="quarter" idx="4"/>
          </p:nvPr>
        </p:nvSpPr>
        <p:spPr/>
        <p:txBody>
          <a:bodyPr/>
          <a:lstStyle/>
          <a:p>
            <a:r>
              <a:rPr lang="en-US" smtClean="0"/>
              <a:t>pg </a:t>
            </a:r>
            <a:fld id="{1DCE4C99-821D-0A43-B0D2-0BA6C4E4E578}"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6064045" y="1092614"/>
            <a:ext cx="2730036" cy="4423825"/>
          </a:xfrm>
          <a:prstGeom prst="rect">
            <a:avLst/>
          </a:prstGeom>
          <a:noFill/>
        </p:spPr>
        <p:txBody>
          <a:bodyPr wrap="square" rtlCol="0">
            <a:norm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rPr>
              <a:t>Update observed variable with ensemble </a:t>
            </a:r>
            <a:r>
              <a:rPr lang="en-US" dirty="0" err="1">
                <a:solidFill>
                  <a:prstClr val="black"/>
                </a:solidFill>
                <a:latin typeface="Calibri"/>
              </a:rPr>
              <a:t>Kalman</a:t>
            </a:r>
            <a:r>
              <a:rPr lang="en-US" dirty="0">
                <a:solidFill>
                  <a:prstClr val="black"/>
                </a:solidFill>
                <a:latin typeface="Calibri"/>
              </a:rPr>
              <a:t> filter.</a:t>
            </a:r>
          </a:p>
        </p:txBody>
      </p:sp>
      <p:pic>
        <p:nvPicPr>
          <p:cNvPr id="4" name="Picture 3" descr="s11f04.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7" name="Footer Placeholder 6"/>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30</a:t>
            </a:fld>
            <a:endParaRPr lang="en-US" dirty="0"/>
          </a:p>
        </p:txBody>
      </p:sp>
    </p:spTree>
    <p:extLst>
      <p:ext uri="{BB962C8B-B14F-4D97-AF65-F5344CB8AC3E}">
        <p14:creationId xmlns:p14="http://schemas.microsoft.com/office/powerpoint/2010/main" val="30770422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6064045" y="1092614"/>
            <a:ext cx="2730036" cy="4423825"/>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Compute increments for prior ensemble members of observed variable.</a:t>
            </a:r>
          </a:p>
        </p:txBody>
      </p:sp>
      <p:pic>
        <p:nvPicPr>
          <p:cNvPr id="7" name="Picture 6" descr="s11f06.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4" name="Footer Placeholder 3"/>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31</a:t>
            </a:fld>
            <a:endParaRPr lang="en-US" dirty="0"/>
          </a:p>
        </p:txBody>
      </p:sp>
    </p:spTree>
    <p:extLst>
      <p:ext uri="{BB962C8B-B14F-4D97-AF65-F5344CB8AC3E}">
        <p14:creationId xmlns:p14="http://schemas.microsoft.com/office/powerpoint/2010/main" val="32153517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6064045" y="1092614"/>
            <a:ext cx="2730036" cy="4423825"/>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Compute increments for prior ensemble members of observed variable.</a:t>
            </a:r>
          </a:p>
        </p:txBody>
      </p:sp>
      <p:pic>
        <p:nvPicPr>
          <p:cNvPr id="4" name="Picture 3" descr="s11f07.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7" name="Footer Placeholder 6"/>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32</a:t>
            </a:fld>
            <a:endParaRPr lang="en-US" dirty="0"/>
          </a:p>
        </p:txBody>
      </p:sp>
    </p:spTree>
    <p:extLst>
      <p:ext uri="{BB962C8B-B14F-4D97-AF65-F5344CB8AC3E}">
        <p14:creationId xmlns:p14="http://schemas.microsoft.com/office/powerpoint/2010/main" val="8419824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6064045" y="1092614"/>
            <a:ext cx="2730036" cy="4423825"/>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Compute increments for prior ensemble members of observed variable.</a:t>
            </a:r>
          </a:p>
        </p:txBody>
      </p:sp>
      <p:pic>
        <p:nvPicPr>
          <p:cNvPr id="6" name="Picture 5" descr="s11f08.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4" name="Footer Placeholder 3"/>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33</a:t>
            </a:fld>
            <a:endParaRPr lang="en-US" dirty="0"/>
          </a:p>
        </p:txBody>
      </p:sp>
    </p:spTree>
    <p:extLst>
      <p:ext uri="{BB962C8B-B14F-4D97-AF65-F5344CB8AC3E}">
        <p14:creationId xmlns:p14="http://schemas.microsoft.com/office/powerpoint/2010/main" val="22840080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6064045" y="1092614"/>
            <a:ext cx="2730036" cy="4423825"/>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Compute increments for prior ensemble members of observed variable.</a:t>
            </a:r>
          </a:p>
        </p:txBody>
      </p:sp>
      <p:pic>
        <p:nvPicPr>
          <p:cNvPr id="4" name="Picture 3" descr="s11f09.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7" name="Footer Placeholder 6"/>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34</a:t>
            </a:fld>
            <a:endParaRPr lang="en-US" dirty="0"/>
          </a:p>
        </p:txBody>
      </p:sp>
    </p:spTree>
    <p:extLst>
      <p:ext uri="{BB962C8B-B14F-4D97-AF65-F5344CB8AC3E}">
        <p14:creationId xmlns:p14="http://schemas.microsoft.com/office/powerpoint/2010/main" val="40884363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6064045" y="1092614"/>
            <a:ext cx="2730036" cy="4423825"/>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Compute increments for prior ensemble members of observed variable.</a:t>
            </a:r>
          </a:p>
        </p:txBody>
      </p:sp>
      <p:pic>
        <p:nvPicPr>
          <p:cNvPr id="6" name="Picture 5" descr="s11f010.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4" name="Footer Placeholder 3"/>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35</a:t>
            </a:fld>
            <a:endParaRPr lang="en-US" dirty="0"/>
          </a:p>
        </p:txBody>
      </p:sp>
    </p:spTree>
    <p:extLst>
      <p:ext uri="{BB962C8B-B14F-4D97-AF65-F5344CB8AC3E}">
        <p14:creationId xmlns:p14="http://schemas.microsoft.com/office/powerpoint/2010/main" val="23348683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823413" y="1092614"/>
            <a:ext cx="3146798" cy="4423825"/>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black"/>
                </a:solidFill>
                <a:latin typeface="Calibri"/>
                <a:ea typeface="+mn-ea"/>
                <a:cs typeface="+mn-cs"/>
              </a:rPr>
              <a:t>Using only increments guarantees that if observation had no impact on observed variable, the unobserved variable is unchanged.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Highly desirable!</a:t>
            </a:r>
          </a:p>
        </p:txBody>
      </p:sp>
      <p:pic>
        <p:nvPicPr>
          <p:cNvPr id="4" name="Picture 3" descr="s11f1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7" name="Footer Placeholder 6"/>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36</a:t>
            </a:fld>
            <a:endParaRPr lang="en-US" dirty="0"/>
          </a:p>
        </p:txBody>
      </p:sp>
    </p:spTree>
    <p:extLst>
      <p:ext uri="{BB962C8B-B14F-4D97-AF65-F5344CB8AC3E}">
        <p14:creationId xmlns:p14="http://schemas.microsoft.com/office/powerpoint/2010/main" val="26789065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6"/>
            <a:ext cx="3141913" cy="5618329"/>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How should the unobserved variable be impacted?</a:t>
            </a:r>
          </a:p>
          <a:p>
            <a:pPr defTabSz="457200" eaLnBrk="1" fontAlgn="auto" hangingPunct="1">
              <a:spcBef>
                <a:spcPts val="0"/>
              </a:spcBef>
              <a:spcAft>
                <a:spcPts val="0"/>
              </a:spcAft>
            </a:pPr>
            <a:endParaRPr lang="en-US" dirty="0" smtClean="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1</a:t>
            </a:r>
            <a:r>
              <a:rPr lang="en-US" baseline="30000" dirty="0" smtClean="0">
                <a:solidFill>
                  <a:prstClr val="black"/>
                </a:solidFill>
                <a:latin typeface="Calibri"/>
                <a:ea typeface="+mn-ea"/>
                <a:cs typeface="+mn-cs"/>
              </a:rPr>
              <a:t>st</a:t>
            </a:r>
            <a:r>
              <a:rPr lang="en-US" dirty="0" smtClean="0">
                <a:solidFill>
                  <a:prstClr val="black"/>
                </a:solidFill>
                <a:latin typeface="Calibri"/>
                <a:ea typeface="+mn-ea"/>
                <a:cs typeface="+mn-cs"/>
              </a:rPr>
              <a:t> choice: least squares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Equivalent to linear regression.</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Same as assuming </a:t>
            </a:r>
            <a:r>
              <a:rPr lang="en-US" dirty="0" err="1" smtClean="0">
                <a:solidFill>
                  <a:prstClr val="black"/>
                </a:solidFill>
                <a:latin typeface="Calibri"/>
                <a:ea typeface="+mn-ea"/>
                <a:cs typeface="+mn-cs"/>
              </a:rPr>
              <a:t>binormal</a:t>
            </a:r>
            <a:r>
              <a:rPr lang="en-US" dirty="0" smtClean="0">
                <a:solidFill>
                  <a:prstClr val="black"/>
                </a:solidFill>
                <a:latin typeface="Calibri"/>
                <a:ea typeface="+mn-ea"/>
                <a:cs typeface="+mn-cs"/>
              </a:rPr>
              <a:t> prior.</a:t>
            </a:r>
          </a:p>
        </p:txBody>
      </p:sp>
      <p:pic>
        <p:nvPicPr>
          <p:cNvPr id="4" name="Picture 3" descr="s11f1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7" name="Footer Placeholder 6"/>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37</a:t>
            </a:fld>
            <a:endParaRPr lang="en-US" dirty="0"/>
          </a:p>
        </p:txBody>
      </p:sp>
    </p:spTree>
    <p:extLst>
      <p:ext uri="{BB962C8B-B14F-4D97-AF65-F5344CB8AC3E}">
        <p14:creationId xmlns:p14="http://schemas.microsoft.com/office/powerpoint/2010/main" val="5856266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6"/>
            <a:ext cx="3141913" cy="5618329"/>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black"/>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How should the unobserved variable be impacted?</a:t>
            </a:r>
          </a:p>
          <a:p>
            <a:pPr defTabSz="457200" eaLnBrk="1" fontAlgn="auto" hangingPunct="1">
              <a:spcBef>
                <a:spcPts val="0"/>
              </a:spcBef>
              <a:spcAft>
                <a:spcPts val="0"/>
              </a:spcAft>
            </a:pPr>
            <a:endParaRPr lang="en-US" dirty="0" smtClean="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1</a:t>
            </a:r>
            <a:r>
              <a:rPr lang="en-US" baseline="30000" dirty="0" smtClean="0">
                <a:solidFill>
                  <a:prstClr val="white">
                    <a:lumMod val="50000"/>
                  </a:prstClr>
                </a:solidFill>
                <a:latin typeface="Calibri"/>
                <a:ea typeface="+mn-ea"/>
                <a:cs typeface="+mn-cs"/>
              </a:rPr>
              <a:t>st</a:t>
            </a:r>
            <a:r>
              <a:rPr lang="en-US" dirty="0" smtClean="0">
                <a:solidFill>
                  <a:prstClr val="white">
                    <a:lumMod val="50000"/>
                  </a:prstClr>
                </a:solidFill>
                <a:latin typeface="Calibri"/>
                <a:ea typeface="+mn-ea"/>
                <a:cs typeface="+mn-cs"/>
              </a:rPr>
              <a:t> choice: least squares</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Begin by finding </a:t>
            </a:r>
            <a:r>
              <a:rPr lang="en-US" dirty="0" smtClean="0">
                <a:solidFill>
                  <a:srgbClr val="FF0000"/>
                </a:solidFill>
                <a:latin typeface="Calibri"/>
                <a:ea typeface="+mn-ea"/>
                <a:cs typeface="+mn-cs"/>
              </a:rPr>
              <a:t>least squares fit.</a:t>
            </a:r>
          </a:p>
        </p:txBody>
      </p:sp>
      <p:pic>
        <p:nvPicPr>
          <p:cNvPr id="6" name="Picture 5" descr="s11f1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4" name="Footer Placeholder 3"/>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38</a:t>
            </a:fld>
            <a:endParaRPr lang="en-US" dirty="0"/>
          </a:p>
        </p:txBody>
      </p:sp>
    </p:spTree>
    <p:extLst>
      <p:ext uri="{BB962C8B-B14F-4D97-AF65-F5344CB8AC3E}">
        <p14:creationId xmlns:p14="http://schemas.microsoft.com/office/powerpoint/2010/main" val="5593379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6"/>
            <a:ext cx="3382546" cy="5012497"/>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Next, regress the observed variable increments onto increments for the unobserved variable. </a:t>
            </a:r>
            <a:endParaRPr lang="en-US" dirty="0" smtClean="0">
              <a:solidFill>
                <a:prstClr val="black"/>
              </a:solidFill>
              <a:latin typeface="Calibri"/>
              <a:ea typeface="+mn-ea"/>
              <a:cs typeface="+mn-cs"/>
            </a:endParaRP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Equivalent to first finding image of increment in joint space. </a:t>
            </a:r>
          </a:p>
          <a:p>
            <a:pPr defTabSz="457200" eaLnBrk="1" fontAlgn="auto" hangingPunct="1">
              <a:spcBef>
                <a:spcPts val="0"/>
              </a:spcBef>
              <a:spcAft>
                <a:spcPts val="0"/>
              </a:spcAft>
            </a:pPr>
            <a:endParaRPr lang="en-US" dirty="0">
              <a:solidFill>
                <a:prstClr val="black"/>
              </a:solidFill>
              <a:latin typeface="Calibri"/>
              <a:ea typeface="+mn-ea"/>
              <a:cs typeface="+mn-cs"/>
            </a:endParaRPr>
          </a:p>
        </p:txBody>
      </p:sp>
      <p:pic>
        <p:nvPicPr>
          <p:cNvPr id="4" name="Picture 3" descr="s11f14.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grpSp>
        <p:nvGrpSpPr>
          <p:cNvPr id="7" name="Group 6"/>
          <p:cNvGrpSpPr/>
          <p:nvPr/>
        </p:nvGrpSpPr>
        <p:grpSpPr>
          <a:xfrm>
            <a:off x="3094182" y="3331845"/>
            <a:ext cx="1339273" cy="2095495"/>
            <a:chOff x="3094182" y="3308755"/>
            <a:chExt cx="1339273" cy="2095495"/>
          </a:xfrm>
          <a:solidFill>
            <a:schemeClr val="bg1">
              <a:lumMod val="65000"/>
              <a:alpha val="38000"/>
            </a:schemeClr>
          </a:solidFill>
        </p:grpSpPr>
        <p:sp>
          <p:nvSpPr>
            <p:cNvPr id="8" name="Rectangle 7"/>
            <p:cNvSpPr/>
            <p:nvPr/>
          </p:nvSpPr>
          <p:spPr>
            <a:xfrm>
              <a:off x="3094182" y="4710545"/>
              <a:ext cx="1339273" cy="69370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9" name="Right Triangle 8"/>
            <p:cNvSpPr/>
            <p:nvPr/>
          </p:nvSpPr>
          <p:spPr>
            <a:xfrm flipH="1">
              <a:off x="3105455" y="3308755"/>
              <a:ext cx="1327999" cy="1401790"/>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grpSp>
      <p:sp>
        <p:nvSpPr>
          <p:cNvPr id="10" name="Footer Placeholder 9"/>
          <p:cNvSpPr>
            <a:spLocks noGrp="1"/>
          </p:cNvSpPr>
          <p:nvPr>
            <p:ph type="ftr" sz="quarter" idx="3"/>
          </p:nvPr>
        </p:nvSpPr>
        <p:spPr/>
        <p:txBody>
          <a:bodyPr/>
          <a:lstStyle/>
          <a:p>
            <a:r>
              <a:rPr lang="en-US" smtClean="0"/>
              <a:t>CAHMDA VII Tutorial, 20 Aug. 2017</a:t>
            </a:r>
            <a:endParaRPr lang="en-US" dirty="0"/>
          </a:p>
        </p:txBody>
      </p:sp>
      <p:sp>
        <p:nvSpPr>
          <p:cNvPr id="11" name="Slide Number Placeholder 10"/>
          <p:cNvSpPr>
            <a:spLocks noGrp="1"/>
          </p:cNvSpPr>
          <p:nvPr>
            <p:ph type="sldNum" sz="quarter" idx="4"/>
          </p:nvPr>
        </p:nvSpPr>
        <p:spPr/>
        <p:txBody>
          <a:bodyPr/>
          <a:lstStyle/>
          <a:p>
            <a:r>
              <a:rPr lang="en-US" smtClean="0"/>
              <a:t>pg </a:t>
            </a:r>
            <a:fld id="{1DCE4C99-821D-0A43-B0D2-0BA6C4E4E578}" type="slidenum">
              <a:rPr lang="en-US" smtClean="0"/>
              <a:pPr/>
              <a:t>39</a:t>
            </a:fld>
            <a:endParaRPr lang="en-US" dirty="0"/>
          </a:p>
        </p:txBody>
      </p:sp>
    </p:spTree>
    <p:extLst>
      <p:ext uri="{BB962C8B-B14F-4D97-AF65-F5344CB8AC3E}">
        <p14:creationId xmlns:p14="http://schemas.microsoft.com/office/powerpoint/2010/main" val="30537189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685800"/>
            <a:ext cx="8305800" cy="4524315"/>
          </a:xfrm>
          <a:prstGeom prst="rect">
            <a:avLst/>
          </a:prstGeom>
          <a:noFill/>
        </p:spPr>
        <p:txBody>
          <a:bodyPr wrap="square" rtlCol="0">
            <a:spAutoFit/>
          </a:bodyPr>
          <a:lstStyle/>
          <a:p>
            <a:r>
              <a:rPr lang="en-US" dirty="0" smtClean="0"/>
              <a:t>Provide State-of-the-Art Data Assimilation capability to:</a:t>
            </a:r>
          </a:p>
          <a:p>
            <a:endParaRPr lang="en-US" dirty="0"/>
          </a:p>
          <a:p>
            <a:pPr marL="1257300" indent="-342900">
              <a:buFont typeface="Wingdings" charset="2"/>
              <a:buChar char="Ø"/>
            </a:pPr>
            <a:r>
              <a:rPr lang="en-US" dirty="0" smtClean="0"/>
              <a:t>Prediction research scientists,</a:t>
            </a:r>
          </a:p>
          <a:p>
            <a:pPr marL="1257300" indent="-342900">
              <a:buFont typeface="Wingdings" charset="2"/>
              <a:buChar char="Ø"/>
            </a:pPr>
            <a:endParaRPr lang="en-US" dirty="0"/>
          </a:p>
          <a:p>
            <a:pPr marL="1257300" indent="-342900">
              <a:buFont typeface="Wingdings" charset="2"/>
              <a:buChar char="Ø"/>
            </a:pPr>
            <a:r>
              <a:rPr lang="en-US" dirty="0" smtClean="0"/>
              <a:t>Model developers,</a:t>
            </a:r>
          </a:p>
          <a:p>
            <a:pPr marL="1257300" indent="-342900">
              <a:buFont typeface="Wingdings" charset="2"/>
              <a:buChar char="Ø"/>
            </a:pPr>
            <a:endParaRPr lang="en-US" dirty="0"/>
          </a:p>
          <a:p>
            <a:pPr marL="1257300" indent="-342900">
              <a:buFont typeface="Wingdings" charset="2"/>
              <a:buChar char="Ø"/>
            </a:pPr>
            <a:r>
              <a:rPr lang="en-US" dirty="0" smtClean="0"/>
              <a:t>Observation system developers,</a:t>
            </a:r>
          </a:p>
          <a:p>
            <a:endParaRPr lang="en-US" dirty="0"/>
          </a:p>
          <a:p>
            <a:r>
              <a:rPr lang="en-US" dirty="0" smtClean="0"/>
              <a:t>Who may not have any assimilation expertise.</a:t>
            </a:r>
          </a:p>
          <a:p>
            <a:endParaRPr lang="en-US" dirty="0"/>
          </a:p>
          <a:p>
            <a:endParaRPr lang="en-US" dirty="0" smtClean="0"/>
          </a:p>
          <a:p>
            <a:endParaRPr lang="en-US" dirty="0"/>
          </a:p>
        </p:txBody>
      </p:sp>
      <p:sp>
        <p:nvSpPr>
          <p:cNvPr id="15" name="TextBox 14"/>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DART Goals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3"/>
          </p:nvPr>
        </p:nvSpPr>
        <p:spPr/>
        <p:txBody>
          <a:bodyPr/>
          <a:lstStyle/>
          <a:p>
            <a:r>
              <a:rPr lang="en-US" smtClean="0"/>
              <a:t>CAHMDA VII Tutorial, 20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4</a:t>
            </a:fld>
            <a:endParaRPr lang="en-US" dirty="0"/>
          </a:p>
        </p:txBody>
      </p:sp>
    </p:spTree>
    <p:extLst>
      <p:ext uri="{BB962C8B-B14F-4D97-AF65-F5344CB8AC3E}">
        <p14:creationId xmlns:p14="http://schemas.microsoft.com/office/powerpoint/2010/main" val="11865123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6"/>
            <a:ext cx="3382546" cy="5618329"/>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Next, regress the observed variable increments onto increments for the unobserved variable. </a:t>
            </a:r>
            <a:endParaRPr lang="en-US" dirty="0" smtClean="0">
              <a:solidFill>
                <a:prstClr val="black"/>
              </a:solidFill>
              <a:latin typeface="Calibri"/>
              <a:ea typeface="+mn-ea"/>
              <a:cs typeface="+mn-cs"/>
            </a:endParaRP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Equivalent to first finding image of increment in joint space. </a:t>
            </a:r>
          </a:p>
          <a:p>
            <a:pPr defTabSz="457200" eaLnBrk="1" fontAlgn="auto" hangingPunct="1">
              <a:spcBef>
                <a:spcPts val="0"/>
              </a:spcBef>
              <a:spcAft>
                <a:spcPts val="0"/>
              </a:spcAft>
            </a:pPr>
            <a:endParaRPr lang="en-US" dirty="0">
              <a:solidFill>
                <a:prstClr val="black"/>
              </a:solidFill>
              <a:latin typeface="Calibri"/>
              <a:ea typeface="+mn-ea"/>
              <a:cs typeface="+mn-cs"/>
            </a:endParaRPr>
          </a:p>
        </p:txBody>
      </p:sp>
      <p:pic>
        <p:nvPicPr>
          <p:cNvPr id="6" name="Picture 5" descr="s11f15.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4" name="Footer Placeholder 3"/>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40</a:t>
            </a:fld>
            <a:endParaRPr lang="en-US" dirty="0"/>
          </a:p>
        </p:txBody>
      </p:sp>
    </p:spTree>
    <p:extLst>
      <p:ext uri="{BB962C8B-B14F-4D97-AF65-F5344CB8AC3E}">
        <p14:creationId xmlns:p14="http://schemas.microsoft.com/office/powerpoint/2010/main" val="41509349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6"/>
            <a:ext cx="3382546" cy="5618329"/>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Next, regress the observed variable increments onto increments for the unobserved variable. </a:t>
            </a:r>
            <a:endParaRPr lang="en-US" dirty="0" smtClean="0">
              <a:solidFill>
                <a:prstClr val="black"/>
              </a:solidFill>
              <a:latin typeface="Calibri"/>
              <a:ea typeface="+mn-ea"/>
              <a:cs typeface="+mn-cs"/>
            </a:endParaRP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Equivalent to first finding image of increment in joint space. </a:t>
            </a:r>
          </a:p>
          <a:p>
            <a:pPr defTabSz="457200" eaLnBrk="1" fontAlgn="auto" hangingPunct="1">
              <a:spcBef>
                <a:spcPts val="0"/>
              </a:spcBef>
              <a:spcAft>
                <a:spcPts val="0"/>
              </a:spcAft>
            </a:pPr>
            <a:endParaRPr lang="en-US" dirty="0">
              <a:solidFill>
                <a:prstClr val="black"/>
              </a:solidFill>
              <a:latin typeface="Calibri"/>
              <a:ea typeface="+mn-ea"/>
              <a:cs typeface="+mn-cs"/>
            </a:endParaRPr>
          </a:p>
        </p:txBody>
      </p:sp>
      <p:pic>
        <p:nvPicPr>
          <p:cNvPr id="4" name="Picture 3" descr="s11f16.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7" name="Footer Placeholder 6"/>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41</a:t>
            </a:fld>
            <a:endParaRPr lang="en-US" dirty="0"/>
          </a:p>
        </p:txBody>
      </p:sp>
    </p:spTree>
    <p:extLst>
      <p:ext uri="{BB962C8B-B14F-4D97-AF65-F5344CB8AC3E}">
        <p14:creationId xmlns:p14="http://schemas.microsoft.com/office/powerpoint/2010/main" val="36415392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6"/>
            <a:ext cx="3382546" cy="5618329"/>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Next, regress the observed variable increments onto increments for the unobserved variable. </a:t>
            </a:r>
            <a:endParaRPr lang="en-US" dirty="0" smtClean="0">
              <a:solidFill>
                <a:prstClr val="black"/>
              </a:solidFill>
              <a:latin typeface="Calibri"/>
              <a:ea typeface="+mn-ea"/>
              <a:cs typeface="+mn-cs"/>
            </a:endParaRP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Equivalent to first finding image of increment in joint space. </a:t>
            </a:r>
          </a:p>
          <a:p>
            <a:pPr defTabSz="457200" eaLnBrk="1" fontAlgn="auto" hangingPunct="1">
              <a:spcBef>
                <a:spcPts val="0"/>
              </a:spcBef>
              <a:spcAft>
                <a:spcPts val="0"/>
              </a:spcAft>
            </a:pPr>
            <a:endParaRPr lang="en-US" dirty="0">
              <a:solidFill>
                <a:prstClr val="black"/>
              </a:solidFill>
              <a:latin typeface="Calibri"/>
              <a:ea typeface="+mn-ea"/>
              <a:cs typeface="+mn-cs"/>
            </a:endParaRPr>
          </a:p>
        </p:txBody>
      </p:sp>
      <p:pic>
        <p:nvPicPr>
          <p:cNvPr id="6" name="Picture 5" descr="s11f17.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4" name="Footer Placeholder 3"/>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42</a:t>
            </a:fld>
            <a:endParaRPr lang="en-US" dirty="0"/>
          </a:p>
        </p:txBody>
      </p:sp>
    </p:spTree>
    <p:extLst>
      <p:ext uri="{BB962C8B-B14F-4D97-AF65-F5344CB8AC3E}">
        <p14:creationId xmlns:p14="http://schemas.microsoft.com/office/powerpoint/2010/main" val="11988226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6"/>
            <a:ext cx="3382546" cy="4954769"/>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Next, regress the observed variable increments onto increments for the unobserved variable. </a:t>
            </a:r>
            <a:endParaRPr lang="en-US" dirty="0" smtClean="0">
              <a:solidFill>
                <a:prstClr val="black"/>
              </a:solidFill>
              <a:latin typeface="Calibri"/>
              <a:ea typeface="+mn-ea"/>
              <a:cs typeface="+mn-cs"/>
            </a:endParaRP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Equivalent to first finding image of increment in joint space. </a:t>
            </a:r>
          </a:p>
          <a:p>
            <a:pPr defTabSz="457200" eaLnBrk="1" fontAlgn="auto" hangingPunct="1">
              <a:spcBef>
                <a:spcPts val="0"/>
              </a:spcBef>
              <a:spcAft>
                <a:spcPts val="0"/>
              </a:spcAft>
            </a:pPr>
            <a:endParaRPr lang="en-US" dirty="0">
              <a:solidFill>
                <a:prstClr val="black"/>
              </a:solidFill>
              <a:latin typeface="Calibri"/>
              <a:ea typeface="+mn-ea"/>
              <a:cs typeface="+mn-cs"/>
            </a:endParaRPr>
          </a:p>
        </p:txBody>
      </p:sp>
      <p:pic>
        <p:nvPicPr>
          <p:cNvPr id="4" name="Picture 3" descr="s11f18.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7" name="Footer Placeholder 6"/>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43</a:t>
            </a:fld>
            <a:endParaRPr lang="en-US" dirty="0"/>
          </a:p>
        </p:txBody>
      </p:sp>
    </p:spTree>
    <p:extLst>
      <p:ext uri="{BB962C8B-B14F-4D97-AF65-F5344CB8AC3E}">
        <p14:creationId xmlns:p14="http://schemas.microsoft.com/office/powerpoint/2010/main" val="41181581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7"/>
            <a:ext cx="3382546" cy="4181224"/>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Regression: Equivalent to first finding image of increment in joint space.</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Then projecting from joint space onto unobserved priors.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endParaRPr lang="en-US" dirty="0">
              <a:solidFill>
                <a:prstClr val="black"/>
              </a:solidFill>
              <a:latin typeface="Calibri"/>
              <a:ea typeface="+mn-ea"/>
              <a:cs typeface="+mn-cs"/>
            </a:endParaRPr>
          </a:p>
        </p:txBody>
      </p:sp>
      <p:pic>
        <p:nvPicPr>
          <p:cNvPr id="2" name="Picture 1" descr="s11f19.eps"/>
          <p:cNvPicPr>
            <a:picLocks/>
          </p:cNvPicPr>
          <p:nvPr/>
        </p:nvPicPr>
        <p:blipFill>
          <a:blip r:embed="rId3">
            <a:extLst>
              <a:ext uri="{28A0092B-C50C-407E-A947-70E740481C1C}">
                <a14:useLocalDpi xmlns:a14="http://schemas.microsoft.com/office/drawing/2010/main" val="0"/>
              </a:ext>
            </a:extLst>
          </a:blip>
          <a:stretch>
            <a:fillRect/>
          </a:stretch>
        </p:blipFill>
        <p:spPr>
          <a:xfrm rot="5400000">
            <a:off x="233172" y="679287"/>
            <a:ext cx="5477256" cy="5511800"/>
          </a:xfrm>
          <a:prstGeom prst="rect">
            <a:avLst/>
          </a:prstGeom>
        </p:spPr>
      </p:pic>
      <p:grpSp>
        <p:nvGrpSpPr>
          <p:cNvPr id="12" name="Group 11"/>
          <p:cNvGrpSpPr/>
          <p:nvPr/>
        </p:nvGrpSpPr>
        <p:grpSpPr>
          <a:xfrm rot="5400000" flipH="1">
            <a:off x="2117294" y="2364363"/>
            <a:ext cx="1387764" cy="3304603"/>
            <a:chOff x="3094183" y="3278907"/>
            <a:chExt cx="1339273" cy="3366659"/>
          </a:xfrm>
          <a:solidFill>
            <a:schemeClr val="bg1">
              <a:lumMod val="65000"/>
              <a:alpha val="38000"/>
            </a:schemeClr>
          </a:solidFill>
        </p:grpSpPr>
        <p:sp>
          <p:nvSpPr>
            <p:cNvPr id="13" name="Rectangle 12"/>
            <p:cNvSpPr/>
            <p:nvPr/>
          </p:nvSpPr>
          <p:spPr>
            <a:xfrm>
              <a:off x="3094183" y="4664363"/>
              <a:ext cx="1339273" cy="198120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14" name="Right Triangle 13"/>
            <p:cNvSpPr/>
            <p:nvPr/>
          </p:nvSpPr>
          <p:spPr>
            <a:xfrm flipH="1">
              <a:off x="3105456" y="3278907"/>
              <a:ext cx="1327999" cy="1385454"/>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grpSp>
      <p:sp>
        <p:nvSpPr>
          <p:cNvPr id="6" name="Footer Placeholder 5"/>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44</a:t>
            </a:fld>
            <a:endParaRPr lang="en-US" dirty="0"/>
          </a:p>
        </p:txBody>
      </p:sp>
    </p:spTree>
    <p:extLst>
      <p:ext uri="{BB962C8B-B14F-4D97-AF65-F5344CB8AC3E}">
        <p14:creationId xmlns:p14="http://schemas.microsoft.com/office/powerpoint/2010/main" val="28587677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7"/>
            <a:ext cx="3382546" cy="4262042"/>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Regression: Equivalent to first finding image of increment in joint space.</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Then projecting from joint space onto unobserved priors.</a:t>
            </a:r>
          </a:p>
        </p:txBody>
      </p:sp>
      <p:pic>
        <p:nvPicPr>
          <p:cNvPr id="2" name="Picture 1" descr="s11f20.eps"/>
          <p:cNvPicPr>
            <a:picLocks/>
          </p:cNvPicPr>
          <p:nvPr/>
        </p:nvPicPr>
        <p:blipFill>
          <a:blip r:embed="rId3">
            <a:extLst>
              <a:ext uri="{28A0092B-C50C-407E-A947-70E740481C1C}">
                <a14:useLocalDpi xmlns:a14="http://schemas.microsoft.com/office/drawing/2010/main" val="0"/>
              </a:ext>
            </a:extLst>
          </a:blip>
          <a:stretch>
            <a:fillRect/>
          </a:stretch>
        </p:blipFill>
        <p:spPr>
          <a:xfrm rot="5400000">
            <a:off x="237744" y="676656"/>
            <a:ext cx="5477256" cy="5513832"/>
          </a:xfrm>
          <a:prstGeom prst="rect">
            <a:avLst/>
          </a:prstGeom>
        </p:spPr>
      </p:pic>
      <p:sp>
        <p:nvSpPr>
          <p:cNvPr id="7" name="Footer Placeholder 6"/>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45</a:t>
            </a:fld>
            <a:endParaRPr lang="en-US" dirty="0"/>
          </a:p>
        </p:txBody>
      </p:sp>
    </p:spTree>
    <p:extLst>
      <p:ext uri="{BB962C8B-B14F-4D97-AF65-F5344CB8AC3E}">
        <p14:creationId xmlns:p14="http://schemas.microsoft.com/office/powerpoint/2010/main" val="38494874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7"/>
            <a:ext cx="3382546" cy="4354406"/>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Regression: Equivalent to first finding image of increment in joint space.</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Then projecting from joint space onto unobserved priors.</a:t>
            </a:r>
          </a:p>
        </p:txBody>
      </p:sp>
      <p:pic>
        <p:nvPicPr>
          <p:cNvPr id="2" name="Picture 1" descr="s11f21.eps"/>
          <p:cNvPicPr>
            <a:picLocks/>
          </p:cNvPicPr>
          <p:nvPr/>
        </p:nvPicPr>
        <p:blipFill>
          <a:blip r:embed="rId3">
            <a:extLst>
              <a:ext uri="{28A0092B-C50C-407E-A947-70E740481C1C}">
                <a14:useLocalDpi xmlns:a14="http://schemas.microsoft.com/office/drawing/2010/main" val="0"/>
              </a:ext>
            </a:extLst>
          </a:blip>
          <a:stretch>
            <a:fillRect/>
          </a:stretch>
        </p:blipFill>
        <p:spPr>
          <a:xfrm rot="5400000">
            <a:off x="237744" y="676656"/>
            <a:ext cx="5477256" cy="5513832"/>
          </a:xfrm>
          <a:prstGeom prst="rect">
            <a:avLst/>
          </a:prstGeom>
        </p:spPr>
      </p:pic>
      <p:sp>
        <p:nvSpPr>
          <p:cNvPr id="6" name="Footer Placeholder 5"/>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46</a:t>
            </a:fld>
            <a:endParaRPr lang="en-US" dirty="0"/>
          </a:p>
        </p:txBody>
      </p:sp>
    </p:spTree>
    <p:extLst>
      <p:ext uri="{BB962C8B-B14F-4D97-AF65-F5344CB8AC3E}">
        <p14:creationId xmlns:p14="http://schemas.microsoft.com/office/powerpoint/2010/main" val="28443784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7"/>
            <a:ext cx="3382546" cy="4308224"/>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Regression: Equivalent to first finding image of increment in joint space.</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Then projecting from joint space onto unobserved priors.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endParaRPr lang="en-US" dirty="0">
              <a:solidFill>
                <a:prstClr val="black"/>
              </a:solidFill>
              <a:latin typeface="Calibri"/>
              <a:ea typeface="+mn-ea"/>
              <a:cs typeface="+mn-cs"/>
            </a:endParaRPr>
          </a:p>
        </p:txBody>
      </p:sp>
      <p:pic>
        <p:nvPicPr>
          <p:cNvPr id="2" name="Picture 1" descr="s11f22.eps"/>
          <p:cNvPicPr>
            <a:picLocks/>
          </p:cNvPicPr>
          <p:nvPr/>
        </p:nvPicPr>
        <p:blipFill>
          <a:blip r:embed="rId3">
            <a:extLst>
              <a:ext uri="{28A0092B-C50C-407E-A947-70E740481C1C}">
                <a14:useLocalDpi xmlns:a14="http://schemas.microsoft.com/office/drawing/2010/main" val="0"/>
              </a:ext>
            </a:extLst>
          </a:blip>
          <a:stretch>
            <a:fillRect/>
          </a:stretch>
        </p:blipFill>
        <p:spPr>
          <a:xfrm rot="5400000">
            <a:off x="237744" y="676656"/>
            <a:ext cx="5477256" cy="5513832"/>
          </a:xfrm>
          <a:prstGeom prst="rect">
            <a:avLst/>
          </a:prstGeom>
        </p:spPr>
      </p:pic>
      <p:sp>
        <p:nvSpPr>
          <p:cNvPr id="7" name="Footer Placeholder 6"/>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47</a:t>
            </a:fld>
            <a:endParaRPr lang="en-US" dirty="0"/>
          </a:p>
        </p:txBody>
      </p:sp>
    </p:spTree>
    <p:extLst>
      <p:ext uri="{BB962C8B-B14F-4D97-AF65-F5344CB8AC3E}">
        <p14:creationId xmlns:p14="http://schemas.microsoft.com/office/powerpoint/2010/main" val="42741141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7"/>
            <a:ext cx="3382546" cy="4308224"/>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Regression: Equivalent to first finding image of increment in joint space.</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Then projecting from joint space onto unobserved priors.</a:t>
            </a:r>
          </a:p>
        </p:txBody>
      </p:sp>
      <p:pic>
        <p:nvPicPr>
          <p:cNvPr id="2" name="Picture 1" descr="s11f23.eps"/>
          <p:cNvPicPr>
            <a:picLocks/>
          </p:cNvPicPr>
          <p:nvPr/>
        </p:nvPicPr>
        <p:blipFill>
          <a:blip r:embed="rId3">
            <a:extLst>
              <a:ext uri="{28A0092B-C50C-407E-A947-70E740481C1C}">
                <a14:useLocalDpi xmlns:a14="http://schemas.microsoft.com/office/drawing/2010/main" val="0"/>
              </a:ext>
            </a:extLst>
          </a:blip>
          <a:stretch>
            <a:fillRect/>
          </a:stretch>
        </p:blipFill>
        <p:spPr>
          <a:xfrm rot="5400000">
            <a:off x="237744" y="676656"/>
            <a:ext cx="5477256" cy="5513832"/>
          </a:xfrm>
          <a:prstGeom prst="rect">
            <a:avLst/>
          </a:prstGeom>
        </p:spPr>
      </p:pic>
      <p:sp>
        <p:nvSpPr>
          <p:cNvPr id="6" name="Footer Placeholder 5"/>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48</a:t>
            </a:fld>
            <a:endParaRPr lang="en-US" dirty="0"/>
          </a:p>
        </p:txBody>
      </p:sp>
    </p:spTree>
    <p:extLst>
      <p:ext uri="{BB962C8B-B14F-4D97-AF65-F5344CB8AC3E}">
        <p14:creationId xmlns:p14="http://schemas.microsoft.com/office/powerpoint/2010/main" val="3101414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6"/>
            <a:ext cx="3382546" cy="4535487"/>
          </a:xfrm>
          <a:prstGeom prst="rect">
            <a:avLst/>
          </a:prstGeom>
          <a:noFill/>
        </p:spPr>
        <p:txBody>
          <a:bodyPr wrap="square" rtlCol="0">
            <a:noAutofit/>
          </a:bodyPr>
          <a:lstStyle/>
          <a:p>
            <a:pPr defTabSz="457200" eaLnBrk="1" fontAlgn="auto" hangingPunct="1">
              <a:spcBef>
                <a:spcPts val="0"/>
              </a:spcBef>
              <a:spcAft>
                <a:spcPts val="0"/>
              </a:spcAft>
            </a:pPr>
            <a:r>
              <a:rPr lang="en-US" dirty="0">
                <a:solidFill>
                  <a:prstClr val="black"/>
                </a:solidFill>
                <a:latin typeface="Calibri"/>
                <a:ea typeface="+mn-ea"/>
                <a:cs typeface="+mn-cs"/>
              </a:rPr>
              <a:t>Now have an updated (posterior) ensemble for the unobserved variable. </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white"/>
                </a:solidFill>
                <a:latin typeface="Calibri"/>
                <a:ea typeface="+mn-ea"/>
                <a:cs typeface="+mn-cs"/>
              </a:rPr>
              <a:t>Fitting Gaussians shows that mean and variance have changed. </a:t>
            </a:r>
          </a:p>
          <a:p>
            <a:pPr defTabSz="457200" eaLnBrk="1" fontAlgn="auto" hangingPunct="1">
              <a:spcBef>
                <a:spcPts val="0"/>
              </a:spcBef>
              <a:spcAft>
                <a:spcPts val="0"/>
              </a:spcAft>
            </a:pPr>
            <a:endParaRPr lang="en-US" dirty="0">
              <a:solidFill>
                <a:prstClr val="white"/>
              </a:solidFill>
              <a:latin typeface="Calibri"/>
              <a:ea typeface="+mn-ea"/>
              <a:cs typeface="+mn-cs"/>
            </a:endParaRPr>
          </a:p>
          <a:p>
            <a:pPr defTabSz="457200" eaLnBrk="1" fontAlgn="auto" hangingPunct="1">
              <a:spcBef>
                <a:spcPts val="0"/>
              </a:spcBef>
              <a:spcAft>
                <a:spcPts val="0"/>
              </a:spcAft>
            </a:pPr>
            <a:r>
              <a:rPr lang="en-US" dirty="0">
                <a:solidFill>
                  <a:prstClr val="white"/>
                </a:solidFill>
                <a:latin typeface="Calibri"/>
                <a:ea typeface="+mn-ea"/>
                <a:cs typeface="+mn-cs"/>
              </a:rPr>
              <a:t>Other features of the prior distribution may also have changed</a:t>
            </a:r>
            <a:r>
              <a:rPr lang="en-US" dirty="0" smtClean="0">
                <a:solidFill>
                  <a:prstClr val="white"/>
                </a:solidFill>
                <a:latin typeface="Calibri"/>
                <a:ea typeface="+mn-ea"/>
                <a:cs typeface="+mn-cs"/>
              </a:rPr>
              <a:t>.</a:t>
            </a:r>
            <a:endParaRPr lang="en-US" dirty="0">
              <a:solidFill>
                <a:prstClr val="white"/>
              </a:solidFill>
              <a:latin typeface="Calibri"/>
              <a:ea typeface="+mn-ea"/>
              <a:cs typeface="+mn-cs"/>
            </a:endParaRPr>
          </a:p>
        </p:txBody>
      </p:sp>
      <p:pic>
        <p:nvPicPr>
          <p:cNvPr id="4" name="Picture 3" descr="s11f24.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47700"/>
            <a:ext cx="5473700" cy="5549900"/>
          </a:xfrm>
          <a:prstGeom prst="rect">
            <a:avLst/>
          </a:prstGeom>
        </p:spPr>
      </p:pic>
      <p:sp>
        <p:nvSpPr>
          <p:cNvPr id="6" name="Rounded Rectangular Callout 5"/>
          <p:cNvSpPr/>
          <p:nvPr/>
        </p:nvSpPr>
        <p:spPr>
          <a:xfrm>
            <a:off x="404247" y="5681998"/>
            <a:ext cx="3707252" cy="955004"/>
          </a:xfrm>
          <a:prstGeom prst="wedgeRoundRectCallout">
            <a:avLst>
              <a:gd name="adj1" fmla="val 16474"/>
              <a:gd name="adj2" fmla="val -31935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en-US" sz="2000" dirty="0" smtClean="0">
                <a:solidFill>
                  <a:prstClr val="white"/>
                </a:solidFill>
                <a:latin typeface="Calibri"/>
              </a:rPr>
              <a:t>We’ve expanded this plot. Same information as previous slides.</a:t>
            </a:r>
            <a:endParaRPr lang="en-US" sz="2000" dirty="0">
              <a:solidFill>
                <a:prstClr val="white"/>
              </a:solidFill>
              <a:latin typeface="Calibri"/>
            </a:endParaRPr>
          </a:p>
        </p:txBody>
      </p:sp>
      <p:sp>
        <p:nvSpPr>
          <p:cNvPr id="7" name="Rounded Rectangular Callout 6"/>
          <p:cNvSpPr/>
          <p:nvPr/>
        </p:nvSpPr>
        <p:spPr>
          <a:xfrm>
            <a:off x="6261550" y="5681673"/>
            <a:ext cx="2729944" cy="646172"/>
          </a:xfrm>
          <a:prstGeom prst="wedgeRoundRectCallout">
            <a:avLst>
              <a:gd name="adj1" fmla="val -75604"/>
              <a:gd name="adj2" fmla="val -475986"/>
              <a:gd name="adj3" fmla="val 16667"/>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en-US" sz="2000" dirty="0" smtClean="0">
                <a:solidFill>
                  <a:prstClr val="white"/>
                </a:solidFill>
                <a:latin typeface="Calibri"/>
              </a:rPr>
              <a:t>Compressed these two. </a:t>
            </a:r>
            <a:endParaRPr lang="en-US" sz="2000" dirty="0">
              <a:solidFill>
                <a:prstClr val="white"/>
              </a:solidFill>
              <a:latin typeface="Calibri"/>
            </a:endParaRPr>
          </a:p>
        </p:txBody>
      </p:sp>
      <p:sp>
        <p:nvSpPr>
          <p:cNvPr id="8" name="Rounded Rectangular Callout 7"/>
          <p:cNvSpPr/>
          <p:nvPr/>
        </p:nvSpPr>
        <p:spPr>
          <a:xfrm>
            <a:off x="6261550" y="5681673"/>
            <a:ext cx="2729944" cy="646172"/>
          </a:xfrm>
          <a:prstGeom prst="wedgeRoundRectCallout">
            <a:avLst>
              <a:gd name="adj1" fmla="val -74123"/>
              <a:gd name="adj2" fmla="val -108667"/>
              <a:gd name="adj3" fmla="val 16667"/>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en-US" sz="2000" dirty="0" smtClean="0">
                <a:solidFill>
                  <a:prstClr val="white"/>
                </a:solidFill>
                <a:latin typeface="Calibri"/>
              </a:rPr>
              <a:t>Compressed these two. </a:t>
            </a:r>
            <a:endParaRPr lang="en-US" sz="2000" dirty="0">
              <a:solidFill>
                <a:prstClr val="white"/>
              </a:solidFill>
              <a:latin typeface="Calibri"/>
            </a:endParaRPr>
          </a:p>
        </p:txBody>
      </p:sp>
      <p:sp>
        <p:nvSpPr>
          <p:cNvPr id="10" name="Footer Placeholder 9"/>
          <p:cNvSpPr>
            <a:spLocks noGrp="1"/>
          </p:cNvSpPr>
          <p:nvPr>
            <p:ph type="ftr" sz="quarter" idx="3"/>
          </p:nvPr>
        </p:nvSpPr>
        <p:spPr/>
        <p:txBody>
          <a:bodyPr/>
          <a:lstStyle/>
          <a:p>
            <a:r>
              <a:rPr lang="en-US" smtClean="0"/>
              <a:t>CAHMDA VII Tutorial, 20 Aug. 2017</a:t>
            </a:r>
            <a:endParaRPr lang="en-US" dirty="0"/>
          </a:p>
        </p:txBody>
      </p:sp>
      <p:sp>
        <p:nvSpPr>
          <p:cNvPr id="11" name="Slide Number Placeholder 10"/>
          <p:cNvSpPr>
            <a:spLocks noGrp="1"/>
          </p:cNvSpPr>
          <p:nvPr>
            <p:ph type="sldNum" sz="quarter" idx="4"/>
          </p:nvPr>
        </p:nvSpPr>
        <p:spPr/>
        <p:txBody>
          <a:bodyPr/>
          <a:lstStyle/>
          <a:p>
            <a:r>
              <a:rPr lang="en-US" smtClean="0"/>
              <a:t>pg </a:t>
            </a:r>
            <a:fld id="{1DCE4C99-821D-0A43-B0D2-0BA6C4E4E578}" type="slidenum">
              <a:rPr lang="en-US" smtClean="0"/>
              <a:pPr/>
              <a:t>49</a:t>
            </a:fld>
            <a:endParaRPr lang="en-US" dirty="0"/>
          </a:p>
        </p:txBody>
      </p:sp>
    </p:spTree>
    <p:extLst>
      <p:ext uri="{BB962C8B-B14F-4D97-AF65-F5344CB8AC3E}">
        <p14:creationId xmlns:p14="http://schemas.microsoft.com/office/powerpoint/2010/main" val="4237781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685800"/>
            <a:ext cx="8305800" cy="4339649"/>
          </a:xfrm>
          <a:prstGeom prst="rect">
            <a:avLst/>
          </a:prstGeom>
          <a:noFill/>
        </p:spPr>
        <p:txBody>
          <a:bodyPr wrap="square" rtlCol="0">
            <a:spAutoFit/>
          </a:bodyPr>
          <a:lstStyle/>
          <a:p>
            <a:pPr marL="342900" indent="-342900">
              <a:lnSpc>
                <a:spcPct val="150000"/>
              </a:lnSpc>
              <a:buFont typeface="Wingdings" charset="2"/>
              <a:buChar char="Ø"/>
            </a:pPr>
            <a:r>
              <a:rPr lang="en-US" dirty="0"/>
              <a:t>Models </a:t>
            </a:r>
            <a:r>
              <a:rPr lang="en-US" dirty="0" smtClean="0"/>
              <a:t>small to huge.</a:t>
            </a:r>
            <a:endParaRPr lang="en-US" dirty="0"/>
          </a:p>
          <a:p>
            <a:pPr marL="342900" indent="-342900">
              <a:lnSpc>
                <a:spcPct val="150000"/>
              </a:lnSpc>
              <a:buFont typeface="Wingdings" charset="2"/>
              <a:buChar char="Ø"/>
            </a:pPr>
            <a:r>
              <a:rPr lang="en-US" dirty="0" smtClean="0"/>
              <a:t>Few </a:t>
            </a:r>
            <a:r>
              <a:rPr lang="en-US" dirty="0"/>
              <a:t>or many </a:t>
            </a:r>
            <a:r>
              <a:rPr lang="en-US" dirty="0" smtClean="0"/>
              <a:t>observations.</a:t>
            </a:r>
            <a:endParaRPr lang="en-US" dirty="0"/>
          </a:p>
          <a:p>
            <a:pPr marL="342900" indent="-342900">
              <a:lnSpc>
                <a:spcPct val="150000"/>
              </a:lnSpc>
              <a:buFont typeface="Wingdings" charset="2"/>
              <a:buChar char="Ø"/>
            </a:pPr>
            <a:r>
              <a:rPr lang="en-US" dirty="0" smtClean="0"/>
              <a:t>Tiny </a:t>
            </a:r>
            <a:r>
              <a:rPr lang="en-US" dirty="0"/>
              <a:t>to huge computational </a:t>
            </a:r>
            <a:r>
              <a:rPr lang="en-US" dirty="0" smtClean="0"/>
              <a:t>resources.</a:t>
            </a:r>
            <a:endParaRPr lang="en-US" dirty="0"/>
          </a:p>
          <a:p>
            <a:pPr marL="342900" indent="-342900">
              <a:lnSpc>
                <a:spcPct val="150000"/>
              </a:lnSpc>
              <a:buFont typeface="Wingdings" charset="2"/>
              <a:buChar char="Ø"/>
            </a:pPr>
            <a:r>
              <a:rPr lang="en-US" dirty="0" smtClean="0"/>
              <a:t>Entry </a:t>
            </a:r>
            <a:r>
              <a:rPr lang="en-US" dirty="0"/>
              <a:t>cost must be </a:t>
            </a:r>
            <a:r>
              <a:rPr lang="en-US" dirty="0" smtClean="0"/>
              <a:t>low.</a:t>
            </a:r>
          </a:p>
          <a:p>
            <a:pPr marL="342900" indent="-342900">
              <a:lnSpc>
                <a:spcPct val="150000"/>
              </a:lnSpc>
              <a:buFont typeface="Wingdings" charset="2"/>
              <a:buChar char="Ø"/>
            </a:pPr>
            <a:r>
              <a:rPr lang="en-US" dirty="0" smtClean="0"/>
              <a:t>Competitive with existing methods for weather prediction:</a:t>
            </a:r>
          </a:p>
          <a:p>
            <a:pPr lvl="2"/>
            <a:r>
              <a:rPr lang="en-US" dirty="0" smtClean="0"/>
              <a:t>Scientific quality of results,</a:t>
            </a:r>
          </a:p>
          <a:p>
            <a:pPr lvl="2"/>
            <a:r>
              <a:rPr lang="en-US" dirty="0" smtClean="0"/>
              <a:t>Total computational effort.</a:t>
            </a:r>
            <a:endParaRPr lang="en-US" dirty="0"/>
          </a:p>
          <a:p>
            <a:endParaRPr lang="en-US" dirty="0" smtClean="0"/>
          </a:p>
          <a:p>
            <a:endParaRPr lang="en-US" dirty="0"/>
          </a:p>
        </p:txBody>
      </p:sp>
      <p:sp>
        <p:nvSpPr>
          <p:cNvPr id="15" name="TextBox 14"/>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DART Design Constraints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3"/>
          </p:nvPr>
        </p:nvSpPr>
        <p:spPr/>
        <p:txBody>
          <a:bodyPr/>
          <a:lstStyle/>
          <a:p>
            <a:r>
              <a:rPr lang="en-US" smtClean="0"/>
              <a:t>CAHMDA VII Tutorial, 20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5</a:t>
            </a:fld>
            <a:endParaRPr lang="en-US" dirty="0"/>
          </a:p>
        </p:txBody>
      </p:sp>
    </p:spTree>
    <p:extLst>
      <p:ext uri="{BB962C8B-B14F-4D97-AF65-F5344CB8AC3E}">
        <p14:creationId xmlns:p14="http://schemas.microsoft.com/office/powerpoint/2010/main" val="3343790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6"/>
            <a:ext cx="3382546" cy="4535487"/>
          </a:xfrm>
          <a:prstGeom prst="rect">
            <a:avLst/>
          </a:prstGeom>
          <a:noFill/>
        </p:spPr>
        <p:txBody>
          <a:bodyPr wrap="square" rtlCol="0">
            <a:noAutofit/>
          </a:bodyPr>
          <a:lstStyle/>
          <a:p>
            <a:pPr defTabSz="457200" eaLnBrk="1" fontAlgn="auto" hangingPunct="1">
              <a:spcBef>
                <a:spcPts val="0"/>
              </a:spcBef>
              <a:spcAft>
                <a:spcPts val="0"/>
              </a:spcAft>
            </a:pPr>
            <a:r>
              <a:rPr lang="en-US" dirty="0">
                <a:solidFill>
                  <a:prstClr val="white">
                    <a:lumMod val="50000"/>
                  </a:prstClr>
                </a:solidFill>
                <a:latin typeface="Calibri"/>
                <a:ea typeface="+mn-ea"/>
                <a:cs typeface="+mn-cs"/>
              </a:rPr>
              <a:t>Now have an updated (posterior) ensemble for the unobserved variable</a:t>
            </a:r>
            <a:r>
              <a:rPr lang="en-US" dirty="0">
                <a:solidFill>
                  <a:prstClr val="black"/>
                </a:solidFill>
                <a:latin typeface="Calibri"/>
                <a:ea typeface="+mn-ea"/>
                <a:cs typeface="+mn-cs"/>
              </a:rPr>
              <a:t>. </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Fitting Gaussians shows that mean and variance have changed. </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white"/>
                </a:solidFill>
                <a:latin typeface="Calibri"/>
                <a:ea typeface="+mn-ea"/>
                <a:cs typeface="+mn-cs"/>
              </a:rPr>
              <a:t>Other features of the prior distribution may also have changed</a:t>
            </a:r>
            <a:r>
              <a:rPr lang="en-US" dirty="0" smtClean="0">
                <a:solidFill>
                  <a:prstClr val="white"/>
                </a:solidFill>
                <a:latin typeface="Calibri"/>
                <a:ea typeface="+mn-ea"/>
                <a:cs typeface="+mn-cs"/>
              </a:rPr>
              <a:t>.</a:t>
            </a:r>
            <a:endParaRPr lang="en-US" dirty="0">
              <a:solidFill>
                <a:prstClr val="white"/>
              </a:solidFill>
              <a:latin typeface="Calibri"/>
              <a:ea typeface="+mn-ea"/>
              <a:cs typeface="+mn-cs"/>
            </a:endParaRPr>
          </a:p>
        </p:txBody>
      </p:sp>
      <p:pic>
        <p:nvPicPr>
          <p:cNvPr id="6" name="Picture 5" descr="s11f25.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47700"/>
            <a:ext cx="5473700" cy="5549900"/>
          </a:xfrm>
          <a:prstGeom prst="rect">
            <a:avLst/>
          </a:prstGeom>
        </p:spPr>
      </p:pic>
      <p:sp>
        <p:nvSpPr>
          <p:cNvPr id="4" name="Footer Placeholder 3"/>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50</a:t>
            </a:fld>
            <a:endParaRPr lang="en-US" dirty="0"/>
          </a:p>
        </p:txBody>
      </p:sp>
    </p:spTree>
    <p:extLst>
      <p:ext uri="{BB962C8B-B14F-4D97-AF65-F5344CB8AC3E}">
        <p14:creationId xmlns:p14="http://schemas.microsoft.com/office/powerpoint/2010/main" val="8578524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6"/>
            <a:ext cx="3382546" cy="4535487"/>
          </a:xfrm>
          <a:prstGeom prst="rect">
            <a:avLst/>
          </a:prstGeom>
          <a:noFill/>
        </p:spPr>
        <p:txBody>
          <a:bodyPr wrap="square" rtlCol="0">
            <a:noAutofit/>
          </a:bodyPr>
          <a:lstStyle/>
          <a:p>
            <a:pPr defTabSz="457200" eaLnBrk="1" fontAlgn="auto" hangingPunct="1">
              <a:spcBef>
                <a:spcPts val="0"/>
              </a:spcBef>
              <a:spcAft>
                <a:spcPts val="0"/>
              </a:spcAft>
            </a:pPr>
            <a:r>
              <a:rPr lang="en-US" dirty="0">
                <a:solidFill>
                  <a:prstClr val="white">
                    <a:lumMod val="50000"/>
                  </a:prstClr>
                </a:solidFill>
                <a:latin typeface="Calibri"/>
                <a:ea typeface="+mn-ea"/>
                <a:cs typeface="+mn-cs"/>
              </a:rPr>
              <a:t>Now have an updated (posterior) ensemble for the unobserved variable</a:t>
            </a:r>
            <a:r>
              <a:rPr lang="en-US" dirty="0">
                <a:solidFill>
                  <a:prstClr val="black"/>
                </a:solidFill>
                <a:latin typeface="Calibri"/>
                <a:ea typeface="+mn-ea"/>
                <a:cs typeface="+mn-cs"/>
              </a:rPr>
              <a:t>. </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srgbClr val="7F7F7F"/>
                </a:solidFill>
                <a:latin typeface="Calibri"/>
                <a:ea typeface="+mn-ea"/>
                <a:cs typeface="+mn-cs"/>
              </a:rPr>
              <a:t>Fitting Gaussians shows that mean and variance have changed. </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Other features of the prior distribution may also have changed</a:t>
            </a:r>
            <a:r>
              <a:rPr lang="en-US" dirty="0" smtClean="0">
                <a:solidFill>
                  <a:prstClr val="black"/>
                </a:solidFill>
                <a:latin typeface="Calibri"/>
                <a:ea typeface="+mn-ea"/>
                <a:cs typeface="+mn-cs"/>
              </a:rPr>
              <a:t>.</a:t>
            </a:r>
            <a:endParaRPr lang="en-US" dirty="0">
              <a:solidFill>
                <a:prstClr val="black"/>
              </a:solidFill>
              <a:latin typeface="Calibri"/>
              <a:ea typeface="+mn-ea"/>
              <a:cs typeface="+mn-cs"/>
            </a:endParaRPr>
          </a:p>
        </p:txBody>
      </p:sp>
      <p:pic>
        <p:nvPicPr>
          <p:cNvPr id="4" name="Picture 3" descr="s11f26.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47700"/>
            <a:ext cx="5473700" cy="5549900"/>
          </a:xfrm>
          <a:prstGeom prst="rect">
            <a:avLst/>
          </a:prstGeom>
        </p:spPr>
      </p:pic>
      <p:sp>
        <p:nvSpPr>
          <p:cNvPr id="7" name="Footer Placeholder 6"/>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51</a:t>
            </a:fld>
            <a:endParaRPr lang="en-US" dirty="0"/>
          </a:p>
        </p:txBody>
      </p:sp>
    </p:spTree>
    <p:extLst>
      <p:ext uri="{BB962C8B-B14F-4D97-AF65-F5344CB8AC3E}">
        <p14:creationId xmlns:p14="http://schemas.microsoft.com/office/powerpoint/2010/main" val="37739476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3"/>
          </p:nvPr>
        </p:nvSpPr>
        <p:spPr/>
        <p:txBody>
          <a:bodyPr/>
          <a:lstStyle/>
          <a:p>
            <a:r>
              <a:rPr lang="en-US" smtClean="0"/>
              <a:t>CAHMDA VII Tutorial, 20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52</a:t>
            </a:fld>
            <a:endParaRPr lang="en-US" dirty="0"/>
          </a:p>
        </p:txBody>
      </p:sp>
      <p:sp>
        <p:nvSpPr>
          <p:cNvPr id="13" name="TextBox 12"/>
          <p:cNvSpPr txBox="1"/>
          <p:nvPr/>
        </p:nvSpPr>
        <p:spPr>
          <a:xfrm>
            <a:off x="381000" y="895315"/>
            <a:ext cx="8305800" cy="3046988"/>
          </a:xfrm>
          <a:prstGeom prst="rect">
            <a:avLst/>
          </a:prstGeom>
          <a:noFill/>
        </p:spPr>
        <p:txBody>
          <a:bodyPr wrap="square" rtlCol="0">
            <a:spAutoFit/>
          </a:bodyPr>
          <a:lstStyle/>
          <a:p>
            <a:pPr marL="457200" indent="-457200">
              <a:buAutoNum type="arabicPeriod"/>
            </a:pPr>
            <a:r>
              <a:rPr lang="en-US" dirty="0" smtClean="0">
                <a:latin typeface="Calibri" charset="0"/>
                <a:ea typeface="Calibri" charset="0"/>
                <a:cs typeface="Calibri" charset="0"/>
              </a:rPr>
              <a:t>A one-dimensional 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a:t>
            </a:r>
          </a:p>
          <a:p>
            <a:pPr marL="457200" indent="-457200">
              <a:buAutoNum type="arabicPeriod"/>
            </a:pPr>
            <a:r>
              <a:rPr lang="en-US" dirty="0">
                <a:latin typeface="Calibri" charset="0"/>
                <a:ea typeface="Calibri" charset="0"/>
                <a:cs typeface="Calibri" charset="0"/>
              </a:rPr>
              <a:t>O</a:t>
            </a:r>
            <a:r>
              <a:rPr lang="en-US" dirty="0" smtClean="0">
                <a:latin typeface="Calibri" charset="0"/>
                <a:ea typeface="Calibri" charset="0"/>
                <a:cs typeface="Calibri" charset="0"/>
              </a:rPr>
              <a:t>ne observed, one unobserved variable.</a:t>
            </a:r>
          </a:p>
          <a:p>
            <a:pPr marL="457200" indent="-457200">
              <a:buAutoNum type="arabicPeriod"/>
            </a:pPr>
            <a:r>
              <a:rPr lang="en-US" dirty="0" smtClean="0">
                <a:latin typeface="Calibri" charset="0"/>
                <a:ea typeface="Calibri" charset="0"/>
                <a:cs typeface="Calibri" charset="0"/>
              </a:rPr>
              <a:t>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 A full implementation.</a:t>
            </a:r>
          </a:p>
          <a:p>
            <a:pPr marL="457200" indent="-457200">
              <a:buAutoNum type="arabicPeriod"/>
            </a:pPr>
            <a:r>
              <a:rPr lang="en-US" dirty="0" smtClean="0">
                <a:solidFill>
                  <a:schemeClr val="bg1">
                    <a:lumMod val="65000"/>
                  </a:schemeClr>
                </a:solidFill>
                <a:latin typeface="Calibri" charset="0"/>
                <a:ea typeface="Calibri" charset="0"/>
                <a:cs typeface="Calibri" charset="0"/>
              </a:rPr>
              <a:t>Making it work:	</a:t>
            </a:r>
          </a:p>
          <a:p>
            <a:pPr marL="800100" lvl="1" indent="-342900">
              <a:buFont typeface="Arial" charset="0"/>
              <a:buChar char="•"/>
            </a:pPr>
            <a:r>
              <a:rPr lang="en-US" dirty="0" smtClean="0">
                <a:solidFill>
                  <a:schemeClr val="bg1">
                    <a:lumMod val="65000"/>
                  </a:schemeClr>
                </a:solidFill>
                <a:latin typeface="Calibri" charset="0"/>
                <a:ea typeface="Calibri" charset="0"/>
                <a:cs typeface="Calibri" charset="0"/>
              </a:rPr>
              <a:t>Localization</a:t>
            </a:r>
            <a:endParaRPr lang="en-US" dirty="0">
              <a:solidFill>
                <a:schemeClr val="bg1">
                  <a:lumMod val="65000"/>
                </a:schemeClr>
              </a:solidFill>
              <a:latin typeface="Calibri" charset="0"/>
              <a:ea typeface="Calibri" charset="0"/>
              <a:cs typeface="Calibri" charset="0"/>
            </a:endParaRPr>
          </a:p>
          <a:p>
            <a:pPr marL="800100" lvl="1" indent="-342900">
              <a:buFont typeface="Arial" charset="0"/>
              <a:buChar char="•"/>
            </a:pPr>
            <a:r>
              <a:rPr lang="en-US" dirty="0" smtClean="0">
                <a:solidFill>
                  <a:schemeClr val="bg1">
                    <a:lumMod val="65000"/>
                  </a:schemeClr>
                </a:solidFill>
                <a:latin typeface="Calibri" charset="0"/>
                <a:ea typeface="Calibri" charset="0"/>
                <a:cs typeface="Calibri" charset="0"/>
              </a:rPr>
              <a:t>Inflation</a:t>
            </a:r>
          </a:p>
          <a:p>
            <a:pPr marL="457200" indent="-457200">
              <a:buAutoNum type="arabicPeriod"/>
            </a:pPr>
            <a:r>
              <a:rPr lang="en-US" dirty="0" smtClean="0">
                <a:solidFill>
                  <a:schemeClr val="bg1">
                    <a:lumMod val="65000"/>
                  </a:schemeClr>
                </a:solidFill>
                <a:latin typeface="Calibri" charset="0"/>
                <a:ea typeface="Calibri" charset="0"/>
                <a:cs typeface="Calibri" charset="0"/>
              </a:rPr>
              <a:t>Parameter estimation.</a:t>
            </a:r>
          </a:p>
          <a:p>
            <a:pPr marL="457200" indent="-457200">
              <a:buAutoNum type="arabicPeriod"/>
            </a:pPr>
            <a:r>
              <a:rPr lang="en-US" dirty="0" smtClean="0">
                <a:solidFill>
                  <a:schemeClr val="bg1">
                    <a:lumMod val="65000"/>
                  </a:schemeClr>
                </a:solidFill>
                <a:latin typeface="Calibri" charset="0"/>
                <a:ea typeface="Calibri" charset="0"/>
                <a:cs typeface="Calibri" charset="0"/>
              </a:rPr>
              <a:t>Some sample applications.</a:t>
            </a:r>
            <a:endParaRPr lang="en-US" dirty="0">
              <a:solidFill>
                <a:schemeClr val="bg1">
                  <a:lumMod val="65000"/>
                </a:schemeClr>
              </a:solidFill>
              <a:latin typeface="Calibri" charset="0"/>
              <a:ea typeface="Calibri" charset="0"/>
              <a:cs typeface="Calibri" charset="0"/>
            </a:endParaRPr>
          </a:p>
        </p:txBody>
      </p:sp>
      <p:sp>
        <p:nvSpPr>
          <p:cNvPr id="14" name="TextBox 13"/>
          <p:cNvSpPr txBox="1"/>
          <p:nvPr/>
        </p:nvSpPr>
        <p:spPr>
          <a:xfrm>
            <a:off x="0" y="0"/>
            <a:ext cx="9144000" cy="523220"/>
          </a:xfrm>
          <a:prstGeom prst="rect">
            <a:avLst/>
          </a:prstGeom>
          <a:solidFill>
            <a:srgbClr val="00B40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Fast, </a:t>
            </a:r>
            <a:r>
              <a:rPr lang="en-US" sz="2800" smtClean="0">
                <a:ln w="18415" cmpd="sng">
                  <a:solidFill>
                    <a:srgbClr val="FFFFFF"/>
                  </a:solidFill>
                  <a:prstDash val="solid"/>
                </a:ln>
                <a:solidFill>
                  <a:srgbClr val="FFFFFF"/>
                </a:solidFill>
                <a:effectLst>
                  <a:outerShdw blurRad="63500" dir="3600000" algn="tl" rotWithShape="0">
                    <a:srgbClr val="000000">
                      <a:alpha val="70000"/>
                    </a:srgbClr>
                  </a:outerShdw>
                </a:effectLst>
              </a:rPr>
              <a:t>Simple, Sequential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Ensemble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9550122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smtClean="0">
                <a:effectLst/>
                <a:latin typeface="Arial"/>
                <a:cs typeface="Arial"/>
              </a:rPr>
              <a:t>Ensemble </a:t>
            </a:r>
            <a:r>
              <a:rPr lang="en-US" sz="2400" dirty="0" err="1" smtClean="0">
                <a:effectLst/>
                <a:latin typeface="Arial"/>
                <a:cs typeface="Arial"/>
              </a:rPr>
              <a:t>Kalman</a:t>
            </a:r>
            <a:r>
              <a:rPr lang="en-US" sz="2400" dirty="0" smtClean="0">
                <a:effectLst/>
                <a:latin typeface="Arial"/>
                <a:cs typeface="Arial"/>
              </a:rPr>
              <a:t> Filter: A full implementation.</a:t>
            </a:r>
            <a:endParaRPr lang="en-US" sz="2400" dirty="0">
              <a:latin typeface="Arial"/>
              <a:cs typeface="Arial"/>
            </a:endParaRPr>
          </a:p>
        </p:txBody>
      </p:sp>
      <p:pic>
        <p:nvPicPr>
          <p:cNvPr id="4" name="Picture 10" descr="DataAssimilationDiagram_fram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12"/>
          <p:cNvSpPr txBox="1">
            <a:spLocks noChangeArrowheads="1"/>
          </p:cNvSpPr>
          <p:nvPr/>
        </p:nvSpPr>
        <p:spPr bwMode="auto">
          <a:xfrm>
            <a:off x="112713" y="3429000"/>
            <a:ext cx="3136900"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pPr defTabSz="457200" eaLnBrk="1" fontAlgn="auto" hangingPunct="1">
              <a:spcBef>
                <a:spcPts val="0"/>
              </a:spcBef>
              <a:spcAft>
                <a:spcPts val="0"/>
              </a:spcAft>
            </a:pPr>
            <a:r>
              <a:rPr lang="en-US" dirty="0">
                <a:solidFill>
                  <a:prstClr val="black"/>
                </a:solidFill>
                <a:latin typeface="Calibri"/>
                <a:ea typeface="+mn-ea"/>
                <a:cs typeface="+mn-cs"/>
              </a:rPr>
              <a:t>Ensemble state estimate after using previous observation (</a:t>
            </a:r>
            <a:r>
              <a:rPr lang="en-US" dirty="0">
                <a:solidFill>
                  <a:srgbClr val="0000FF"/>
                </a:solidFill>
                <a:latin typeface="Calibri"/>
                <a:ea typeface="+mn-ea"/>
                <a:cs typeface="+mn-cs"/>
              </a:rPr>
              <a:t>analysis</a:t>
            </a:r>
            <a:r>
              <a:rPr lang="en-US" dirty="0">
                <a:solidFill>
                  <a:prstClr val="black"/>
                </a:solidFill>
                <a:latin typeface="Calibri"/>
                <a:ea typeface="+mn-ea"/>
                <a:cs typeface="+mn-cs"/>
              </a:rPr>
              <a:t>)</a:t>
            </a:r>
            <a:endParaRPr lang="en-US" dirty="0">
              <a:solidFill>
                <a:prstClr val="black"/>
              </a:solidFill>
              <a:latin typeface="Times New Roman" charset="0"/>
              <a:ea typeface="+mn-ea"/>
              <a:cs typeface="+mn-cs"/>
            </a:endParaRPr>
          </a:p>
        </p:txBody>
      </p:sp>
      <p:sp>
        <p:nvSpPr>
          <p:cNvPr id="6" name="Text Box 13"/>
          <p:cNvSpPr txBox="1">
            <a:spLocks noChangeArrowheads="1"/>
          </p:cNvSpPr>
          <p:nvPr/>
        </p:nvSpPr>
        <p:spPr bwMode="auto">
          <a:xfrm>
            <a:off x="4179888" y="3429000"/>
            <a:ext cx="2359025"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pPr defTabSz="457200" eaLnBrk="1" fontAlgn="auto" hangingPunct="1">
              <a:spcBef>
                <a:spcPts val="0"/>
              </a:spcBef>
              <a:spcAft>
                <a:spcPts val="0"/>
              </a:spcAft>
            </a:pPr>
            <a:r>
              <a:rPr lang="en-US" dirty="0">
                <a:solidFill>
                  <a:prstClr val="black"/>
                </a:solidFill>
                <a:latin typeface="Calibri"/>
                <a:ea typeface="+mn-ea"/>
                <a:cs typeface="+mn-cs"/>
              </a:rPr>
              <a:t>Ensemble state at time of next observation (</a:t>
            </a:r>
            <a:r>
              <a:rPr lang="en-US" dirty="0">
                <a:solidFill>
                  <a:srgbClr val="008000"/>
                </a:solidFill>
                <a:latin typeface="Calibri"/>
                <a:ea typeface="+mn-ea"/>
                <a:cs typeface="+mn-cs"/>
              </a:rPr>
              <a:t>prior</a:t>
            </a:r>
            <a:r>
              <a:rPr lang="en-US" dirty="0">
                <a:solidFill>
                  <a:prstClr val="black"/>
                </a:solidFill>
                <a:latin typeface="Calibri"/>
                <a:ea typeface="+mn-ea"/>
                <a:cs typeface="+mn-cs"/>
              </a:rPr>
              <a:t>)</a:t>
            </a:r>
            <a:endParaRPr lang="en-US" dirty="0">
              <a:solidFill>
                <a:prstClr val="black"/>
              </a:solidFill>
              <a:latin typeface="Times New Roman" charset="0"/>
              <a:ea typeface="+mn-ea"/>
              <a:cs typeface="+mn-cs"/>
            </a:endParaRPr>
          </a:p>
        </p:txBody>
      </p:sp>
      <p:sp>
        <p:nvSpPr>
          <p:cNvPr id="7" name="Rectangle 14"/>
          <p:cNvSpPr>
            <a:spLocks noChangeArrowheads="1"/>
          </p:cNvSpPr>
          <p:nvPr/>
        </p:nvSpPr>
        <p:spPr bwMode="auto">
          <a:xfrm>
            <a:off x="457200" y="1143000"/>
            <a:ext cx="8223615"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a:pPr>
            <a:r>
              <a:rPr lang="en-US" dirty="0" smtClean="0">
                <a:solidFill>
                  <a:prstClr val="black"/>
                </a:solidFill>
                <a:latin typeface="Calibri"/>
                <a:ea typeface="+mn-ea"/>
                <a:cs typeface="+mn-cs"/>
              </a:rPr>
              <a:t>Use </a:t>
            </a:r>
            <a:r>
              <a:rPr lang="en-US" dirty="0">
                <a:solidFill>
                  <a:prstClr val="black"/>
                </a:solidFill>
                <a:latin typeface="Calibri"/>
                <a:ea typeface="+mn-ea"/>
                <a:cs typeface="+mn-cs"/>
              </a:rPr>
              <a:t>model to advance </a:t>
            </a:r>
            <a:r>
              <a:rPr lang="en-US" dirty="0">
                <a:solidFill>
                  <a:srgbClr val="008000"/>
                </a:solidFill>
                <a:latin typeface="Calibri"/>
                <a:ea typeface="+mn-ea"/>
                <a:cs typeface="+mn-cs"/>
              </a:rPr>
              <a:t>ensemble</a:t>
            </a:r>
            <a:r>
              <a:rPr lang="en-US" dirty="0">
                <a:solidFill>
                  <a:prstClr val="black"/>
                </a:solidFill>
                <a:latin typeface="Calibri"/>
                <a:ea typeface="+mn-ea"/>
                <a:cs typeface="+mn-cs"/>
              </a:rPr>
              <a:t> (3 members here) to time at which next observation becomes available.</a:t>
            </a:r>
          </a:p>
        </p:txBody>
      </p:sp>
      <p:sp>
        <p:nvSpPr>
          <p:cNvPr id="9" name="Footer Placeholder 8"/>
          <p:cNvSpPr>
            <a:spLocks noGrp="1"/>
          </p:cNvSpPr>
          <p:nvPr>
            <p:ph type="ftr" sz="quarter" idx="3"/>
          </p:nvPr>
        </p:nvSpPr>
        <p:spPr/>
        <p:txBody>
          <a:bodyPr/>
          <a:lstStyle/>
          <a:p>
            <a:r>
              <a:rPr lang="en-US" smtClean="0"/>
              <a:t>CAHMDA VII Tutorial, 20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53</a:t>
            </a:fld>
            <a:endParaRPr lang="en-US" dirty="0"/>
          </a:p>
        </p:txBody>
      </p:sp>
    </p:spTree>
    <p:extLst>
      <p:ext uri="{BB962C8B-B14F-4D97-AF65-F5344CB8AC3E}">
        <p14:creationId xmlns:p14="http://schemas.microsoft.com/office/powerpoint/2010/main" val="1091461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cs typeface="Arial"/>
              </a:rPr>
              <a:t>Ensemble </a:t>
            </a:r>
            <a:r>
              <a:rPr lang="en-US" sz="2400" dirty="0" err="1">
                <a:effectLst/>
                <a:cs typeface="Arial"/>
              </a:rPr>
              <a:t>Kalman</a:t>
            </a:r>
            <a:r>
              <a:rPr lang="en-US" sz="2400" dirty="0">
                <a:effectLst/>
                <a:cs typeface="Arial"/>
              </a:rPr>
              <a:t> Filter: A full implementation.</a:t>
            </a:r>
            <a:endParaRPr lang="en-US" sz="2400" dirty="0">
              <a:latin typeface="Arial"/>
              <a:cs typeface="Arial"/>
            </a:endParaRPr>
          </a:p>
        </p:txBody>
      </p:sp>
      <p:pic>
        <p:nvPicPr>
          <p:cNvPr id="4" name="Picture 4" descr="DataAssimilationDiagram_fram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6"/>
          <p:cNvSpPr txBox="1">
            <a:spLocks noChangeArrowheads="1"/>
          </p:cNvSpPr>
          <p:nvPr/>
        </p:nvSpPr>
        <p:spPr bwMode="auto">
          <a:xfrm>
            <a:off x="457200" y="1143000"/>
            <a:ext cx="79248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pPr marL="457200" indent="-457200" defTabSz="457200" eaLnBrk="1" fontAlgn="auto" hangingPunct="1">
              <a:spcBef>
                <a:spcPts val="0"/>
              </a:spcBef>
              <a:spcAft>
                <a:spcPts val="0"/>
              </a:spcAft>
              <a:buFont typeface="+mj-lt"/>
              <a:buAutoNum type="arabicPeriod" startAt="2"/>
            </a:pPr>
            <a:r>
              <a:rPr lang="en-US" dirty="0" smtClean="0">
                <a:solidFill>
                  <a:prstClr val="black"/>
                </a:solidFill>
                <a:latin typeface="Calibri"/>
                <a:ea typeface="+mn-ea"/>
                <a:cs typeface="+mn-cs"/>
              </a:rPr>
              <a:t>Get </a:t>
            </a:r>
            <a:r>
              <a:rPr lang="en-US" dirty="0">
                <a:solidFill>
                  <a:prstClr val="black"/>
                </a:solidFill>
                <a:latin typeface="Calibri"/>
                <a:ea typeface="+mn-ea"/>
                <a:cs typeface="+mn-cs"/>
              </a:rPr>
              <a:t>prior ensemble sample of observation, </a:t>
            </a:r>
            <a:r>
              <a:rPr lang="en-US" i="1" dirty="0">
                <a:solidFill>
                  <a:prstClr val="black"/>
                </a:solidFill>
                <a:latin typeface="Times"/>
                <a:ea typeface="+mn-ea"/>
                <a:cs typeface="Times"/>
              </a:rPr>
              <a:t>y = h(x)</a:t>
            </a:r>
            <a:r>
              <a:rPr lang="en-US" dirty="0">
                <a:solidFill>
                  <a:prstClr val="black"/>
                </a:solidFill>
                <a:latin typeface="Calibri"/>
                <a:ea typeface="+mn-ea"/>
                <a:cs typeface="+mn-cs"/>
              </a:rPr>
              <a:t>, by applying forward operator </a:t>
            </a:r>
            <a:r>
              <a:rPr lang="en-US" i="1" dirty="0">
                <a:solidFill>
                  <a:prstClr val="black"/>
                </a:solidFill>
                <a:latin typeface="Calibri"/>
                <a:ea typeface="+mn-ea"/>
                <a:cs typeface="+mn-cs"/>
              </a:rPr>
              <a:t>h</a:t>
            </a:r>
            <a:r>
              <a:rPr lang="en-US" dirty="0">
                <a:solidFill>
                  <a:prstClr val="black"/>
                </a:solidFill>
                <a:latin typeface="Calibri"/>
                <a:ea typeface="+mn-ea"/>
                <a:cs typeface="+mn-cs"/>
              </a:rPr>
              <a:t> to each ensemble member.</a:t>
            </a:r>
            <a:endParaRPr lang="en-US" dirty="0">
              <a:solidFill>
                <a:prstClr val="black"/>
              </a:solidFill>
              <a:latin typeface="Times New Roman" charset="0"/>
              <a:ea typeface="+mn-ea"/>
              <a:cs typeface="+mn-cs"/>
            </a:endParaRPr>
          </a:p>
        </p:txBody>
      </p:sp>
      <p:sp>
        <p:nvSpPr>
          <p:cNvPr id="6" name="Text Box 7"/>
          <p:cNvSpPr txBox="1">
            <a:spLocks noChangeArrowheads="1"/>
          </p:cNvSpPr>
          <p:nvPr/>
        </p:nvSpPr>
        <p:spPr bwMode="auto">
          <a:xfrm>
            <a:off x="5138738" y="3429000"/>
            <a:ext cx="3417887"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pPr defTabSz="457200" eaLnBrk="1" fontAlgn="auto" hangingPunct="1">
              <a:spcBef>
                <a:spcPts val="0"/>
              </a:spcBef>
              <a:spcAft>
                <a:spcPts val="0"/>
              </a:spcAft>
            </a:pPr>
            <a:r>
              <a:rPr lang="en-US" dirty="0">
                <a:solidFill>
                  <a:prstClr val="black"/>
                </a:solidFill>
                <a:latin typeface="Calibri"/>
                <a:ea typeface="+mn-ea"/>
                <a:cs typeface="+mn-cs"/>
              </a:rPr>
              <a:t>Theory: observations from instruments with uncorrelated errors can be done sequentially.</a:t>
            </a:r>
          </a:p>
        </p:txBody>
      </p:sp>
      <p:sp>
        <p:nvSpPr>
          <p:cNvPr id="8" name="Footer Placeholder 7"/>
          <p:cNvSpPr>
            <a:spLocks noGrp="1"/>
          </p:cNvSpPr>
          <p:nvPr>
            <p:ph type="ftr" sz="quarter" idx="3"/>
          </p:nvPr>
        </p:nvSpPr>
        <p:spPr/>
        <p:txBody>
          <a:bodyPr/>
          <a:lstStyle/>
          <a:p>
            <a:r>
              <a:rPr lang="en-US" smtClean="0"/>
              <a:t>CAHMDA VII Tutorial, 20 Aug. 2017</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54</a:t>
            </a:fld>
            <a:endParaRPr lang="en-US" dirty="0"/>
          </a:p>
        </p:txBody>
      </p:sp>
    </p:spTree>
    <p:extLst>
      <p:ext uri="{BB962C8B-B14F-4D97-AF65-F5344CB8AC3E}">
        <p14:creationId xmlns:p14="http://schemas.microsoft.com/office/powerpoint/2010/main" val="21190379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cs typeface="Arial"/>
              </a:rPr>
              <a:t>Ensemble </a:t>
            </a:r>
            <a:r>
              <a:rPr lang="en-US" sz="2400" dirty="0" err="1">
                <a:effectLst/>
                <a:cs typeface="Arial"/>
              </a:rPr>
              <a:t>Kalman</a:t>
            </a:r>
            <a:r>
              <a:rPr lang="en-US" sz="2400" dirty="0">
                <a:effectLst/>
                <a:cs typeface="Arial"/>
              </a:rPr>
              <a:t> Filter: A full implementation.</a:t>
            </a:r>
            <a:endParaRPr lang="en-US" sz="2400" dirty="0">
              <a:latin typeface="Arial"/>
              <a:cs typeface="Arial"/>
            </a:endParaRPr>
          </a:p>
        </p:txBody>
      </p:sp>
      <p:pic>
        <p:nvPicPr>
          <p:cNvPr id="4" name="Picture 3" descr="DataAssimilationDiagram_fram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5"/>
          <p:cNvSpPr txBox="1">
            <a:spLocks noChangeArrowheads="1"/>
          </p:cNvSpPr>
          <p:nvPr/>
        </p:nvSpPr>
        <p:spPr bwMode="auto">
          <a:xfrm>
            <a:off x="457200" y="1143000"/>
            <a:ext cx="7876572"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3"/>
            </a:pPr>
            <a:r>
              <a:rPr lang="en-US" dirty="0" smtClean="0">
                <a:solidFill>
                  <a:prstClr val="black"/>
                </a:solidFill>
                <a:latin typeface="Calibri"/>
                <a:ea typeface="+mn-ea"/>
                <a:cs typeface="+mn-cs"/>
              </a:rPr>
              <a:t>Get </a:t>
            </a:r>
            <a:r>
              <a:rPr lang="en-US" dirty="0">
                <a:solidFill>
                  <a:srgbClr val="FF0000"/>
                </a:solidFill>
                <a:latin typeface="Calibri"/>
                <a:ea typeface="+mn-ea"/>
                <a:cs typeface="+mn-cs"/>
              </a:rPr>
              <a:t>observed value</a:t>
            </a:r>
            <a:r>
              <a:rPr lang="en-US" dirty="0">
                <a:solidFill>
                  <a:prstClr val="black"/>
                </a:solidFill>
                <a:latin typeface="Calibri"/>
                <a:ea typeface="+mn-ea"/>
                <a:cs typeface="+mn-cs"/>
              </a:rPr>
              <a:t> and </a:t>
            </a:r>
            <a:r>
              <a:rPr lang="en-US" dirty="0">
                <a:solidFill>
                  <a:srgbClr val="FF0000"/>
                </a:solidFill>
                <a:latin typeface="Calibri"/>
                <a:ea typeface="+mn-ea"/>
                <a:cs typeface="+mn-cs"/>
              </a:rPr>
              <a:t>observational error distribution</a:t>
            </a:r>
            <a:r>
              <a:rPr lang="en-US" dirty="0">
                <a:solidFill>
                  <a:prstClr val="black"/>
                </a:solidFill>
                <a:latin typeface="Calibri"/>
                <a:ea typeface="+mn-ea"/>
                <a:cs typeface="+mn-cs"/>
              </a:rPr>
              <a:t> from observing system.</a:t>
            </a:r>
          </a:p>
        </p:txBody>
      </p:sp>
      <p:sp>
        <p:nvSpPr>
          <p:cNvPr id="7" name="Footer Placeholder 6"/>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55</a:t>
            </a:fld>
            <a:endParaRPr lang="en-US" dirty="0"/>
          </a:p>
        </p:txBody>
      </p:sp>
    </p:spTree>
    <p:extLst>
      <p:ext uri="{BB962C8B-B14F-4D97-AF65-F5344CB8AC3E}">
        <p14:creationId xmlns:p14="http://schemas.microsoft.com/office/powerpoint/2010/main" val="18378338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cs typeface="Arial"/>
              </a:rPr>
              <a:t>Ensemble </a:t>
            </a:r>
            <a:r>
              <a:rPr lang="en-US" sz="2400" dirty="0" err="1">
                <a:effectLst/>
                <a:cs typeface="Arial"/>
              </a:rPr>
              <a:t>Kalman</a:t>
            </a:r>
            <a:r>
              <a:rPr lang="en-US" sz="2400" dirty="0">
                <a:effectLst/>
                <a:cs typeface="Arial"/>
              </a:rPr>
              <a:t> Filter: A full implementation.</a:t>
            </a:r>
            <a:endParaRPr lang="en-US" sz="2400" dirty="0">
              <a:latin typeface="Arial"/>
              <a:cs typeface="Arial"/>
            </a:endParaRPr>
          </a:p>
        </p:txBody>
      </p:sp>
      <p:pic>
        <p:nvPicPr>
          <p:cNvPr id="4" name="Picture 4" descr="DataAssimilationDiagram_fram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6"/>
          <p:cNvSpPr txBox="1">
            <a:spLocks noChangeArrowheads="1"/>
          </p:cNvSpPr>
          <p:nvPr/>
        </p:nvSpPr>
        <p:spPr bwMode="auto">
          <a:xfrm>
            <a:off x="457200" y="1143000"/>
            <a:ext cx="8341175"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4"/>
            </a:pPr>
            <a:r>
              <a:rPr lang="en-US" dirty="0" smtClean="0">
                <a:solidFill>
                  <a:prstClr val="black"/>
                </a:solidFill>
                <a:latin typeface="Calibri"/>
                <a:ea typeface="+mn-ea"/>
                <a:cs typeface="+mn-cs"/>
              </a:rPr>
              <a:t>Find </a:t>
            </a:r>
            <a:r>
              <a:rPr lang="en-US" dirty="0">
                <a:solidFill>
                  <a:prstClr val="black"/>
                </a:solidFill>
                <a:latin typeface="Calibri"/>
                <a:ea typeface="+mn-ea"/>
                <a:cs typeface="+mn-cs"/>
              </a:rPr>
              <a:t>the </a:t>
            </a:r>
            <a:r>
              <a:rPr lang="en-US" dirty="0">
                <a:solidFill>
                  <a:srgbClr val="0000FF"/>
                </a:solidFill>
                <a:latin typeface="Calibri"/>
                <a:ea typeface="+mn-ea"/>
                <a:cs typeface="+mn-cs"/>
              </a:rPr>
              <a:t>increments</a:t>
            </a:r>
            <a:r>
              <a:rPr lang="en-US" dirty="0">
                <a:solidFill>
                  <a:prstClr val="black"/>
                </a:solidFill>
                <a:latin typeface="Calibri"/>
                <a:ea typeface="+mn-ea"/>
                <a:cs typeface="+mn-cs"/>
              </a:rPr>
              <a:t> for the prior observation ensemble                  (this is a scalar problem for uncorrelated observation errors).</a:t>
            </a:r>
            <a:endParaRPr lang="en-US" dirty="0">
              <a:solidFill>
                <a:prstClr val="black"/>
              </a:solidFill>
              <a:latin typeface="Times New Roman" charset="0"/>
              <a:ea typeface="+mn-ea"/>
              <a:cs typeface="+mn-cs"/>
            </a:endParaRPr>
          </a:p>
        </p:txBody>
      </p:sp>
      <p:sp>
        <p:nvSpPr>
          <p:cNvPr id="8" name="Footer Placeholder 7"/>
          <p:cNvSpPr>
            <a:spLocks noGrp="1"/>
          </p:cNvSpPr>
          <p:nvPr>
            <p:ph type="ftr" sz="quarter" idx="3"/>
          </p:nvPr>
        </p:nvSpPr>
        <p:spPr/>
        <p:txBody>
          <a:bodyPr/>
          <a:lstStyle/>
          <a:p>
            <a:r>
              <a:rPr lang="en-US" smtClean="0"/>
              <a:t>CAHMDA VII Tutorial, 20 Aug. 2017</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56</a:t>
            </a:fld>
            <a:endParaRPr lang="en-US" dirty="0"/>
          </a:p>
        </p:txBody>
      </p:sp>
    </p:spTree>
    <p:extLst>
      <p:ext uri="{BB962C8B-B14F-4D97-AF65-F5344CB8AC3E}">
        <p14:creationId xmlns:p14="http://schemas.microsoft.com/office/powerpoint/2010/main" val="15720641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cs typeface="Arial"/>
              </a:rPr>
              <a:t>Ensemble </a:t>
            </a:r>
            <a:r>
              <a:rPr lang="en-US" sz="2400" dirty="0" err="1">
                <a:effectLst/>
                <a:cs typeface="Arial"/>
              </a:rPr>
              <a:t>Kalman</a:t>
            </a:r>
            <a:r>
              <a:rPr lang="en-US" sz="2400" dirty="0">
                <a:effectLst/>
                <a:cs typeface="Arial"/>
              </a:rPr>
              <a:t> Filter: A full implementation.</a:t>
            </a:r>
            <a:endParaRPr lang="en-US" sz="2400" dirty="0">
              <a:latin typeface="Arial"/>
              <a:cs typeface="Arial"/>
            </a:endParaRPr>
          </a:p>
        </p:txBody>
      </p:sp>
      <p:pic>
        <p:nvPicPr>
          <p:cNvPr id="4" name="Picture 4" descr="DataAssimilationDiagram_fram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6"/>
          <p:cNvSpPr txBox="1">
            <a:spLocks noChangeArrowheads="1"/>
          </p:cNvSpPr>
          <p:nvPr/>
        </p:nvSpPr>
        <p:spPr bwMode="auto">
          <a:xfrm>
            <a:off x="457200" y="1143000"/>
            <a:ext cx="8341175"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4"/>
            </a:pPr>
            <a:r>
              <a:rPr lang="en-US" dirty="0" smtClean="0">
                <a:solidFill>
                  <a:prstClr val="black"/>
                </a:solidFill>
                <a:latin typeface="Calibri"/>
                <a:ea typeface="+mn-ea"/>
                <a:cs typeface="+mn-cs"/>
              </a:rPr>
              <a:t>Find </a:t>
            </a:r>
            <a:r>
              <a:rPr lang="en-US" dirty="0">
                <a:solidFill>
                  <a:prstClr val="black"/>
                </a:solidFill>
                <a:latin typeface="Calibri"/>
                <a:ea typeface="+mn-ea"/>
                <a:cs typeface="+mn-cs"/>
              </a:rPr>
              <a:t>the </a:t>
            </a:r>
            <a:r>
              <a:rPr lang="en-US" dirty="0">
                <a:solidFill>
                  <a:srgbClr val="0000FF"/>
                </a:solidFill>
                <a:latin typeface="Calibri"/>
                <a:ea typeface="+mn-ea"/>
                <a:cs typeface="+mn-cs"/>
              </a:rPr>
              <a:t>increments</a:t>
            </a:r>
            <a:r>
              <a:rPr lang="en-US" dirty="0">
                <a:solidFill>
                  <a:prstClr val="black"/>
                </a:solidFill>
                <a:latin typeface="Calibri"/>
                <a:ea typeface="+mn-ea"/>
                <a:cs typeface="+mn-cs"/>
              </a:rPr>
              <a:t> for the prior observation ensemble                  (this is a scalar problem for uncorrelated observation errors).</a:t>
            </a:r>
            <a:endParaRPr lang="en-US" dirty="0">
              <a:solidFill>
                <a:prstClr val="black"/>
              </a:solidFill>
              <a:latin typeface="Times New Roman" charset="0"/>
              <a:ea typeface="+mn-ea"/>
              <a:cs typeface="+mn-cs"/>
            </a:endParaRPr>
          </a:p>
        </p:txBody>
      </p:sp>
      <p:sp>
        <p:nvSpPr>
          <p:cNvPr id="6" name="Text Box 7"/>
          <p:cNvSpPr txBox="1">
            <a:spLocks noChangeArrowheads="1"/>
          </p:cNvSpPr>
          <p:nvPr/>
        </p:nvSpPr>
        <p:spPr bwMode="auto">
          <a:xfrm>
            <a:off x="4673600" y="4376133"/>
            <a:ext cx="4344988"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pPr defTabSz="457200" eaLnBrk="1" fontAlgn="auto" hangingPunct="1">
              <a:spcBef>
                <a:spcPts val="0"/>
              </a:spcBef>
              <a:spcAft>
                <a:spcPts val="0"/>
              </a:spcAft>
            </a:pPr>
            <a:r>
              <a:rPr lang="en-US" dirty="0">
                <a:solidFill>
                  <a:prstClr val="black"/>
                </a:solidFill>
                <a:latin typeface="Calibri"/>
                <a:ea typeface="+mn-ea"/>
                <a:cs typeface="+mn-cs"/>
              </a:rPr>
              <a:t>Note: Difference between various ensemble filter methods is primarily in observation increment calculation.</a:t>
            </a:r>
            <a:endParaRPr lang="en-US" dirty="0">
              <a:solidFill>
                <a:prstClr val="black"/>
              </a:solidFill>
              <a:latin typeface="Times New Roman" charset="0"/>
              <a:ea typeface="+mn-ea"/>
              <a:cs typeface="+mn-cs"/>
            </a:endParaRPr>
          </a:p>
        </p:txBody>
      </p:sp>
      <p:sp>
        <p:nvSpPr>
          <p:cNvPr id="8" name="Footer Placeholder 7"/>
          <p:cNvSpPr>
            <a:spLocks noGrp="1"/>
          </p:cNvSpPr>
          <p:nvPr>
            <p:ph type="ftr" sz="quarter" idx="3"/>
          </p:nvPr>
        </p:nvSpPr>
        <p:spPr/>
        <p:txBody>
          <a:bodyPr/>
          <a:lstStyle/>
          <a:p>
            <a:r>
              <a:rPr lang="en-US" smtClean="0"/>
              <a:t>CAHMDA VII Tutorial, 20 Aug. 2017</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57</a:t>
            </a:fld>
            <a:endParaRPr lang="en-US" dirty="0"/>
          </a:p>
        </p:txBody>
      </p:sp>
    </p:spTree>
    <p:extLst>
      <p:ext uri="{BB962C8B-B14F-4D97-AF65-F5344CB8AC3E}">
        <p14:creationId xmlns:p14="http://schemas.microsoft.com/office/powerpoint/2010/main" val="5154375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cs typeface="Arial"/>
              </a:rPr>
              <a:t>Ensemble </a:t>
            </a:r>
            <a:r>
              <a:rPr lang="en-US" sz="2400" dirty="0" err="1">
                <a:effectLst/>
                <a:cs typeface="Arial"/>
              </a:rPr>
              <a:t>Kalman</a:t>
            </a:r>
            <a:r>
              <a:rPr lang="en-US" sz="2400" dirty="0">
                <a:effectLst/>
                <a:cs typeface="Arial"/>
              </a:rPr>
              <a:t> Filter: A full implementation.</a:t>
            </a:r>
            <a:endParaRPr lang="en-US" sz="2400" dirty="0">
              <a:latin typeface="Arial"/>
              <a:cs typeface="Arial"/>
            </a:endParaRPr>
          </a:p>
        </p:txBody>
      </p:sp>
      <p:pic>
        <p:nvPicPr>
          <p:cNvPr id="4" name="Picture 3" descr="DataAssimilationDiagram_fram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5"/>
          <p:cNvSpPr txBox="1">
            <a:spLocks noChangeArrowheads="1"/>
          </p:cNvSpPr>
          <p:nvPr/>
        </p:nvSpPr>
        <p:spPr bwMode="auto">
          <a:xfrm>
            <a:off x="457200" y="1143000"/>
            <a:ext cx="8650287"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5"/>
            </a:pPr>
            <a:r>
              <a:rPr lang="en-US" dirty="0" smtClean="0">
                <a:solidFill>
                  <a:prstClr val="black"/>
                </a:solidFill>
                <a:latin typeface="Calibri"/>
                <a:ea typeface="+mn-ea"/>
                <a:cs typeface="+mn-cs"/>
              </a:rPr>
              <a:t>Use </a:t>
            </a:r>
            <a:r>
              <a:rPr lang="en-US" dirty="0">
                <a:solidFill>
                  <a:prstClr val="black"/>
                </a:solidFill>
                <a:latin typeface="Calibri"/>
                <a:ea typeface="+mn-ea"/>
                <a:cs typeface="+mn-cs"/>
              </a:rPr>
              <a:t>ensemble samples of </a:t>
            </a:r>
            <a:r>
              <a:rPr lang="en-US" i="1" dirty="0">
                <a:solidFill>
                  <a:prstClr val="black"/>
                </a:solidFill>
                <a:latin typeface="Times"/>
                <a:ea typeface="+mn-ea"/>
                <a:cs typeface="Times"/>
              </a:rPr>
              <a:t>y</a:t>
            </a:r>
            <a:r>
              <a:rPr lang="en-US" dirty="0">
                <a:solidFill>
                  <a:prstClr val="black"/>
                </a:solidFill>
                <a:latin typeface="Calibri"/>
                <a:ea typeface="+mn-ea"/>
                <a:cs typeface="+mn-cs"/>
              </a:rPr>
              <a:t> and each state variable to linearly regress observation increments onto state variable increments.</a:t>
            </a:r>
            <a:endParaRPr lang="en-US" dirty="0">
              <a:solidFill>
                <a:prstClr val="black"/>
              </a:solidFill>
              <a:latin typeface="Times New Roman" charset="0"/>
              <a:ea typeface="+mn-ea"/>
              <a:cs typeface="+mn-cs"/>
            </a:endParaRPr>
          </a:p>
        </p:txBody>
      </p:sp>
      <p:sp>
        <p:nvSpPr>
          <p:cNvPr id="8" name="Footer Placeholder 7"/>
          <p:cNvSpPr>
            <a:spLocks noGrp="1"/>
          </p:cNvSpPr>
          <p:nvPr>
            <p:ph type="ftr" sz="quarter" idx="3"/>
          </p:nvPr>
        </p:nvSpPr>
        <p:spPr/>
        <p:txBody>
          <a:bodyPr/>
          <a:lstStyle/>
          <a:p>
            <a:r>
              <a:rPr lang="en-US" smtClean="0"/>
              <a:t>CAHMDA VII Tutorial, 20 Aug. 2017</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58</a:t>
            </a:fld>
            <a:endParaRPr lang="en-US" dirty="0"/>
          </a:p>
        </p:txBody>
      </p:sp>
    </p:spTree>
    <p:extLst>
      <p:ext uri="{BB962C8B-B14F-4D97-AF65-F5344CB8AC3E}">
        <p14:creationId xmlns:p14="http://schemas.microsoft.com/office/powerpoint/2010/main" val="9782806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cs typeface="Arial"/>
              </a:rPr>
              <a:t>Ensemble </a:t>
            </a:r>
            <a:r>
              <a:rPr lang="en-US" sz="2400" dirty="0" err="1">
                <a:effectLst/>
                <a:cs typeface="Arial"/>
              </a:rPr>
              <a:t>Kalman</a:t>
            </a:r>
            <a:r>
              <a:rPr lang="en-US" sz="2400" dirty="0">
                <a:effectLst/>
                <a:cs typeface="Arial"/>
              </a:rPr>
              <a:t> Filter: A full implementation.</a:t>
            </a:r>
            <a:endParaRPr lang="en-US" sz="2400" dirty="0">
              <a:latin typeface="Arial"/>
              <a:cs typeface="Arial"/>
            </a:endParaRPr>
          </a:p>
        </p:txBody>
      </p:sp>
      <p:pic>
        <p:nvPicPr>
          <p:cNvPr id="4" name="Picture 3" descr="DataAssimilationDiagram_fram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5"/>
          <p:cNvSpPr txBox="1">
            <a:spLocks noChangeArrowheads="1"/>
          </p:cNvSpPr>
          <p:nvPr/>
        </p:nvSpPr>
        <p:spPr bwMode="auto">
          <a:xfrm>
            <a:off x="457200" y="1143000"/>
            <a:ext cx="8650287"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5"/>
            </a:pPr>
            <a:r>
              <a:rPr lang="en-US" dirty="0" smtClean="0">
                <a:solidFill>
                  <a:prstClr val="black"/>
                </a:solidFill>
                <a:latin typeface="Calibri"/>
                <a:ea typeface="+mn-ea"/>
                <a:cs typeface="+mn-cs"/>
              </a:rPr>
              <a:t>Use </a:t>
            </a:r>
            <a:r>
              <a:rPr lang="en-US" dirty="0">
                <a:solidFill>
                  <a:prstClr val="black"/>
                </a:solidFill>
                <a:latin typeface="Calibri"/>
                <a:ea typeface="+mn-ea"/>
                <a:cs typeface="+mn-cs"/>
              </a:rPr>
              <a:t>ensemble samples of </a:t>
            </a:r>
            <a:r>
              <a:rPr lang="en-US" i="1" dirty="0">
                <a:solidFill>
                  <a:prstClr val="black"/>
                </a:solidFill>
                <a:latin typeface="Times"/>
                <a:ea typeface="+mn-ea"/>
                <a:cs typeface="Times"/>
              </a:rPr>
              <a:t>y</a:t>
            </a:r>
            <a:r>
              <a:rPr lang="en-US" dirty="0">
                <a:solidFill>
                  <a:prstClr val="black"/>
                </a:solidFill>
                <a:latin typeface="Calibri"/>
                <a:ea typeface="+mn-ea"/>
                <a:cs typeface="+mn-cs"/>
              </a:rPr>
              <a:t> and each state variable to linearly regress observation increments onto state variable increments.</a:t>
            </a:r>
            <a:endParaRPr lang="en-US" dirty="0">
              <a:solidFill>
                <a:prstClr val="black"/>
              </a:solidFill>
              <a:latin typeface="Times New Roman" charset="0"/>
              <a:ea typeface="+mn-ea"/>
              <a:cs typeface="+mn-cs"/>
            </a:endParaRPr>
          </a:p>
        </p:txBody>
      </p:sp>
      <p:sp>
        <p:nvSpPr>
          <p:cNvPr id="6" name="Text Box 6"/>
          <p:cNvSpPr txBox="1">
            <a:spLocks noChangeArrowheads="1"/>
          </p:cNvSpPr>
          <p:nvPr/>
        </p:nvSpPr>
        <p:spPr bwMode="auto">
          <a:xfrm>
            <a:off x="5375251" y="5114925"/>
            <a:ext cx="3768725" cy="1431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pPr defTabSz="457200" eaLnBrk="1" fontAlgn="auto" hangingPunct="1">
              <a:spcBef>
                <a:spcPts val="0"/>
              </a:spcBef>
              <a:spcAft>
                <a:spcPts val="0"/>
              </a:spcAft>
            </a:pPr>
            <a:r>
              <a:rPr lang="en-US" sz="2200" dirty="0">
                <a:solidFill>
                  <a:prstClr val="black"/>
                </a:solidFill>
                <a:latin typeface="Calibri"/>
                <a:ea typeface="+mn-ea"/>
                <a:cs typeface="+mn-cs"/>
              </a:rPr>
              <a:t>Theory: impact of observation increments on each state variable can be handled independently!</a:t>
            </a:r>
            <a:endParaRPr lang="en-US" dirty="0">
              <a:solidFill>
                <a:prstClr val="black"/>
              </a:solidFill>
              <a:latin typeface="Times New Roman" charset="0"/>
              <a:ea typeface="+mn-ea"/>
              <a:cs typeface="+mn-cs"/>
            </a:endParaRPr>
          </a:p>
        </p:txBody>
      </p:sp>
      <p:sp>
        <p:nvSpPr>
          <p:cNvPr id="8" name="Footer Placeholder 7"/>
          <p:cNvSpPr>
            <a:spLocks noGrp="1"/>
          </p:cNvSpPr>
          <p:nvPr>
            <p:ph type="ftr" sz="quarter" idx="3"/>
          </p:nvPr>
        </p:nvSpPr>
        <p:spPr/>
        <p:txBody>
          <a:bodyPr/>
          <a:lstStyle/>
          <a:p>
            <a:r>
              <a:rPr lang="en-US" smtClean="0"/>
              <a:t>CAHMDA VII Tutorial, 20 Aug. 2017</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59</a:t>
            </a:fld>
            <a:endParaRPr lang="en-US" dirty="0"/>
          </a:p>
        </p:txBody>
      </p:sp>
    </p:spTree>
    <p:extLst>
      <p:ext uri="{BB962C8B-B14F-4D97-AF65-F5344CB8AC3E}">
        <p14:creationId xmlns:p14="http://schemas.microsoft.com/office/powerpoint/2010/main" val="19905984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228600" y="968139"/>
                <a:ext cx="8686800" cy="4787336"/>
              </a:xfrm>
              <a:prstGeom prst="rect">
                <a:avLst/>
              </a:prstGeom>
              <a:noFill/>
            </p:spPr>
            <p:txBody>
              <a:bodyPr wrap="square" rtlCol="0">
                <a:spAutoFit/>
              </a:bodyPr>
              <a:lstStyle/>
              <a:p>
                <a:r>
                  <a:rPr lang="en-US" dirty="0" smtClean="0">
                    <a:latin typeface="Calibri" charset="0"/>
                  </a:rPr>
                  <a:t>Product of d-dimensional </a:t>
                </a:r>
                <a:r>
                  <a:rPr lang="en-US" dirty="0" err="1" smtClean="0">
                    <a:latin typeface="Calibri" charset="0"/>
                  </a:rPr>
                  <a:t>normals</a:t>
                </a:r>
                <a:r>
                  <a:rPr lang="en-US" dirty="0" smtClean="0">
                    <a:latin typeface="Calibri" charset="0"/>
                  </a:rPr>
                  <a:t> (</a:t>
                </a:r>
                <a:r>
                  <a:rPr lang="en-US" dirty="0" err="1" smtClean="0">
                    <a:latin typeface="Calibri" charset="0"/>
                  </a:rPr>
                  <a:t>gaussians</a:t>
                </a:r>
                <a:r>
                  <a:rPr lang="en-US" dirty="0" smtClean="0">
                    <a:latin typeface="Calibri" charset="0"/>
                  </a:rPr>
                  <a:t>) with means </a:t>
                </a:r>
                <a14:m>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𝜇</m:t>
                        </m:r>
                      </m:e>
                      <m:sub>
                        <m:r>
                          <a:rPr lang="en-US" b="0" i="1" smtClean="0">
                            <a:latin typeface="Cambria Math" charset="0"/>
                          </a:rPr>
                          <m:t>1</m:t>
                        </m:r>
                      </m:sub>
                    </m:sSub>
                  </m:oMath>
                </a14:m>
                <a:r>
                  <a:rPr lang="en-US" dirty="0" smtClean="0">
                    <a:latin typeface="Calibri" charset="0"/>
                  </a:rPr>
                  <a:t> and </a:t>
                </a:r>
                <a14:m>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𝜇</m:t>
                        </m:r>
                      </m:e>
                      <m:sub>
                        <m:r>
                          <a:rPr lang="en-US" b="0" i="1" smtClean="0">
                            <a:latin typeface="Cambria Math" charset="0"/>
                          </a:rPr>
                          <m:t>2</m:t>
                        </m:r>
                      </m:sub>
                    </m:sSub>
                  </m:oMath>
                </a14:m>
                <a:r>
                  <a:rPr lang="en-US" dirty="0" smtClean="0">
                    <a:latin typeface="Calibri" charset="0"/>
                  </a:rPr>
                  <a:t> and covariance </a:t>
                </a:r>
                <a:r>
                  <a:rPr lang="en-US" dirty="0" err="1" smtClean="0">
                    <a:latin typeface="Calibri" charset="0"/>
                  </a:rPr>
                  <a:t>matrics</a:t>
                </a:r>
                <a:r>
                  <a:rPr lang="en-US" dirty="0" smtClean="0">
                    <a:latin typeface="Calibri" charset="0"/>
                  </a:rPr>
                  <a:t> </a:t>
                </a:r>
                <a14:m>
                  <m:oMath xmlns:m="http://schemas.openxmlformats.org/officeDocument/2006/math">
                    <m:sSub>
                      <m:sSubPr>
                        <m:ctrlPr>
                          <a:rPr lang="en-US" i="1" smtClean="0">
                            <a:latin typeface="Cambria Math" charset="0"/>
                          </a:rPr>
                        </m:ctrlPr>
                      </m:sSubPr>
                      <m:e>
                        <m:r>
                          <m:rPr>
                            <m:sty m:val="p"/>
                          </m:rPr>
                          <a:rPr lang="el-GR" i="1" smtClean="0">
                            <a:latin typeface="Cambria Math" charset="0"/>
                            <a:ea typeface="Cambria Math" charset="0"/>
                            <a:cs typeface="Cambria Math" charset="0"/>
                          </a:rPr>
                          <m:t>Σ</m:t>
                        </m:r>
                      </m:e>
                      <m:sub>
                        <m:r>
                          <a:rPr lang="en-US" b="0" i="1" smtClean="0">
                            <a:latin typeface="Cambria Math" charset="0"/>
                          </a:rPr>
                          <m:t>1</m:t>
                        </m:r>
                      </m:sub>
                    </m:sSub>
                  </m:oMath>
                </a14:m>
                <a:r>
                  <a:rPr lang="en-US" dirty="0" smtClean="0">
                    <a:latin typeface="Calibri" charset="0"/>
                  </a:rPr>
                  <a:t> and </a:t>
                </a:r>
                <a14:m>
                  <m:oMath xmlns:m="http://schemas.openxmlformats.org/officeDocument/2006/math">
                    <m:sSub>
                      <m:sSubPr>
                        <m:ctrlPr>
                          <a:rPr lang="en-US" i="1" smtClean="0">
                            <a:latin typeface="Cambria Math" charset="0"/>
                          </a:rPr>
                        </m:ctrlPr>
                      </m:sSubPr>
                      <m:e>
                        <m:r>
                          <m:rPr>
                            <m:sty m:val="p"/>
                          </m:rPr>
                          <a:rPr lang="el-GR" i="1" smtClean="0">
                            <a:latin typeface="Cambria Math" charset="0"/>
                            <a:ea typeface="Cambria Math" charset="0"/>
                            <a:cs typeface="Cambria Math" charset="0"/>
                          </a:rPr>
                          <m:t>Σ</m:t>
                        </m:r>
                      </m:e>
                      <m:sub>
                        <m:r>
                          <a:rPr lang="en-US" b="0" i="1" smtClean="0">
                            <a:latin typeface="Cambria Math" charset="0"/>
                          </a:rPr>
                          <m:t>1</m:t>
                        </m:r>
                      </m:sub>
                    </m:sSub>
                  </m:oMath>
                </a14:m>
                <a:r>
                  <a:rPr lang="en-US" dirty="0" smtClean="0">
                    <a:latin typeface="Calibri" charset="0"/>
                  </a:rPr>
                  <a:t> is normal.</a:t>
                </a:r>
              </a:p>
              <a:p>
                <a:endParaRPr lang="en-US" dirty="0">
                  <a:latin typeface="Calibri" charset="0"/>
                </a:endParaRPr>
              </a:p>
              <a:p>
                <a:r>
                  <a:rPr lang="en-US" dirty="0" smtClean="0">
                    <a:latin typeface="Calibri" charset="0"/>
                  </a:rPr>
                  <a:t>								(11)</a:t>
                </a:r>
              </a:p>
              <a:p>
                <a:endParaRPr lang="en-US" dirty="0" smtClean="0">
                  <a:latin typeface="Calibri" charset="0"/>
                </a:endParaRPr>
              </a:p>
              <a:p>
                <a:r>
                  <a:rPr lang="en-US" dirty="0" smtClean="0">
                    <a:latin typeface="Calibri" charset="0"/>
                  </a:rPr>
                  <a:t>Covariance:	</a:t>
                </a:r>
                <a14:m>
                  <m:oMath xmlns:m="http://schemas.openxmlformats.org/officeDocument/2006/math">
                    <m:r>
                      <m:rPr>
                        <m:sty m:val="p"/>
                      </m:rPr>
                      <a:rPr lang="el-GR" i="1" smtClean="0">
                        <a:latin typeface="Cambria Math" charset="0"/>
                        <a:ea typeface="Cambria Math" charset="0"/>
                        <a:cs typeface="Cambria Math" charset="0"/>
                      </a:rPr>
                      <m:t>Σ</m:t>
                    </m:r>
                    <m:r>
                      <a:rPr lang="en-US" b="0" i="1" smtClean="0">
                        <a:latin typeface="Cambria Math" charset="0"/>
                        <a:ea typeface="Cambria Math" charset="0"/>
                        <a:cs typeface="Cambria Math" charset="0"/>
                      </a:rPr>
                      <m:t>=</m:t>
                    </m:r>
                    <m:sSup>
                      <m:sSupPr>
                        <m:ctrlPr>
                          <a:rPr lang="en-US" b="0" i="1" smtClean="0">
                            <a:latin typeface="Cambria Math" charset="0"/>
                            <a:ea typeface="Cambria Math" charset="0"/>
                            <a:cs typeface="Cambria Math" charset="0"/>
                          </a:rPr>
                        </m:ctrlPr>
                      </m:sSupPr>
                      <m:e>
                        <m:d>
                          <m:dPr>
                            <m:ctrlPr>
                              <a:rPr lang="mr-IN" b="0" i="1" smtClean="0">
                                <a:latin typeface="Cambria Math" charset="0"/>
                                <a:ea typeface="Cambria Math" charset="0"/>
                                <a:cs typeface="Cambria Math" charset="0"/>
                              </a:rPr>
                            </m:ctrlPr>
                          </m:dPr>
                          <m:e>
                            <m:sSubSup>
                              <m:sSubSupPr>
                                <m:ctrlPr>
                                  <a:rPr lang="en-US" b="0" i="1" smtClean="0">
                                    <a:latin typeface="Cambria Math" charset="0"/>
                                    <a:ea typeface="Cambria Math" charset="0"/>
                                    <a:cs typeface="Cambria Math" charset="0"/>
                                  </a:rPr>
                                </m:ctrlPr>
                              </m:sSubSupPr>
                              <m:e>
                                <m:r>
                                  <m:rPr>
                                    <m:sty m:val="p"/>
                                  </m:rPr>
                                  <a:rPr lang="el-GR" b="0" i="1" smtClean="0">
                                    <a:latin typeface="Cambria Math" charset="0"/>
                                    <a:ea typeface="Cambria Math" charset="0"/>
                                    <a:cs typeface="Cambria Math" charset="0"/>
                                  </a:rPr>
                                  <m:t>Σ</m:t>
                                </m:r>
                              </m:e>
                              <m:sub>
                                <m:r>
                                  <a:rPr lang="en-US" b="0" i="1" smtClean="0">
                                    <a:latin typeface="Cambria Math" charset="0"/>
                                    <a:ea typeface="Cambria Math" charset="0"/>
                                    <a:cs typeface="Cambria Math" charset="0"/>
                                  </a:rPr>
                                  <m:t>1</m:t>
                                </m:r>
                              </m:sub>
                              <m:sup>
                                <m:r>
                                  <a:rPr lang="en-US" b="0" i="1" smtClean="0">
                                    <a:latin typeface="Cambria Math" charset="0"/>
                                    <a:ea typeface="Cambria Math" charset="0"/>
                                    <a:cs typeface="Cambria Math" charset="0"/>
                                  </a:rPr>
                                  <m:t>−1</m:t>
                                </m:r>
                              </m:sup>
                            </m:sSubSup>
                            <m:r>
                              <a:rPr lang="en-US" b="0" i="1" smtClean="0">
                                <a:latin typeface="Cambria Math" charset="0"/>
                                <a:ea typeface="Cambria Math" charset="0"/>
                                <a:cs typeface="Cambria Math" charset="0"/>
                              </a:rPr>
                              <m:t>+</m:t>
                            </m:r>
                            <m:sSubSup>
                              <m:sSubSupPr>
                                <m:ctrlPr>
                                  <a:rPr lang="en-US" b="0" i="1" smtClean="0">
                                    <a:latin typeface="Cambria Math" charset="0"/>
                                    <a:ea typeface="Cambria Math" charset="0"/>
                                    <a:cs typeface="Cambria Math" charset="0"/>
                                  </a:rPr>
                                </m:ctrlPr>
                              </m:sSubSupPr>
                              <m:e>
                                <m:r>
                                  <m:rPr>
                                    <m:sty m:val="p"/>
                                  </m:rPr>
                                  <a:rPr lang="el-GR" b="0" i="1" smtClean="0">
                                    <a:latin typeface="Cambria Math" charset="0"/>
                                    <a:ea typeface="Cambria Math" charset="0"/>
                                    <a:cs typeface="Cambria Math" charset="0"/>
                                  </a:rPr>
                                  <m:t>Σ</m:t>
                                </m:r>
                              </m:e>
                              <m:sub>
                                <m:r>
                                  <a:rPr lang="en-US" b="0" i="1" smtClean="0">
                                    <a:latin typeface="Cambria Math" charset="0"/>
                                    <a:ea typeface="Cambria Math" charset="0"/>
                                    <a:cs typeface="Cambria Math" charset="0"/>
                                  </a:rPr>
                                  <m:t>2</m:t>
                                </m:r>
                              </m:sub>
                              <m:sup>
                                <m:r>
                                  <a:rPr lang="en-US" b="0" i="1" smtClean="0">
                                    <a:latin typeface="Cambria Math" charset="0"/>
                                    <a:ea typeface="Cambria Math" charset="0"/>
                                    <a:cs typeface="Cambria Math" charset="0"/>
                                  </a:rPr>
                                  <m:t>−1</m:t>
                                </m:r>
                              </m:sup>
                            </m:sSubSup>
                          </m:e>
                        </m:d>
                      </m:e>
                      <m:sup>
                        <m:r>
                          <a:rPr lang="en-US" b="0" i="1" smtClean="0">
                            <a:latin typeface="Cambria Math" charset="0"/>
                            <a:ea typeface="Cambria Math" charset="0"/>
                            <a:cs typeface="Cambria Math" charset="0"/>
                          </a:rPr>
                          <m:t>−1</m:t>
                        </m:r>
                      </m:sup>
                    </m:sSup>
                  </m:oMath>
                </a14:m>
                <a:r>
                  <a:rPr lang="en-US" dirty="0" smtClean="0">
                    <a:latin typeface="Calibri" charset="0"/>
                  </a:rPr>
                  <a:t>				(12)	</a:t>
                </a:r>
              </a:p>
              <a:p>
                <a:endParaRPr lang="en-US" dirty="0" smtClean="0">
                  <a:latin typeface="Calibri" charset="0"/>
                </a:endParaRPr>
              </a:p>
              <a:p>
                <a:r>
                  <a:rPr lang="en-US" dirty="0" smtClean="0">
                    <a:latin typeface="Calibri" charset="0"/>
                  </a:rPr>
                  <a:t>Mean:		</a:t>
                </a:r>
                <a14:m>
                  <m:oMath xmlns:m="http://schemas.openxmlformats.org/officeDocument/2006/math">
                    <m:r>
                      <a:rPr lang="en-US" i="1" smtClean="0">
                        <a:latin typeface="Cambria Math" charset="0"/>
                        <a:ea typeface="Cambria Math" charset="0"/>
                        <a:cs typeface="Cambria Math" charset="0"/>
                      </a:rPr>
                      <m:t>𝜇</m:t>
                    </m:r>
                    <m:r>
                      <a:rPr lang="en-US" b="0" i="1" smtClean="0">
                        <a:latin typeface="Cambria Math" charset="0"/>
                        <a:ea typeface="Cambria Math" charset="0"/>
                        <a:cs typeface="Cambria Math" charset="0"/>
                      </a:rPr>
                      <m:t>=</m:t>
                    </m:r>
                    <m:r>
                      <m:rPr>
                        <m:sty m:val="p"/>
                      </m:rPr>
                      <a:rPr lang="el-GR" b="0" i="1" smtClean="0">
                        <a:latin typeface="Cambria Math" charset="0"/>
                        <a:ea typeface="Cambria Math" charset="0"/>
                        <a:cs typeface="Cambria Math" charset="0"/>
                      </a:rPr>
                      <m:t>Σ</m:t>
                    </m:r>
                    <m:d>
                      <m:dPr>
                        <m:ctrlPr>
                          <a:rPr lang="mr-IN" b="0" i="1" smtClean="0">
                            <a:latin typeface="Cambria Math" charset="0"/>
                            <a:ea typeface="Cambria Math" charset="0"/>
                            <a:cs typeface="Cambria Math" charset="0"/>
                          </a:rPr>
                        </m:ctrlPr>
                      </m:dPr>
                      <m:e>
                        <m:sSubSup>
                          <m:sSubSupPr>
                            <m:ctrlPr>
                              <a:rPr lang="en-US" b="0" i="1" smtClean="0">
                                <a:latin typeface="Cambria Math" charset="0"/>
                                <a:ea typeface="Cambria Math" charset="0"/>
                                <a:cs typeface="Cambria Math" charset="0"/>
                              </a:rPr>
                            </m:ctrlPr>
                          </m:sSubSupPr>
                          <m:e>
                            <m:r>
                              <m:rPr>
                                <m:sty m:val="p"/>
                              </m:rPr>
                              <a:rPr lang="el-GR" b="0" i="1" smtClean="0">
                                <a:latin typeface="Cambria Math" charset="0"/>
                                <a:ea typeface="Cambria Math" charset="0"/>
                                <a:cs typeface="Cambria Math" charset="0"/>
                              </a:rPr>
                              <m:t>Σ</m:t>
                            </m:r>
                          </m:e>
                          <m:sub>
                            <m:r>
                              <a:rPr lang="en-US" b="0" i="1" smtClean="0">
                                <a:latin typeface="Cambria Math" charset="0"/>
                                <a:ea typeface="Cambria Math" charset="0"/>
                                <a:cs typeface="Cambria Math" charset="0"/>
                              </a:rPr>
                              <m:t>1</m:t>
                            </m:r>
                          </m:sub>
                          <m:sup>
                            <m:r>
                              <a:rPr lang="en-US" b="0" i="1" smtClean="0">
                                <a:latin typeface="Cambria Math" charset="0"/>
                                <a:ea typeface="Cambria Math" charset="0"/>
                                <a:cs typeface="Cambria Math" charset="0"/>
                              </a:rPr>
                              <m:t>−1</m:t>
                            </m:r>
                          </m:sup>
                        </m:sSubSup>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𝜇</m:t>
                            </m:r>
                          </m:e>
                          <m:sub>
                            <m:r>
                              <a:rPr lang="en-US" b="0" i="1" smtClean="0">
                                <a:latin typeface="Cambria Math" charset="0"/>
                                <a:ea typeface="Cambria Math" charset="0"/>
                                <a:cs typeface="Cambria Math" charset="0"/>
                              </a:rPr>
                              <m:t>1</m:t>
                            </m:r>
                          </m:sub>
                        </m:sSub>
                        <m:r>
                          <a:rPr lang="en-US" b="0" i="1" smtClean="0">
                            <a:latin typeface="Cambria Math" charset="0"/>
                            <a:ea typeface="Cambria Math" charset="0"/>
                            <a:cs typeface="Cambria Math" charset="0"/>
                          </a:rPr>
                          <m:t>+</m:t>
                        </m:r>
                        <m:sSubSup>
                          <m:sSubSupPr>
                            <m:ctrlPr>
                              <a:rPr lang="en-US" b="0" i="1" smtClean="0">
                                <a:latin typeface="Cambria Math" charset="0"/>
                                <a:ea typeface="Cambria Math" charset="0"/>
                                <a:cs typeface="Cambria Math" charset="0"/>
                              </a:rPr>
                            </m:ctrlPr>
                          </m:sSubSupPr>
                          <m:e>
                            <m:r>
                              <m:rPr>
                                <m:sty m:val="p"/>
                              </m:rPr>
                              <a:rPr lang="el-GR" b="0" i="1" smtClean="0">
                                <a:latin typeface="Cambria Math" charset="0"/>
                                <a:ea typeface="Cambria Math" charset="0"/>
                                <a:cs typeface="Cambria Math" charset="0"/>
                              </a:rPr>
                              <m:t>Σ</m:t>
                            </m:r>
                          </m:e>
                          <m:sub>
                            <m:r>
                              <a:rPr lang="en-US" b="0" i="1" smtClean="0">
                                <a:latin typeface="Cambria Math" charset="0"/>
                                <a:ea typeface="Cambria Math" charset="0"/>
                                <a:cs typeface="Cambria Math" charset="0"/>
                              </a:rPr>
                              <m:t>2</m:t>
                            </m:r>
                          </m:sub>
                          <m:sup>
                            <m:r>
                              <a:rPr lang="en-US" b="0" i="1" smtClean="0">
                                <a:latin typeface="Cambria Math" charset="0"/>
                                <a:ea typeface="Cambria Math" charset="0"/>
                                <a:cs typeface="Cambria Math" charset="0"/>
                              </a:rPr>
                              <m:t>−1</m:t>
                            </m:r>
                          </m:sup>
                        </m:sSubSup>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𝜇</m:t>
                            </m:r>
                          </m:e>
                          <m:sub>
                            <m:r>
                              <a:rPr lang="en-US" b="0" i="1" smtClean="0">
                                <a:latin typeface="Cambria Math" charset="0"/>
                                <a:ea typeface="Cambria Math" charset="0"/>
                                <a:cs typeface="Cambria Math" charset="0"/>
                              </a:rPr>
                              <m:t>2</m:t>
                            </m:r>
                          </m:sub>
                        </m:sSub>
                      </m:e>
                    </m:d>
                  </m:oMath>
                </a14:m>
                <a:r>
                  <a:rPr lang="en-US" dirty="0" smtClean="0">
                    <a:latin typeface="Calibri" charset="0"/>
                  </a:rPr>
                  <a:t>			(13)</a:t>
                </a:r>
              </a:p>
              <a:p>
                <a:endParaRPr lang="en-US" dirty="0" smtClean="0">
                  <a:latin typeface="Calibri" charset="0"/>
                </a:endParaRPr>
              </a:p>
              <a:p>
                <a:r>
                  <a:rPr lang="en-US" sz="2000" dirty="0">
                    <a:solidFill>
                      <a:srgbClr val="00B400"/>
                    </a:solidFill>
                  </a:rPr>
                  <a:t>W</a:t>
                </a:r>
                <a:r>
                  <a:rPr lang="en-US" sz="2000" dirty="0" smtClean="0">
                    <a:solidFill>
                      <a:srgbClr val="00B400"/>
                    </a:solidFill>
                  </a:rPr>
                  <a:t>eight</a:t>
                </a:r>
                <a:r>
                  <a:rPr lang="en-US" sz="2000" dirty="0" smtClean="0"/>
                  <a:t>:		</a:t>
                </a:r>
                <a14:m>
                  <m:oMath xmlns:m="http://schemas.openxmlformats.org/officeDocument/2006/math">
                    <m:r>
                      <a:rPr lang="en-US" sz="1800" b="0" i="1" smtClean="0">
                        <a:latin typeface="Cambria Math" charset="0"/>
                      </a:rPr>
                      <m:t>𝑐</m:t>
                    </m:r>
                    <m:r>
                      <a:rPr lang="en-US" sz="1800" b="0" i="1" smtClean="0">
                        <a:latin typeface="Cambria Math" charset="0"/>
                      </a:rPr>
                      <m:t>=</m:t>
                    </m:r>
                    <m:f>
                      <m:fPr>
                        <m:ctrlPr>
                          <a:rPr lang="mr-IN" sz="1800" b="0" i="1" smtClean="0">
                            <a:latin typeface="Cambria Math" charset="0"/>
                          </a:rPr>
                        </m:ctrlPr>
                      </m:fPr>
                      <m:num>
                        <m:r>
                          <a:rPr lang="en-US" sz="1800" b="0" i="1" smtClean="0">
                            <a:latin typeface="Cambria Math" charset="0"/>
                          </a:rPr>
                          <m:t>1</m:t>
                        </m:r>
                      </m:num>
                      <m:den>
                        <m:sSup>
                          <m:sSupPr>
                            <m:ctrlPr>
                              <a:rPr lang="mr-IN" sz="1800" b="0" i="1" smtClean="0">
                                <a:latin typeface="Cambria Math" charset="0"/>
                              </a:rPr>
                            </m:ctrlPr>
                          </m:sSupPr>
                          <m:e>
                            <m:d>
                              <m:dPr>
                                <m:ctrlPr>
                                  <a:rPr lang="mr-IN" sz="1800" b="0" i="1" smtClean="0">
                                    <a:latin typeface="Cambria Math" charset="0"/>
                                  </a:rPr>
                                </m:ctrlPr>
                              </m:dPr>
                              <m:e>
                                <m:r>
                                  <a:rPr lang="en-US" sz="1800" b="0" i="1" smtClean="0">
                                    <a:latin typeface="Cambria Math" charset="0"/>
                                  </a:rPr>
                                  <m:t>2</m:t>
                                </m:r>
                                <m:r>
                                  <a:rPr lang="en-US" sz="1800" b="0" i="1" smtClean="0">
                                    <a:latin typeface="Cambria Math" charset="0"/>
                                    <a:ea typeface="Cambria Math" charset="0"/>
                                    <a:cs typeface="Cambria Math" charset="0"/>
                                  </a:rPr>
                                  <m:t>𝜋</m:t>
                                </m:r>
                              </m:e>
                            </m:d>
                          </m:e>
                          <m:sup>
                            <m:f>
                              <m:fPr>
                                <m:type m:val="lin"/>
                                <m:ctrlPr>
                                  <a:rPr lang="mr-IN" sz="1800" b="0" i="1" smtClean="0">
                                    <a:latin typeface="Cambria Math" charset="0"/>
                                  </a:rPr>
                                </m:ctrlPr>
                              </m:fPr>
                              <m:num>
                                <m:r>
                                  <a:rPr lang="en-US" sz="1800" b="0" i="1" smtClean="0">
                                    <a:latin typeface="Cambria Math" charset="0"/>
                                  </a:rPr>
                                  <m:t>𝑑</m:t>
                                </m:r>
                              </m:num>
                              <m:den>
                                <m:r>
                                  <a:rPr lang="en-US" sz="1800" b="0" i="1" smtClean="0">
                                    <a:latin typeface="Cambria Math" charset="0"/>
                                  </a:rPr>
                                  <m:t>2</m:t>
                                </m:r>
                              </m:den>
                            </m:f>
                          </m:sup>
                        </m:sSup>
                        <m:sSup>
                          <m:sSupPr>
                            <m:ctrlPr>
                              <a:rPr lang="mr-IN" sz="1800" b="0" i="1" smtClean="0">
                                <a:latin typeface="Cambria Math" charset="0"/>
                              </a:rPr>
                            </m:ctrlPr>
                          </m:sSupPr>
                          <m:e>
                            <m:d>
                              <m:dPr>
                                <m:begChr m:val="|"/>
                                <m:endChr m:val="|"/>
                                <m:ctrlPr>
                                  <a:rPr lang="hr-HR" sz="1800" i="1">
                                    <a:latin typeface="Cambria Math" charset="0"/>
                                  </a:rPr>
                                </m:ctrlPr>
                              </m:dPr>
                              <m:e>
                                <m:sSub>
                                  <m:sSubPr>
                                    <m:ctrlPr>
                                      <a:rPr lang="en-US" sz="1800" i="1">
                                        <a:latin typeface="Cambria Math" charset="0"/>
                                      </a:rPr>
                                    </m:ctrlPr>
                                  </m:sSubPr>
                                  <m:e>
                                    <m:r>
                                      <m:rPr>
                                        <m:sty m:val="p"/>
                                      </m:rPr>
                                      <a:rPr lang="el-GR" sz="1800" i="1">
                                        <a:latin typeface="Cambria Math" charset="0"/>
                                        <a:ea typeface="Cambria Math" charset="0"/>
                                        <a:cs typeface="Cambria Math" charset="0"/>
                                      </a:rPr>
                                      <m:t>Σ</m:t>
                                    </m:r>
                                  </m:e>
                                  <m:sub>
                                    <m:r>
                                      <a:rPr lang="en-US" sz="1800" i="1">
                                        <a:latin typeface="Cambria Math" charset="0"/>
                                      </a:rPr>
                                      <m:t>1</m:t>
                                    </m:r>
                                  </m:sub>
                                </m:sSub>
                                <m:r>
                                  <a:rPr lang="en-US" sz="1800" i="1">
                                    <a:latin typeface="Cambria Math" charset="0"/>
                                  </a:rPr>
                                  <m:t>+</m:t>
                                </m:r>
                                <m:sSub>
                                  <m:sSubPr>
                                    <m:ctrlPr>
                                      <a:rPr lang="en-US" sz="1800" i="1">
                                        <a:latin typeface="Cambria Math" charset="0"/>
                                      </a:rPr>
                                    </m:ctrlPr>
                                  </m:sSubPr>
                                  <m:e>
                                    <m:r>
                                      <m:rPr>
                                        <m:sty m:val="p"/>
                                      </m:rPr>
                                      <a:rPr lang="el-GR" sz="1800" i="1">
                                        <a:latin typeface="Cambria Math" charset="0"/>
                                        <a:ea typeface="Cambria Math" charset="0"/>
                                        <a:cs typeface="Cambria Math" charset="0"/>
                                      </a:rPr>
                                      <m:t>Σ</m:t>
                                    </m:r>
                                  </m:e>
                                  <m:sub>
                                    <m:r>
                                      <a:rPr lang="en-US" sz="1800" i="1">
                                        <a:latin typeface="Cambria Math" charset="0"/>
                                      </a:rPr>
                                      <m:t>2</m:t>
                                    </m:r>
                                  </m:sub>
                                </m:sSub>
                              </m:e>
                            </m:d>
                          </m:e>
                          <m:sup>
                            <m:f>
                              <m:fPr>
                                <m:type m:val="lin"/>
                                <m:ctrlPr>
                                  <a:rPr lang="mr-IN" sz="1800" b="0" i="1" smtClean="0">
                                    <a:latin typeface="Cambria Math" charset="0"/>
                                  </a:rPr>
                                </m:ctrlPr>
                              </m:fPr>
                              <m:num>
                                <m:r>
                                  <a:rPr lang="en-US" sz="1800" b="0" i="1" smtClean="0">
                                    <a:latin typeface="Cambria Math" charset="0"/>
                                  </a:rPr>
                                  <m:t>1</m:t>
                                </m:r>
                              </m:num>
                              <m:den>
                                <m:r>
                                  <a:rPr lang="en-US" sz="1800" b="0" i="1" smtClean="0">
                                    <a:latin typeface="Cambria Math" charset="0"/>
                                  </a:rPr>
                                  <m:t>2</m:t>
                                </m:r>
                              </m:den>
                            </m:f>
                          </m:sup>
                        </m:sSup>
                      </m:den>
                    </m:f>
                    <m:r>
                      <m:rPr>
                        <m:sty m:val="p"/>
                      </m:rPr>
                      <a:rPr lang="en-US" sz="1800" b="0" i="0" smtClean="0">
                        <a:latin typeface="Cambria Math" charset="0"/>
                      </a:rPr>
                      <m:t>exp</m:t>
                    </m:r>
                    <m:d>
                      <m:dPr>
                        <m:begChr m:val="{"/>
                        <m:endChr m:val="}"/>
                        <m:ctrlPr>
                          <a:rPr lang="en-US" sz="1800" b="0" i="1" smtClean="0">
                            <a:latin typeface="Cambria Math" charset="0"/>
                          </a:rPr>
                        </m:ctrlPr>
                      </m:dPr>
                      <m:e>
                        <m:r>
                          <a:rPr lang="en-US" sz="1800" b="0" i="1" smtClean="0">
                            <a:latin typeface="Cambria Math" charset="0"/>
                          </a:rPr>
                          <m:t>−</m:t>
                        </m:r>
                        <m:f>
                          <m:fPr>
                            <m:ctrlPr>
                              <a:rPr lang="mr-IN" sz="1800" b="0" i="1" smtClean="0">
                                <a:latin typeface="Cambria Math" charset="0"/>
                              </a:rPr>
                            </m:ctrlPr>
                          </m:fPr>
                          <m:num>
                            <m:r>
                              <a:rPr lang="en-US" sz="1800" b="0" i="1" smtClean="0">
                                <a:latin typeface="Cambria Math" charset="0"/>
                              </a:rPr>
                              <m:t>1</m:t>
                            </m:r>
                          </m:num>
                          <m:den>
                            <m:r>
                              <a:rPr lang="en-US" sz="1800" b="0" i="1" smtClean="0">
                                <a:latin typeface="Cambria Math" charset="0"/>
                              </a:rPr>
                              <m:t>2</m:t>
                            </m:r>
                          </m:den>
                        </m:f>
                        <m:d>
                          <m:dPr>
                            <m:begChr m:val="["/>
                            <m:endChr m:val="]"/>
                            <m:ctrlPr>
                              <a:rPr lang="mr-IN" sz="1800" b="0" i="1" smtClean="0">
                                <a:latin typeface="Cambria Math" charset="0"/>
                              </a:rPr>
                            </m:ctrlPr>
                          </m:dPr>
                          <m:e>
                            <m:sSup>
                              <m:sSupPr>
                                <m:ctrlPr>
                                  <a:rPr lang="mr-IN" sz="1800" b="0" i="1" smtClean="0">
                                    <a:latin typeface="Cambria Math" charset="0"/>
                                  </a:rPr>
                                </m:ctrlPr>
                              </m:sSupPr>
                              <m:e>
                                <m:d>
                                  <m:dPr>
                                    <m:ctrlPr>
                                      <a:rPr lang="mr-IN" sz="1800" b="0" i="1" smtClean="0">
                                        <a:latin typeface="Cambria Math" charset="0"/>
                                      </a:rPr>
                                    </m:ctrlPr>
                                  </m:dPr>
                                  <m:e>
                                    <m:sSub>
                                      <m:sSubPr>
                                        <m:ctrlPr>
                                          <a:rPr lang="en-US" sz="1800" b="0" i="1" smtClean="0">
                                            <a:latin typeface="Cambria Math" charset="0"/>
                                          </a:rPr>
                                        </m:ctrlPr>
                                      </m:sSubPr>
                                      <m:e>
                                        <m:r>
                                          <a:rPr lang="en-US" sz="1800" b="0" i="1" smtClean="0">
                                            <a:latin typeface="Cambria Math" charset="0"/>
                                            <a:ea typeface="Cambria Math" charset="0"/>
                                            <a:cs typeface="Cambria Math" charset="0"/>
                                          </a:rPr>
                                          <m:t>𝜇</m:t>
                                        </m:r>
                                      </m:e>
                                      <m:sub>
                                        <m:r>
                                          <a:rPr lang="en-US" sz="1800" b="0" i="1" smtClean="0">
                                            <a:latin typeface="Cambria Math" charset="0"/>
                                          </a:rPr>
                                          <m:t>2</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ea typeface="Cambria Math" charset="0"/>
                                            <a:cs typeface="Cambria Math" charset="0"/>
                                          </a:rPr>
                                          <m:t>𝜇</m:t>
                                        </m:r>
                                      </m:e>
                                      <m:sub>
                                        <m:r>
                                          <a:rPr lang="en-US" sz="1800" b="0" i="1" smtClean="0">
                                            <a:latin typeface="Cambria Math" charset="0"/>
                                          </a:rPr>
                                          <m:t>1</m:t>
                                        </m:r>
                                      </m:sub>
                                    </m:sSub>
                                  </m:e>
                                </m:d>
                              </m:e>
                              <m:sup>
                                <m:r>
                                  <a:rPr lang="en-US" sz="1800" b="0" i="1" smtClean="0">
                                    <a:latin typeface="Cambria Math" charset="0"/>
                                  </a:rPr>
                                  <m:t>𝑇</m:t>
                                </m:r>
                              </m:sup>
                            </m:sSup>
                            <m:sSup>
                              <m:sSupPr>
                                <m:ctrlPr>
                                  <a:rPr lang="mr-IN" sz="1800" b="0" i="1" smtClean="0">
                                    <a:latin typeface="Cambria Math" charset="0"/>
                                  </a:rPr>
                                </m:ctrlPr>
                              </m:sSupPr>
                              <m:e>
                                <m:d>
                                  <m:dPr>
                                    <m:ctrlPr>
                                      <a:rPr lang="mr-IN" sz="1800" b="0" i="1" smtClean="0">
                                        <a:latin typeface="Cambria Math" charset="0"/>
                                      </a:rPr>
                                    </m:ctrlPr>
                                  </m:dPr>
                                  <m:e>
                                    <m:sSub>
                                      <m:sSubPr>
                                        <m:ctrlPr>
                                          <a:rPr lang="en-US" sz="1800" b="0" i="1" smtClean="0">
                                            <a:latin typeface="Cambria Math" charset="0"/>
                                          </a:rPr>
                                        </m:ctrlPr>
                                      </m:sSubPr>
                                      <m:e>
                                        <m:r>
                                          <m:rPr>
                                            <m:sty m:val="p"/>
                                          </m:rPr>
                                          <a:rPr lang="el-GR" sz="1800" b="0" i="1" smtClean="0">
                                            <a:latin typeface="Cambria Math" charset="0"/>
                                            <a:ea typeface="Cambria Math" charset="0"/>
                                            <a:cs typeface="Cambria Math" charset="0"/>
                                          </a:rPr>
                                          <m:t>Σ</m:t>
                                        </m:r>
                                      </m:e>
                                      <m:sub>
                                        <m:r>
                                          <a:rPr lang="en-US" sz="1800" b="0" i="1" smtClean="0">
                                            <a:latin typeface="Cambria Math" charset="0"/>
                                          </a:rPr>
                                          <m:t>1</m:t>
                                        </m:r>
                                      </m:sub>
                                    </m:sSub>
                                    <m:r>
                                      <a:rPr lang="en-US" sz="1800" b="0" i="1" smtClean="0">
                                        <a:latin typeface="Cambria Math" charset="0"/>
                                      </a:rPr>
                                      <m:t>+</m:t>
                                    </m:r>
                                    <m:sSub>
                                      <m:sSubPr>
                                        <m:ctrlPr>
                                          <a:rPr lang="en-US" sz="1800" b="0" i="1" smtClean="0">
                                            <a:latin typeface="Cambria Math" charset="0"/>
                                          </a:rPr>
                                        </m:ctrlPr>
                                      </m:sSubPr>
                                      <m:e>
                                        <m:r>
                                          <m:rPr>
                                            <m:sty m:val="p"/>
                                          </m:rPr>
                                          <a:rPr lang="el-GR" sz="1800" b="0" i="1" smtClean="0">
                                            <a:latin typeface="Cambria Math" charset="0"/>
                                            <a:ea typeface="Cambria Math" charset="0"/>
                                            <a:cs typeface="Cambria Math" charset="0"/>
                                          </a:rPr>
                                          <m:t>Σ</m:t>
                                        </m:r>
                                      </m:e>
                                      <m:sub>
                                        <m:r>
                                          <a:rPr lang="en-US" sz="1800" b="0" i="1" smtClean="0">
                                            <a:latin typeface="Cambria Math" charset="0"/>
                                          </a:rPr>
                                          <m:t>2</m:t>
                                        </m:r>
                                      </m:sub>
                                    </m:sSub>
                                  </m:e>
                                </m:d>
                              </m:e>
                              <m:sup>
                                <m:r>
                                  <a:rPr lang="en-US" sz="1800" b="0" i="1" smtClean="0">
                                    <a:latin typeface="Cambria Math" charset="0"/>
                                  </a:rPr>
                                  <m:t>−1</m:t>
                                </m:r>
                              </m:sup>
                            </m:sSup>
                            <m:d>
                              <m:dPr>
                                <m:ctrlPr>
                                  <a:rPr lang="mr-IN" sz="1800" b="0" i="1" smtClean="0">
                                    <a:latin typeface="Cambria Math" charset="0"/>
                                  </a:rPr>
                                </m:ctrlPr>
                              </m:dPr>
                              <m:e>
                                <m:sSub>
                                  <m:sSubPr>
                                    <m:ctrlPr>
                                      <a:rPr lang="en-US" sz="1800" b="0" i="1" smtClean="0">
                                        <a:latin typeface="Cambria Math" charset="0"/>
                                      </a:rPr>
                                    </m:ctrlPr>
                                  </m:sSubPr>
                                  <m:e>
                                    <m:r>
                                      <a:rPr lang="en-US" sz="1800" b="0" i="1" smtClean="0">
                                        <a:latin typeface="Cambria Math" charset="0"/>
                                        <a:ea typeface="Cambria Math" charset="0"/>
                                        <a:cs typeface="Cambria Math" charset="0"/>
                                      </a:rPr>
                                      <m:t>𝜇</m:t>
                                    </m:r>
                                  </m:e>
                                  <m:sub>
                                    <m:r>
                                      <a:rPr lang="en-US" sz="1800" b="0" i="1" smtClean="0">
                                        <a:latin typeface="Cambria Math" charset="0"/>
                                      </a:rPr>
                                      <m:t>2</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ea typeface="Cambria Math" charset="0"/>
                                        <a:cs typeface="Cambria Math" charset="0"/>
                                      </a:rPr>
                                      <m:t>𝜇</m:t>
                                    </m:r>
                                  </m:e>
                                  <m:sub>
                                    <m:r>
                                      <a:rPr lang="en-US" sz="1800" b="0" i="1" smtClean="0">
                                        <a:latin typeface="Cambria Math" charset="0"/>
                                      </a:rPr>
                                      <m:t>1</m:t>
                                    </m:r>
                                  </m:sub>
                                </m:sSub>
                              </m:e>
                            </m:d>
                          </m:e>
                        </m:d>
                      </m:e>
                    </m:d>
                  </m:oMath>
                </a14:m>
                <a:endParaRPr lang="en-US" sz="1800" dirty="0" smtClean="0">
                  <a:latin typeface="Calibri" charset="0"/>
                </a:endParaRPr>
              </a:p>
              <a:p>
                <a:endParaRPr lang="en-US" sz="1800" dirty="0">
                  <a:latin typeface="Calibri" charset="0"/>
                </a:endParaRPr>
              </a:p>
              <a:p>
                <a:endParaRPr lang="en-US" sz="1800" dirty="0">
                  <a:latin typeface="Calibri" charset="0"/>
                </a:endParaRPr>
              </a:p>
              <a:p>
                <a:endParaRPr lang="en-US" dirty="0" smtClean="0">
                  <a:latin typeface="Calibri"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28600" y="968139"/>
                <a:ext cx="8686800" cy="4787336"/>
              </a:xfrm>
              <a:prstGeom prst="rect">
                <a:avLst/>
              </a:prstGeom>
              <a:blipFill rotWithShape="0">
                <a:blip r:embed="rId3"/>
                <a:stretch>
                  <a:fillRect l="-1123" t="-1019"/>
                </a:stretch>
              </a:blipFill>
            </p:spPr>
            <p:txBody>
              <a:bodyPr/>
              <a:lstStyle/>
              <a:p>
                <a:r>
                  <a:rPr lang="en-US">
                    <a:noFill/>
                  </a:rPr>
                  <a:t> </a:t>
                </a:r>
              </a:p>
            </p:txBody>
          </p:sp>
        </mc:Fallback>
      </mc:AlternateContent>
      <p:graphicFrame>
        <p:nvGraphicFramePr>
          <p:cNvPr id="24" name="Object 23"/>
          <p:cNvGraphicFramePr>
            <a:graphicFrameLocks noChangeAspect="1"/>
          </p:cNvGraphicFramePr>
          <p:nvPr>
            <p:extLst/>
          </p:nvPr>
        </p:nvGraphicFramePr>
        <p:xfrm>
          <a:off x="4864100" y="4457700"/>
          <a:ext cx="152400" cy="241300"/>
        </p:xfrm>
        <a:graphic>
          <a:graphicData uri="http://schemas.openxmlformats.org/presentationml/2006/ole">
            <mc:AlternateContent xmlns:mc="http://schemas.openxmlformats.org/markup-compatibility/2006">
              <mc:Choice xmlns:v="urn:schemas-microsoft-com:vml" Requires="v">
                <p:oleObj spid="_x0000_s1050" name="Equation" r:id="rId4" imgW="152400" imgH="241300" progId="Equation.DSMT4">
                  <p:embed/>
                </p:oleObj>
              </mc:Choice>
              <mc:Fallback>
                <p:oleObj name="Equation" r:id="rId4" imgW="152400" imgH="241300" progId="Equation.DSMT4">
                  <p:embed/>
                  <p:pic>
                    <p:nvPicPr>
                      <p:cNvPr id="0" name=""/>
                      <p:cNvPicPr/>
                      <p:nvPr/>
                    </p:nvPicPr>
                    <p:blipFill>
                      <a:blip r:embed="rId5"/>
                      <a:stretch>
                        <a:fillRect/>
                      </a:stretch>
                    </p:blipFill>
                    <p:spPr>
                      <a:xfrm>
                        <a:off x="4864100" y="4457700"/>
                        <a:ext cx="152400" cy="241300"/>
                      </a:xfrm>
                      <a:prstGeom prst="rect">
                        <a:avLst/>
                      </a:prstGeom>
                    </p:spPr>
                  </p:pic>
                </p:oleObj>
              </mc:Fallback>
            </mc:AlternateContent>
          </a:graphicData>
        </a:graphic>
      </p:graphicFrame>
      <p:sp>
        <p:nvSpPr>
          <p:cNvPr id="6" name="Footer Placeholder 5"/>
          <p:cNvSpPr>
            <a:spLocks noGrp="1"/>
          </p:cNvSpPr>
          <p:nvPr>
            <p:ph type="ftr" sz="quarter" idx="3"/>
          </p:nvPr>
        </p:nvSpPr>
        <p:spPr/>
        <p:txBody>
          <a:bodyPr/>
          <a:lstStyle/>
          <a:p>
            <a:r>
              <a:rPr lang="en-US" smtClean="0"/>
              <a:t>CAHMDA VII Tutorial, 20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6</a:t>
            </a:fld>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2415141" y="2069068"/>
                <a:ext cx="40089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𝑁</m:t>
                      </m:r>
                      <m:d>
                        <m:dPr>
                          <m:ctrlPr>
                            <a:rPr lang="mr-IN" b="0" i="1" smtClean="0">
                              <a:latin typeface="Cambria Math" charset="0"/>
                            </a:rPr>
                          </m:ctrlPr>
                        </m:dPr>
                        <m:e>
                          <m:sSub>
                            <m:sSubPr>
                              <m:ctrlPr>
                                <a:rPr lang="en-US" b="0" i="1" smtClean="0">
                                  <a:latin typeface="Cambria Math" charset="0"/>
                                </a:rPr>
                              </m:ctrlPr>
                            </m:sSubPr>
                            <m:e>
                              <m:r>
                                <a:rPr lang="en-US" b="0" i="1" smtClean="0">
                                  <a:latin typeface="Cambria Math" charset="0"/>
                                  <a:ea typeface="Cambria Math" charset="0"/>
                                  <a:cs typeface="Cambria Math" charset="0"/>
                                </a:rPr>
                                <m:t>𝜇</m:t>
                              </m:r>
                            </m:e>
                            <m:sub>
                              <m:r>
                                <a:rPr lang="en-US" b="0" i="1" smtClean="0">
                                  <a:latin typeface="Cambria Math" charset="0"/>
                                </a:rPr>
                                <m:t>1</m:t>
                              </m:r>
                            </m:sub>
                          </m:sSub>
                          <m:r>
                            <a:rPr lang="en-US" b="0" i="1" smtClean="0">
                              <a:latin typeface="Cambria Math" charset="0"/>
                            </a:rPr>
                            <m:t>,</m:t>
                          </m:r>
                          <m:sSub>
                            <m:sSubPr>
                              <m:ctrlPr>
                                <a:rPr lang="en-US" b="0" i="1" smtClean="0">
                                  <a:latin typeface="Cambria Math" charset="0"/>
                                </a:rPr>
                              </m:ctrlPr>
                            </m:sSubPr>
                            <m:e>
                              <m:r>
                                <m:rPr>
                                  <m:sty m:val="p"/>
                                </m:rPr>
                                <a:rPr lang="el-GR" b="0" i="1" smtClean="0">
                                  <a:latin typeface="Cambria Math" charset="0"/>
                                  <a:ea typeface="Cambria Math" charset="0"/>
                                  <a:cs typeface="Cambria Math" charset="0"/>
                                </a:rPr>
                                <m:t>Σ</m:t>
                              </m:r>
                            </m:e>
                            <m:sub>
                              <m:r>
                                <a:rPr lang="en-US" b="0" i="1" smtClean="0">
                                  <a:latin typeface="Cambria Math" charset="0"/>
                                </a:rPr>
                                <m:t>1</m:t>
                              </m:r>
                            </m:sub>
                          </m:sSub>
                        </m:e>
                      </m:d>
                      <m:r>
                        <a:rPr lang="en-US" b="0" i="1" smtClean="0">
                          <a:latin typeface="Cambria Math" charset="0"/>
                        </a:rPr>
                        <m:t>𝑁</m:t>
                      </m:r>
                      <m:d>
                        <m:dPr>
                          <m:ctrlPr>
                            <a:rPr lang="mr-IN" b="0" i="1" smtClean="0">
                              <a:latin typeface="Cambria Math" charset="0"/>
                            </a:rPr>
                          </m:ctrlPr>
                        </m:dPr>
                        <m:e>
                          <m:sSub>
                            <m:sSubPr>
                              <m:ctrlPr>
                                <a:rPr lang="en-US" b="0" i="1" smtClean="0">
                                  <a:latin typeface="Cambria Math" charset="0"/>
                                </a:rPr>
                              </m:ctrlPr>
                            </m:sSubPr>
                            <m:e>
                              <m:r>
                                <a:rPr lang="en-US" b="0" i="1" smtClean="0">
                                  <a:latin typeface="Cambria Math" charset="0"/>
                                  <a:ea typeface="Cambria Math" charset="0"/>
                                  <a:cs typeface="Cambria Math" charset="0"/>
                                </a:rPr>
                                <m:t>𝜇</m:t>
                              </m:r>
                            </m:e>
                            <m:sub>
                              <m:r>
                                <a:rPr lang="en-US" b="0" i="1" smtClean="0">
                                  <a:latin typeface="Cambria Math" charset="0"/>
                                </a:rPr>
                                <m:t>2</m:t>
                              </m:r>
                            </m:sub>
                          </m:sSub>
                          <m:r>
                            <a:rPr lang="en-US" b="0" i="1" smtClean="0">
                              <a:latin typeface="Cambria Math" charset="0"/>
                            </a:rPr>
                            <m:t>,</m:t>
                          </m:r>
                          <m:sSub>
                            <m:sSubPr>
                              <m:ctrlPr>
                                <a:rPr lang="en-US" b="0" i="1" smtClean="0">
                                  <a:latin typeface="Cambria Math" charset="0"/>
                                </a:rPr>
                              </m:ctrlPr>
                            </m:sSubPr>
                            <m:e>
                              <m:r>
                                <m:rPr>
                                  <m:sty m:val="p"/>
                                </m:rPr>
                                <a:rPr lang="el-GR" b="0" i="1" smtClean="0">
                                  <a:latin typeface="Cambria Math" charset="0"/>
                                  <a:ea typeface="Cambria Math" charset="0"/>
                                  <a:cs typeface="Cambria Math" charset="0"/>
                                </a:rPr>
                                <m:t>Σ</m:t>
                              </m:r>
                            </m:e>
                            <m:sub>
                              <m:r>
                                <a:rPr lang="en-US" b="0" i="1" smtClean="0">
                                  <a:latin typeface="Cambria Math" charset="0"/>
                                </a:rPr>
                                <m:t>2</m:t>
                              </m:r>
                            </m:sub>
                          </m:sSub>
                        </m:e>
                      </m:d>
                      <m:r>
                        <a:rPr lang="en-US" b="0" i="1" smtClean="0">
                          <a:latin typeface="Cambria Math" charset="0"/>
                        </a:rPr>
                        <m:t>=</m:t>
                      </m:r>
                      <m:r>
                        <a:rPr lang="en-US" b="0" i="1" smtClean="0">
                          <a:latin typeface="Cambria Math" charset="0"/>
                        </a:rPr>
                        <m:t>𝑐𝑁</m:t>
                      </m:r>
                      <m:d>
                        <m:dPr>
                          <m:ctrlPr>
                            <a:rPr lang="mr-IN" b="0" i="1" smtClean="0">
                              <a:latin typeface="Cambria Math" charset="0"/>
                            </a:rPr>
                          </m:ctrlPr>
                        </m:dPr>
                        <m:e>
                          <m:r>
                            <a:rPr lang="mr-IN" b="0" i="1" smtClean="0">
                              <a:latin typeface="Cambria Math" charset="0"/>
                              <a:ea typeface="Cambria Math" charset="0"/>
                              <a:cs typeface="Cambria Math" charset="0"/>
                            </a:rPr>
                            <m:t>𝜇</m:t>
                          </m:r>
                          <m:r>
                            <a:rPr lang="en-US" b="0" i="1" smtClean="0">
                              <a:latin typeface="Cambria Math" charset="0"/>
                              <a:ea typeface="Cambria Math" charset="0"/>
                              <a:cs typeface="Cambria Math" charset="0"/>
                            </a:rPr>
                            <m:t>,</m:t>
                          </m:r>
                          <m:r>
                            <m:rPr>
                              <m:sty m:val="p"/>
                            </m:rPr>
                            <a:rPr lang="el-GR" b="0" i="1" smtClean="0">
                              <a:latin typeface="Cambria Math" charset="0"/>
                              <a:ea typeface="Cambria Math" charset="0"/>
                              <a:cs typeface="Cambria Math" charset="0"/>
                            </a:rPr>
                            <m:t>Σ</m:t>
                          </m:r>
                        </m:e>
                      </m:d>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2415141" y="2069068"/>
                <a:ext cx="4008918" cy="369332"/>
              </a:xfrm>
              <a:prstGeom prst="rect">
                <a:avLst/>
              </a:prstGeom>
              <a:blipFill rotWithShape="0">
                <a:blip r:embed="rId6"/>
                <a:stretch>
                  <a:fillRect l="-1064" b="-24590"/>
                </a:stretch>
              </a:blipFill>
            </p:spPr>
            <p:txBody>
              <a:bodyPr/>
              <a:lstStyle/>
              <a:p>
                <a:r>
                  <a:rPr lang="en-US">
                    <a:noFill/>
                  </a:rPr>
                  <a:t> </a:t>
                </a:r>
              </a:p>
            </p:txBody>
          </p:sp>
        </mc:Fallback>
      </mc:AlternateContent>
      <p:sp>
        <p:nvSpPr>
          <p:cNvPr id="17" name="TextBox 16"/>
          <p:cNvSpPr txBox="1"/>
          <p:nvPr/>
        </p:nvSpPr>
        <p:spPr>
          <a:xfrm>
            <a:off x="853693" y="5386143"/>
            <a:ext cx="7436614" cy="369332"/>
          </a:xfrm>
          <a:prstGeom prst="rect">
            <a:avLst/>
          </a:prstGeom>
          <a:noFill/>
        </p:spPr>
        <p:txBody>
          <a:bodyPr wrap="none" rtlCol="0">
            <a:spAutoFit/>
          </a:bodyPr>
          <a:lstStyle/>
          <a:p>
            <a:pPr algn="ctr" defTabSz="457200" eaLnBrk="1" fontAlgn="auto" hangingPunct="1">
              <a:spcBef>
                <a:spcPts val="0"/>
              </a:spcBef>
              <a:spcAft>
                <a:spcPts val="0"/>
              </a:spcAft>
            </a:pPr>
            <a:r>
              <a:rPr lang="en-US" sz="1800" dirty="0" smtClean="0">
                <a:solidFill>
                  <a:srgbClr val="00B400"/>
                </a:solidFill>
                <a:latin typeface="Calibri"/>
                <a:ea typeface="+mn-ea"/>
                <a:cs typeface="+mn-cs"/>
              </a:rPr>
              <a:t>We’ll ignore the weight since we immediately normalize products to be PDFs.</a:t>
            </a:r>
            <a:endParaRPr lang="en-US" sz="1800" dirty="0">
              <a:solidFill>
                <a:srgbClr val="00B400"/>
              </a:solidFill>
              <a:latin typeface="Calibri"/>
              <a:ea typeface="+mn-ea"/>
              <a:cs typeface="+mn-cs"/>
            </a:endParaRPr>
          </a:p>
        </p:txBody>
      </p:sp>
      <p:sp>
        <p:nvSpPr>
          <p:cNvPr id="11" name="TextBox 10"/>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Methods: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6444045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cs typeface="Arial"/>
              </a:rPr>
              <a:t>Ensemble </a:t>
            </a:r>
            <a:r>
              <a:rPr lang="en-US" sz="2400" dirty="0" err="1">
                <a:effectLst/>
                <a:cs typeface="Arial"/>
              </a:rPr>
              <a:t>Kalman</a:t>
            </a:r>
            <a:r>
              <a:rPr lang="en-US" sz="2400" dirty="0">
                <a:effectLst/>
                <a:cs typeface="Arial"/>
              </a:rPr>
              <a:t> Filter: A full implementation.</a:t>
            </a:r>
            <a:endParaRPr lang="en-US" sz="2400" dirty="0">
              <a:latin typeface="Arial"/>
              <a:cs typeface="Arial"/>
            </a:endParaRPr>
          </a:p>
        </p:txBody>
      </p:sp>
      <p:pic>
        <p:nvPicPr>
          <p:cNvPr id="4" name="Picture 3" descr="DataAssimilationDiagram_fram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5"/>
          <p:cNvSpPr txBox="1">
            <a:spLocks noChangeArrowheads="1"/>
          </p:cNvSpPr>
          <p:nvPr/>
        </p:nvSpPr>
        <p:spPr bwMode="auto">
          <a:xfrm>
            <a:off x="457200" y="1143000"/>
            <a:ext cx="8650287"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5"/>
            </a:pPr>
            <a:r>
              <a:rPr lang="en-US" dirty="0" smtClean="0">
                <a:solidFill>
                  <a:prstClr val="black"/>
                </a:solidFill>
                <a:latin typeface="Calibri"/>
                <a:ea typeface="+mn-ea"/>
                <a:cs typeface="+mn-cs"/>
              </a:rPr>
              <a:t>Use </a:t>
            </a:r>
            <a:r>
              <a:rPr lang="en-US" dirty="0">
                <a:solidFill>
                  <a:prstClr val="black"/>
                </a:solidFill>
                <a:latin typeface="Calibri"/>
                <a:ea typeface="+mn-ea"/>
                <a:cs typeface="+mn-cs"/>
              </a:rPr>
              <a:t>ensemble samples of </a:t>
            </a:r>
            <a:r>
              <a:rPr lang="en-US" i="1" dirty="0">
                <a:solidFill>
                  <a:prstClr val="black"/>
                </a:solidFill>
                <a:latin typeface="Times"/>
                <a:ea typeface="+mn-ea"/>
                <a:cs typeface="Times"/>
              </a:rPr>
              <a:t>y</a:t>
            </a:r>
            <a:r>
              <a:rPr lang="en-US" dirty="0">
                <a:solidFill>
                  <a:prstClr val="black"/>
                </a:solidFill>
                <a:latin typeface="Calibri"/>
                <a:ea typeface="+mn-ea"/>
                <a:cs typeface="+mn-cs"/>
              </a:rPr>
              <a:t> and each state variable to linearly regress observation increments onto state variable increments.</a:t>
            </a:r>
            <a:endParaRPr lang="en-US" dirty="0">
              <a:solidFill>
                <a:prstClr val="black"/>
              </a:solidFill>
              <a:latin typeface="Times New Roman" charset="0"/>
              <a:ea typeface="+mn-ea"/>
              <a:cs typeface="+mn-cs"/>
            </a:endParaRPr>
          </a:p>
        </p:txBody>
      </p:sp>
      <p:sp>
        <p:nvSpPr>
          <p:cNvPr id="6" name="Text Box 6"/>
          <p:cNvSpPr txBox="1">
            <a:spLocks noChangeArrowheads="1"/>
          </p:cNvSpPr>
          <p:nvPr/>
        </p:nvSpPr>
        <p:spPr bwMode="auto">
          <a:xfrm>
            <a:off x="5375251" y="5107613"/>
            <a:ext cx="3768725" cy="144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pPr defTabSz="457200" eaLnBrk="1" fontAlgn="auto" hangingPunct="1">
              <a:spcBef>
                <a:spcPts val="0"/>
              </a:spcBef>
              <a:spcAft>
                <a:spcPts val="0"/>
              </a:spcAft>
            </a:pPr>
            <a:r>
              <a:rPr lang="en-US" sz="2200" dirty="0" smtClean="0">
                <a:solidFill>
                  <a:prstClr val="black"/>
                </a:solidFill>
                <a:latin typeface="Calibri"/>
                <a:ea typeface="+mn-ea"/>
                <a:cs typeface="+mn-cs"/>
              </a:rPr>
              <a:t>DART updates all state variables in parallel. Variables randomly assigned to processes for load balancing.</a:t>
            </a:r>
            <a:endParaRPr lang="en-US" dirty="0">
              <a:solidFill>
                <a:prstClr val="black"/>
              </a:solidFill>
              <a:latin typeface="Times New Roman" charset="0"/>
              <a:ea typeface="+mn-ea"/>
              <a:cs typeface="+mn-cs"/>
            </a:endParaRPr>
          </a:p>
        </p:txBody>
      </p:sp>
      <p:sp>
        <p:nvSpPr>
          <p:cNvPr id="8" name="Footer Placeholder 7"/>
          <p:cNvSpPr>
            <a:spLocks noGrp="1"/>
          </p:cNvSpPr>
          <p:nvPr>
            <p:ph type="ftr" sz="quarter" idx="3"/>
          </p:nvPr>
        </p:nvSpPr>
        <p:spPr/>
        <p:txBody>
          <a:bodyPr/>
          <a:lstStyle/>
          <a:p>
            <a:r>
              <a:rPr lang="en-US" smtClean="0"/>
              <a:t>CAHMDA VII Tutorial, 20 Aug. 2017</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60</a:t>
            </a:fld>
            <a:endParaRPr lang="en-US" dirty="0"/>
          </a:p>
        </p:txBody>
      </p:sp>
    </p:spTree>
    <p:extLst>
      <p:ext uri="{BB962C8B-B14F-4D97-AF65-F5344CB8AC3E}">
        <p14:creationId xmlns:p14="http://schemas.microsoft.com/office/powerpoint/2010/main" val="12159213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cs typeface="Arial"/>
              </a:rPr>
              <a:t>Ensemble </a:t>
            </a:r>
            <a:r>
              <a:rPr lang="en-US" sz="2400" dirty="0" err="1">
                <a:effectLst/>
                <a:cs typeface="Arial"/>
              </a:rPr>
              <a:t>Kalman</a:t>
            </a:r>
            <a:r>
              <a:rPr lang="en-US" sz="2400" dirty="0">
                <a:effectLst/>
                <a:cs typeface="Arial"/>
              </a:rPr>
              <a:t> Filter: A full implementation.</a:t>
            </a:r>
            <a:endParaRPr lang="en-US" sz="2400" dirty="0">
              <a:latin typeface="Arial"/>
              <a:cs typeface="Arial"/>
            </a:endParaRPr>
          </a:p>
        </p:txBody>
      </p:sp>
      <p:pic>
        <p:nvPicPr>
          <p:cNvPr id="4" name="Picture 5" descr="DataAssimilationDiagram_fram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7"/>
          <p:cNvSpPr txBox="1">
            <a:spLocks noChangeArrowheads="1"/>
          </p:cNvSpPr>
          <p:nvPr/>
        </p:nvSpPr>
        <p:spPr bwMode="auto">
          <a:xfrm>
            <a:off x="457200" y="1143000"/>
            <a:ext cx="86868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6"/>
            </a:pPr>
            <a:r>
              <a:rPr lang="en-US" dirty="0" smtClean="0">
                <a:solidFill>
                  <a:prstClr val="black"/>
                </a:solidFill>
                <a:latin typeface="Calibri"/>
                <a:ea typeface="+mn-ea"/>
                <a:cs typeface="+mn-cs"/>
              </a:rPr>
              <a:t>When </a:t>
            </a:r>
            <a:r>
              <a:rPr lang="en-US" dirty="0">
                <a:solidFill>
                  <a:prstClr val="black"/>
                </a:solidFill>
                <a:latin typeface="Calibri"/>
                <a:ea typeface="+mn-ea"/>
                <a:cs typeface="+mn-cs"/>
              </a:rPr>
              <a:t>all ensemble members for each state variable are updated, i</a:t>
            </a:r>
            <a:r>
              <a:rPr lang="en-US" dirty="0" smtClean="0">
                <a:solidFill>
                  <a:prstClr val="black"/>
                </a:solidFill>
                <a:latin typeface="Calibri"/>
                <a:ea typeface="+mn-ea"/>
                <a:cs typeface="+mn-cs"/>
              </a:rPr>
              <a:t>ntegrate </a:t>
            </a:r>
            <a:r>
              <a:rPr lang="en-US" dirty="0">
                <a:solidFill>
                  <a:prstClr val="black"/>
                </a:solidFill>
                <a:latin typeface="Calibri"/>
                <a:ea typeface="+mn-ea"/>
                <a:cs typeface="+mn-cs"/>
              </a:rPr>
              <a:t>to time of next observation …</a:t>
            </a:r>
            <a:endParaRPr lang="en-US" dirty="0">
              <a:solidFill>
                <a:prstClr val="black"/>
              </a:solidFill>
              <a:latin typeface="Times New Roman" charset="0"/>
              <a:ea typeface="+mn-ea"/>
              <a:cs typeface="+mn-cs"/>
            </a:endParaRPr>
          </a:p>
        </p:txBody>
      </p:sp>
      <p:sp>
        <p:nvSpPr>
          <p:cNvPr id="7" name="Footer Placeholder 6"/>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61</a:t>
            </a:fld>
            <a:endParaRPr lang="en-US" dirty="0"/>
          </a:p>
        </p:txBody>
      </p:sp>
    </p:spTree>
    <p:extLst>
      <p:ext uri="{BB962C8B-B14F-4D97-AF65-F5344CB8AC3E}">
        <p14:creationId xmlns:p14="http://schemas.microsoft.com/office/powerpoint/2010/main" val="7939159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800" dirty="0">
                <a:effectLst/>
                <a:cs typeface="Arial"/>
              </a:rPr>
              <a:t>Ensemble </a:t>
            </a:r>
            <a:r>
              <a:rPr lang="en-US" sz="2800" dirty="0" err="1">
                <a:effectLst/>
                <a:cs typeface="Arial"/>
              </a:rPr>
              <a:t>Kalman</a:t>
            </a:r>
            <a:r>
              <a:rPr lang="en-US" sz="2800" dirty="0">
                <a:effectLst/>
                <a:cs typeface="Arial"/>
              </a:rPr>
              <a:t> Filter: A full implementation.</a:t>
            </a:r>
            <a:endParaRPr lang="en-US" sz="2800" dirty="0"/>
          </a:p>
        </p:txBody>
      </p:sp>
      <p:sp>
        <p:nvSpPr>
          <p:cNvPr id="2" name="TextBox 1"/>
          <p:cNvSpPr txBox="1"/>
          <p:nvPr/>
        </p:nvSpPr>
        <p:spPr>
          <a:xfrm>
            <a:off x="381000" y="1143000"/>
            <a:ext cx="8153400" cy="4524315"/>
          </a:xfrm>
          <a:prstGeom prst="rect">
            <a:avLst/>
          </a:prstGeom>
          <a:noFill/>
        </p:spPr>
        <p:txBody>
          <a:bodyPr wrap="square" rtlCol="0">
            <a:spAutoFit/>
          </a:bodyPr>
          <a:lstStyle/>
          <a:p>
            <a:pPr>
              <a:lnSpc>
                <a:spcPct val="140000"/>
              </a:lnSpc>
            </a:pPr>
            <a:r>
              <a:rPr lang="en-US" dirty="0" smtClean="0"/>
              <a:t>For linear, </a:t>
            </a:r>
            <a:r>
              <a:rPr lang="en-US" dirty="0" err="1" smtClean="0"/>
              <a:t>gaussian</a:t>
            </a:r>
            <a:r>
              <a:rPr lang="en-US" dirty="0" smtClean="0"/>
              <a:t> problem:</a:t>
            </a:r>
          </a:p>
          <a:p>
            <a:pPr lvl="1">
              <a:lnSpc>
                <a:spcPct val="120000"/>
              </a:lnSpc>
            </a:pPr>
            <a:r>
              <a:rPr lang="en-US" dirty="0" smtClean="0"/>
              <a:t>If, ensemble size N&gt;</a:t>
            </a:r>
            <a:r>
              <a:rPr lang="en-US" dirty="0" err="1" smtClean="0"/>
              <a:t>N</a:t>
            </a:r>
            <a:r>
              <a:rPr lang="en-US" baseline="-25000" dirty="0" err="1" smtClean="0"/>
              <a:t>crit</a:t>
            </a:r>
            <a:endParaRPr lang="en-US" baseline="-25000" dirty="0" smtClean="0"/>
          </a:p>
          <a:p>
            <a:pPr lvl="2">
              <a:lnSpc>
                <a:spcPct val="120000"/>
              </a:lnSpc>
            </a:pPr>
            <a:r>
              <a:rPr lang="en-US" dirty="0"/>
              <a:t>Mean and covariance are identical to </a:t>
            </a:r>
            <a:r>
              <a:rPr lang="en-US" dirty="0" err="1"/>
              <a:t>Kalman</a:t>
            </a:r>
            <a:r>
              <a:rPr lang="en-US" dirty="0"/>
              <a:t> Filter,</a:t>
            </a:r>
          </a:p>
          <a:p>
            <a:pPr lvl="1">
              <a:lnSpc>
                <a:spcPct val="120000"/>
              </a:lnSpc>
            </a:pPr>
            <a:r>
              <a:rPr lang="en-US" dirty="0" smtClean="0"/>
              <a:t>Else</a:t>
            </a:r>
          </a:p>
          <a:p>
            <a:pPr lvl="2">
              <a:lnSpc>
                <a:spcPct val="120000"/>
              </a:lnSpc>
            </a:pPr>
            <a:r>
              <a:rPr lang="en-US" dirty="0" smtClean="0"/>
              <a:t>Diverges.</a:t>
            </a:r>
          </a:p>
          <a:p>
            <a:pPr lvl="2">
              <a:lnSpc>
                <a:spcPct val="120000"/>
              </a:lnSpc>
            </a:pPr>
            <a:endParaRPr lang="en-US" dirty="0"/>
          </a:p>
          <a:p>
            <a:pPr>
              <a:lnSpc>
                <a:spcPct val="120000"/>
              </a:lnSpc>
            </a:pPr>
            <a:endParaRPr lang="en-US" dirty="0" smtClean="0"/>
          </a:p>
          <a:p>
            <a:pPr marL="457200" indent="-457200"/>
            <a:r>
              <a:rPr lang="en-US" dirty="0" err="1" smtClean="0"/>
              <a:t>Ncrit</a:t>
            </a:r>
            <a:r>
              <a:rPr lang="en-US" dirty="0" smtClean="0"/>
              <a:t>: Number of positive singular values in SVD of covariance matrix.</a:t>
            </a:r>
          </a:p>
          <a:p>
            <a:endParaRPr lang="en-US" dirty="0"/>
          </a:p>
        </p:txBody>
      </p:sp>
      <p:sp>
        <p:nvSpPr>
          <p:cNvPr id="5" name="Footer Placeholder 4"/>
          <p:cNvSpPr>
            <a:spLocks noGrp="1"/>
          </p:cNvSpPr>
          <p:nvPr>
            <p:ph type="ftr" sz="quarter" idx="3"/>
          </p:nvPr>
        </p:nvSpPr>
        <p:spPr/>
        <p:txBody>
          <a:bodyPr/>
          <a:lstStyle/>
          <a:p>
            <a:r>
              <a:rPr lang="en-US" smtClean="0"/>
              <a:t>CAHMDA VII Tutorial, 20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62</a:t>
            </a:fld>
            <a:endParaRPr lang="en-US" dirty="0"/>
          </a:p>
        </p:txBody>
      </p:sp>
    </p:spTree>
    <p:extLst>
      <p:ext uri="{BB962C8B-B14F-4D97-AF65-F5344CB8AC3E}">
        <p14:creationId xmlns:p14="http://schemas.microsoft.com/office/powerpoint/2010/main" val="9192316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effectLst/>
                <a:cs typeface="Arial"/>
              </a:rPr>
              <a:t>Ensemble </a:t>
            </a:r>
            <a:r>
              <a:rPr lang="en-US" sz="2400" dirty="0" err="1">
                <a:effectLst/>
                <a:cs typeface="Arial"/>
              </a:rPr>
              <a:t>Kalman</a:t>
            </a:r>
            <a:r>
              <a:rPr lang="en-US" sz="2400" dirty="0">
                <a:effectLst/>
                <a:cs typeface="Arial"/>
              </a:rPr>
              <a:t> Filter: A full implementation.</a:t>
            </a:r>
            <a:endParaRPr lang="en-US" sz="2600" dirty="0">
              <a:latin typeface="Arial"/>
              <a:cs typeface="Arial"/>
            </a:endParaRPr>
          </a:p>
        </p:txBody>
      </p:sp>
      <p:sp>
        <p:nvSpPr>
          <p:cNvPr id="18" name="Footer Placeholder 17"/>
          <p:cNvSpPr>
            <a:spLocks noGrp="1"/>
          </p:cNvSpPr>
          <p:nvPr>
            <p:ph type="ftr" sz="quarter" idx="3"/>
          </p:nvPr>
        </p:nvSpPr>
        <p:spPr/>
        <p:txBody>
          <a:bodyPr/>
          <a:lstStyle/>
          <a:p>
            <a:r>
              <a:rPr lang="en-US" smtClean="0"/>
              <a:t>CAHMDA VII Tutorial, 20 Aug. 2017</a:t>
            </a:r>
            <a:endParaRPr lang="en-US" dirty="0"/>
          </a:p>
        </p:txBody>
      </p:sp>
      <p:sp>
        <p:nvSpPr>
          <p:cNvPr id="19" name="Slide Number Placeholder 18"/>
          <p:cNvSpPr>
            <a:spLocks noGrp="1"/>
          </p:cNvSpPr>
          <p:nvPr>
            <p:ph type="sldNum" sz="quarter" idx="4"/>
          </p:nvPr>
        </p:nvSpPr>
        <p:spPr/>
        <p:txBody>
          <a:bodyPr/>
          <a:lstStyle/>
          <a:p>
            <a:r>
              <a:rPr lang="en-US" smtClean="0"/>
              <a:t>pg </a:t>
            </a:r>
            <a:fld id="{1DCE4C99-821D-0A43-B0D2-0BA6C4E4E578}" type="slidenum">
              <a:rPr lang="en-US" smtClean="0"/>
              <a:pPr/>
              <a:t>63</a:t>
            </a:fld>
            <a:endParaRPr lang="en-US" dirty="0"/>
          </a:p>
        </p:txBody>
      </p:sp>
      <p:sp>
        <p:nvSpPr>
          <p:cNvPr id="7" name="Rectangle 2"/>
          <p:cNvSpPr txBox="1">
            <a:spLocks noChangeArrowheads="1"/>
          </p:cNvSpPr>
          <p:nvPr/>
        </p:nvSpPr>
        <p:spPr>
          <a:xfrm>
            <a:off x="228600" y="1600200"/>
            <a:ext cx="8763000" cy="48768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Ø"/>
            </a:pPr>
            <a:r>
              <a:rPr lang="en-US" sz="2200" dirty="0" smtClean="0"/>
              <a:t>(Ensemble) KF optimal for linear model, </a:t>
            </a:r>
            <a:r>
              <a:rPr lang="en-US" sz="2200" dirty="0" err="1" smtClean="0"/>
              <a:t>gaussian</a:t>
            </a:r>
            <a:r>
              <a:rPr lang="en-US" sz="2200" dirty="0" smtClean="0"/>
              <a:t> likelihood, perfect model.</a:t>
            </a:r>
          </a:p>
          <a:p>
            <a:pPr>
              <a:buFont typeface="Wingdings" charset="2"/>
              <a:buChar char="Ø"/>
            </a:pPr>
            <a:r>
              <a:rPr lang="en-US" sz="2200" dirty="0" smtClean="0"/>
              <a:t>In KF, only mean and covariance have meaning.</a:t>
            </a:r>
          </a:p>
          <a:p>
            <a:pPr>
              <a:buFont typeface="Arial"/>
              <a:buNone/>
            </a:pPr>
            <a:endParaRPr lang="en-US" sz="2200" dirty="0" smtClean="0"/>
          </a:p>
          <a:p>
            <a:pPr>
              <a:buFont typeface="Wingdings" charset="2"/>
              <a:buChar char="Ø"/>
            </a:pPr>
            <a:r>
              <a:rPr lang="en-US" sz="2200" dirty="0" smtClean="0"/>
              <a:t>Ensemble allows computation of many other statistics.</a:t>
            </a:r>
          </a:p>
          <a:p>
            <a:pPr>
              <a:buFont typeface="Wingdings" charset="2"/>
              <a:buChar char="Ø"/>
            </a:pPr>
            <a:r>
              <a:rPr lang="en-US" sz="2200" dirty="0" smtClean="0"/>
              <a:t>What do they mean? Not entirely clear.</a:t>
            </a:r>
          </a:p>
          <a:p>
            <a:pPr>
              <a:buFont typeface="Wingdings" charset="2"/>
              <a:buChar char="Ø"/>
            </a:pPr>
            <a:endParaRPr lang="en-US" sz="2200" dirty="0" smtClean="0"/>
          </a:p>
          <a:p>
            <a:pPr>
              <a:buFont typeface="Wingdings" charset="2"/>
              <a:buChar char="Ø"/>
            </a:pPr>
            <a:r>
              <a:rPr lang="en-US" sz="2200" dirty="0" smtClean="0"/>
              <a:t>What do they mean when there are all sorts of error? </a:t>
            </a:r>
          </a:p>
          <a:p>
            <a:pPr marL="457200" lvl="1" indent="0">
              <a:buNone/>
            </a:pPr>
            <a:r>
              <a:rPr lang="en-US" sz="2200" dirty="0" smtClean="0"/>
              <a:t>Even less clear. </a:t>
            </a:r>
          </a:p>
          <a:p>
            <a:pPr>
              <a:buFont typeface="Wingdings" charset="2"/>
              <a:buChar char="Ø"/>
            </a:pPr>
            <a:endParaRPr lang="en-US" sz="2200" dirty="0" smtClean="0"/>
          </a:p>
          <a:p>
            <a:pPr>
              <a:buFont typeface="Wingdings" charset="2"/>
              <a:buChar char="Ø"/>
            </a:pPr>
            <a:r>
              <a:rPr lang="en-US" sz="2200" u="sng" dirty="0" smtClean="0">
                <a:solidFill>
                  <a:srgbClr val="FF0000"/>
                </a:solidFill>
              </a:rPr>
              <a:t>Must Calibrate and Validate results.</a:t>
            </a:r>
          </a:p>
          <a:p>
            <a:pPr>
              <a:buFont typeface="Arial"/>
              <a:buNone/>
            </a:pPr>
            <a:endParaRPr lang="en-US" sz="1400" dirty="0" smtClean="0"/>
          </a:p>
        </p:txBody>
      </p:sp>
    </p:spTree>
    <p:extLst>
      <p:ext uri="{BB962C8B-B14F-4D97-AF65-F5344CB8AC3E}">
        <p14:creationId xmlns:p14="http://schemas.microsoft.com/office/powerpoint/2010/main" val="13413339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3"/>
          </p:nvPr>
        </p:nvSpPr>
        <p:spPr/>
        <p:txBody>
          <a:bodyPr/>
          <a:lstStyle/>
          <a:p>
            <a:r>
              <a:rPr lang="en-US" smtClean="0"/>
              <a:t>CAHMDA VII Tutorial, 20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64</a:t>
            </a:fld>
            <a:endParaRPr lang="en-US" dirty="0"/>
          </a:p>
        </p:txBody>
      </p:sp>
      <p:sp>
        <p:nvSpPr>
          <p:cNvPr id="13" name="TextBox 12"/>
          <p:cNvSpPr txBox="1"/>
          <p:nvPr/>
        </p:nvSpPr>
        <p:spPr>
          <a:xfrm>
            <a:off x="381000" y="895315"/>
            <a:ext cx="8305800" cy="3046988"/>
          </a:xfrm>
          <a:prstGeom prst="rect">
            <a:avLst/>
          </a:prstGeom>
          <a:noFill/>
        </p:spPr>
        <p:txBody>
          <a:bodyPr wrap="square" rtlCol="0">
            <a:spAutoFit/>
          </a:bodyPr>
          <a:lstStyle/>
          <a:p>
            <a:pPr marL="457200" indent="-457200">
              <a:buAutoNum type="arabicPeriod"/>
            </a:pPr>
            <a:r>
              <a:rPr lang="en-US" dirty="0" smtClean="0">
                <a:latin typeface="Calibri" charset="0"/>
                <a:ea typeface="Calibri" charset="0"/>
                <a:cs typeface="Calibri" charset="0"/>
              </a:rPr>
              <a:t>A one-dimensional 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a:t>
            </a:r>
          </a:p>
          <a:p>
            <a:pPr marL="457200" indent="-457200">
              <a:buAutoNum type="arabicPeriod"/>
            </a:pPr>
            <a:r>
              <a:rPr lang="en-US" dirty="0">
                <a:latin typeface="Calibri" charset="0"/>
                <a:ea typeface="Calibri" charset="0"/>
                <a:cs typeface="Calibri" charset="0"/>
              </a:rPr>
              <a:t>O</a:t>
            </a:r>
            <a:r>
              <a:rPr lang="en-US" dirty="0" smtClean="0">
                <a:latin typeface="Calibri" charset="0"/>
                <a:ea typeface="Calibri" charset="0"/>
                <a:cs typeface="Calibri" charset="0"/>
              </a:rPr>
              <a:t>ne observed, one unobserved variable.</a:t>
            </a:r>
          </a:p>
          <a:p>
            <a:pPr marL="457200" indent="-457200">
              <a:buAutoNum type="arabicPeriod"/>
            </a:pPr>
            <a:r>
              <a:rPr lang="en-US" dirty="0" smtClean="0">
                <a:latin typeface="Calibri" charset="0"/>
                <a:ea typeface="Calibri" charset="0"/>
                <a:cs typeface="Calibri" charset="0"/>
              </a:rPr>
              <a:t>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 A full implementation.</a:t>
            </a:r>
          </a:p>
          <a:p>
            <a:pPr marL="457200" indent="-457200">
              <a:buAutoNum type="arabicPeriod"/>
            </a:pPr>
            <a:r>
              <a:rPr lang="en-US" dirty="0" smtClean="0">
                <a:latin typeface="Calibri" charset="0"/>
                <a:ea typeface="Calibri" charset="0"/>
                <a:cs typeface="Calibri" charset="0"/>
              </a:rPr>
              <a:t>Making it work:</a:t>
            </a:r>
            <a:r>
              <a:rPr lang="en-US" dirty="0" smtClean="0">
                <a:solidFill>
                  <a:schemeClr val="bg1">
                    <a:lumMod val="65000"/>
                  </a:schemeClr>
                </a:solidFill>
                <a:latin typeface="Calibri" charset="0"/>
                <a:ea typeface="Calibri" charset="0"/>
                <a:cs typeface="Calibri" charset="0"/>
              </a:rPr>
              <a:t>	</a:t>
            </a:r>
          </a:p>
          <a:p>
            <a:pPr marL="800100" lvl="1" indent="-342900">
              <a:buFont typeface="Arial" charset="0"/>
              <a:buChar char="•"/>
            </a:pPr>
            <a:r>
              <a:rPr lang="en-US" dirty="0" smtClean="0">
                <a:solidFill>
                  <a:schemeClr val="bg1">
                    <a:lumMod val="65000"/>
                  </a:schemeClr>
                </a:solidFill>
                <a:latin typeface="Calibri" charset="0"/>
                <a:ea typeface="Calibri" charset="0"/>
                <a:cs typeface="Calibri" charset="0"/>
              </a:rPr>
              <a:t>Localization</a:t>
            </a:r>
            <a:endParaRPr lang="en-US" dirty="0">
              <a:solidFill>
                <a:schemeClr val="bg1">
                  <a:lumMod val="65000"/>
                </a:schemeClr>
              </a:solidFill>
              <a:latin typeface="Calibri" charset="0"/>
              <a:ea typeface="Calibri" charset="0"/>
              <a:cs typeface="Calibri" charset="0"/>
            </a:endParaRPr>
          </a:p>
          <a:p>
            <a:pPr marL="800100" lvl="1" indent="-342900">
              <a:buFont typeface="Arial" charset="0"/>
              <a:buChar char="•"/>
            </a:pPr>
            <a:r>
              <a:rPr lang="en-US" dirty="0" smtClean="0">
                <a:solidFill>
                  <a:schemeClr val="bg1">
                    <a:lumMod val="65000"/>
                  </a:schemeClr>
                </a:solidFill>
                <a:latin typeface="Calibri" charset="0"/>
                <a:ea typeface="Calibri" charset="0"/>
                <a:cs typeface="Calibri" charset="0"/>
              </a:rPr>
              <a:t>Inflation</a:t>
            </a:r>
          </a:p>
          <a:p>
            <a:pPr marL="457200" indent="-457200">
              <a:buAutoNum type="arabicPeriod"/>
            </a:pPr>
            <a:r>
              <a:rPr lang="en-US" dirty="0" smtClean="0">
                <a:solidFill>
                  <a:schemeClr val="bg1">
                    <a:lumMod val="65000"/>
                  </a:schemeClr>
                </a:solidFill>
                <a:latin typeface="Calibri" charset="0"/>
                <a:ea typeface="Calibri" charset="0"/>
                <a:cs typeface="Calibri" charset="0"/>
              </a:rPr>
              <a:t>Parameter estimation.</a:t>
            </a:r>
          </a:p>
          <a:p>
            <a:pPr marL="457200" indent="-457200">
              <a:buAutoNum type="arabicPeriod"/>
            </a:pPr>
            <a:r>
              <a:rPr lang="en-US" dirty="0" smtClean="0">
                <a:solidFill>
                  <a:schemeClr val="bg1">
                    <a:lumMod val="65000"/>
                  </a:schemeClr>
                </a:solidFill>
                <a:latin typeface="Calibri" charset="0"/>
                <a:ea typeface="Calibri" charset="0"/>
                <a:cs typeface="Calibri" charset="0"/>
              </a:rPr>
              <a:t>Some sample applications.</a:t>
            </a:r>
            <a:endParaRPr lang="en-US" dirty="0">
              <a:solidFill>
                <a:schemeClr val="bg1">
                  <a:lumMod val="65000"/>
                </a:schemeClr>
              </a:solidFill>
              <a:latin typeface="Calibri" charset="0"/>
              <a:ea typeface="Calibri" charset="0"/>
              <a:cs typeface="Calibri" charset="0"/>
            </a:endParaRPr>
          </a:p>
        </p:txBody>
      </p:sp>
      <p:sp>
        <p:nvSpPr>
          <p:cNvPr id="14" name="TextBox 13"/>
          <p:cNvSpPr txBox="1"/>
          <p:nvPr/>
        </p:nvSpPr>
        <p:spPr>
          <a:xfrm>
            <a:off x="0" y="0"/>
            <a:ext cx="9144000" cy="523220"/>
          </a:xfrm>
          <a:prstGeom prst="rect">
            <a:avLst/>
          </a:prstGeom>
          <a:solidFill>
            <a:srgbClr val="00B40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Fast, </a:t>
            </a:r>
            <a:r>
              <a:rPr lang="en-US" sz="2800" smtClean="0">
                <a:ln w="18415" cmpd="sng">
                  <a:solidFill>
                    <a:srgbClr val="FFFFFF"/>
                  </a:solidFill>
                  <a:prstDash val="solid"/>
                </a:ln>
                <a:solidFill>
                  <a:srgbClr val="FFFFFF"/>
                </a:solidFill>
                <a:effectLst>
                  <a:outerShdw blurRad="63500" dir="3600000" algn="tl" rotWithShape="0">
                    <a:srgbClr val="000000">
                      <a:alpha val="70000"/>
                    </a:srgbClr>
                  </a:outerShdw>
                </a:effectLst>
              </a:rPr>
              <a:t>Simple, Sequential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Ensemble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4760905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ngle_trut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000" t="23333" r="5000" b="23334"/>
          <a:stretch/>
        </p:blipFill>
        <p:spPr>
          <a:xfrm>
            <a:off x="457200" y="2971800"/>
            <a:ext cx="8229600" cy="3657600"/>
          </a:xfrm>
          <a:prstGeom prst="rect">
            <a:avLst/>
          </a:prstGeom>
        </p:spPr>
      </p:pic>
      <p:sp>
        <p:nvSpPr>
          <p:cNvPr id="3" name="Title 2"/>
          <p:cNvSpPr>
            <a:spLocks noGrp="1"/>
          </p:cNvSpPr>
          <p:nvPr>
            <p:ph type="title"/>
          </p:nvPr>
        </p:nvSpPr>
        <p:spPr>
          <a:xfrm>
            <a:off x="0" y="1038"/>
            <a:ext cx="9144000" cy="685801"/>
          </a:xfrm>
        </p:spPr>
        <p:txBody>
          <a:bodyPr/>
          <a:lstStyle/>
          <a:p>
            <a:r>
              <a:rPr lang="en-US" sz="2400" dirty="0" smtClean="0">
                <a:latin typeface="Arial"/>
                <a:cs typeface="Arial"/>
              </a:rPr>
              <a:t>Making it work:</a:t>
            </a:r>
            <a:endParaRPr lang="en-US" sz="2400" dirty="0">
              <a:latin typeface="Arial"/>
              <a:cs typeface="Arial"/>
            </a:endParaRPr>
          </a:p>
        </p:txBody>
      </p:sp>
      <p:sp>
        <p:nvSpPr>
          <p:cNvPr id="6" name="TextBox 5"/>
          <p:cNvSpPr txBox="1"/>
          <p:nvPr/>
        </p:nvSpPr>
        <p:spPr>
          <a:xfrm>
            <a:off x="381000" y="945683"/>
            <a:ext cx="8382000" cy="1865126"/>
          </a:xfrm>
          <a:prstGeom prst="rect">
            <a:avLst/>
          </a:prstGeom>
          <a:noFill/>
        </p:spPr>
        <p:txBody>
          <a:bodyPr wrap="square" rtlCol="0">
            <a:spAutoFit/>
          </a:bodyPr>
          <a:lstStyle/>
          <a:p>
            <a:pPr>
              <a:lnSpc>
                <a:spcPct val="120000"/>
              </a:lnSpc>
            </a:pPr>
            <a:r>
              <a:rPr lang="en-US" dirty="0" smtClean="0"/>
              <a:t>Lorenz-96 low-order model example.</a:t>
            </a:r>
          </a:p>
          <a:p>
            <a:pPr>
              <a:lnSpc>
                <a:spcPct val="120000"/>
              </a:lnSpc>
            </a:pPr>
            <a:r>
              <a:rPr lang="en-US" dirty="0" smtClean="0"/>
              <a:t>40 state variables: X</a:t>
            </a:r>
            <a:r>
              <a:rPr lang="en-US" baseline="-25000" dirty="0" smtClean="0"/>
              <a:t>1</a:t>
            </a:r>
            <a:r>
              <a:rPr lang="en-US" dirty="0" smtClean="0"/>
              <a:t>, X</a:t>
            </a:r>
            <a:r>
              <a:rPr lang="en-US" baseline="-25000" dirty="0" smtClean="0"/>
              <a:t>2</a:t>
            </a:r>
            <a:r>
              <a:rPr lang="en-US" dirty="0" smtClean="0"/>
              <a:t>,..., X</a:t>
            </a:r>
            <a:r>
              <a:rPr lang="en-US" baseline="-25000" dirty="0" smtClean="0"/>
              <a:t>40</a:t>
            </a:r>
            <a:r>
              <a:rPr lang="en-US" dirty="0" smtClean="0"/>
              <a:t>.</a:t>
            </a:r>
          </a:p>
          <a:p>
            <a:pPr>
              <a:lnSpc>
                <a:spcPct val="120000"/>
              </a:lnSpc>
            </a:pPr>
            <a:r>
              <a:rPr lang="en-US" dirty="0" err="1" smtClean="0"/>
              <a:t>dX</a:t>
            </a:r>
            <a:r>
              <a:rPr lang="en-US" baseline="-25000" dirty="0" err="1" smtClean="0"/>
              <a:t>i</a:t>
            </a:r>
            <a:r>
              <a:rPr lang="en-US" dirty="0" smtClean="0"/>
              <a:t> / </a:t>
            </a:r>
            <a:r>
              <a:rPr lang="en-US" dirty="0" err="1" smtClean="0"/>
              <a:t>dt</a:t>
            </a:r>
            <a:r>
              <a:rPr lang="en-US" dirty="0" smtClean="0"/>
              <a:t> = (X</a:t>
            </a:r>
            <a:r>
              <a:rPr lang="en-US" baseline="-25000" dirty="0" smtClean="0"/>
              <a:t>i+1 </a:t>
            </a:r>
            <a:r>
              <a:rPr lang="en-US" dirty="0" smtClean="0"/>
              <a:t>- X</a:t>
            </a:r>
            <a:r>
              <a:rPr lang="en-US" baseline="-25000" dirty="0" smtClean="0"/>
              <a:t>i-2</a:t>
            </a:r>
            <a:r>
              <a:rPr lang="en-US" dirty="0" smtClean="0"/>
              <a:t>)X</a:t>
            </a:r>
            <a:r>
              <a:rPr lang="en-US" baseline="-25000" dirty="0" smtClean="0"/>
              <a:t>i-1 </a:t>
            </a:r>
            <a:r>
              <a:rPr lang="en-US" dirty="0" smtClean="0"/>
              <a:t>- X</a:t>
            </a:r>
            <a:r>
              <a:rPr lang="en-US" baseline="-25000" dirty="0" smtClean="0"/>
              <a:t>i</a:t>
            </a:r>
            <a:r>
              <a:rPr lang="en-US" dirty="0" smtClean="0"/>
              <a:t> + F.</a:t>
            </a:r>
          </a:p>
          <a:p>
            <a:pPr>
              <a:lnSpc>
                <a:spcPct val="120000"/>
              </a:lnSpc>
            </a:pPr>
            <a:r>
              <a:rPr lang="en-US" dirty="0" smtClean="0"/>
              <a:t>Acts ‘something’ like weather around a latitude band.</a:t>
            </a:r>
            <a:endParaRPr lang="en-US" dirty="0"/>
          </a:p>
        </p:txBody>
      </p:sp>
      <p:sp>
        <p:nvSpPr>
          <p:cNvPr id="5" name="Footer Placeholder 4"/>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65</a:t>
            </a:fld>
            <a:endParaRPr lang="en-US" dirty="0"/>
          </a:p>
        </p:txBody>
      </p:sp>
    </p:spTree>
    <p:extLst>
      <p:ext uri="{BB962C8B-B14F-4D97-AF65-F5344CB8AC3E}">
        <p14:creationId xmlns:p14="http://schemas.microsoft.com/office/powerpoint/2010/main" val="112272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rror_growt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000" t="23334" r="5000" b="23332"/>
          <a:stretch/>
        </p:blipFill>
        <p:spPr>
          <a:xfrm>
            <a:off x="457200" y="2971800"/>
            <a:ext cx="8229600" cy="3657600"/>
          </a:xfrm>
          <a:prstGeom prst="rect">
            <a:avLst/>
          </a:prstGeom>
        </p:spPr>
      </p:pic>
      <p:sp>
        <p:nvSpPr>
          <p:cNvPr id="3" name="Title 2"/>
          <p:cNvSpPr>
            <a:spLocks noGrp="1"/>
          </p:cNvSpPr>
          <p:nvPr>
            <p:ph type="title"/>
          </p:nvPr>
        </p:nvSpPr>
        <p:spPr>
          <a:xfrm>
            <a:off x="0" y="-1"/>
            <a:ext cx="9144000" cy="685801"/>
          </a:xfrm>
        </p:spPr>
        <p:txBody>
          <a:bodyPr/>
          <a:lstStyle/>
          <a:p>
            <a:r>
              <a:rPr lang="en-US" sz="2400" dirty="0" smtClean="0">
                <a:latin typeface="Arial"/>
                <a:cs typeface="Arial"/>
              </a:rPr>
              <a:t>Making it work:</a:t>
            </a:r>
            <a:endParaRPr lang="en-US" sz="2400" dirty="0">
              <a:latin typeface="Arial"/>
              <a:cs typeface="Arial"/>
            </a:endParaRPr>
          </a:p>
        </p:txBody>
      </p:sp>
      <p:sp>
        <p:nvSpPr>
          <p:cNvPr id="6" name="TextBox 5"/>
          <p:cNvSpPr txBox="1"/>
          <p:nvPr/>
        </p:nvSpPr>
        <p:spPr>
          <a:xfrm>
            <a:off x="381000" y="945683"/>
            <a:ext cx="8382000" cy="2012859"/>
          </a:xfrm>
          <a:prstGeom prst="rect">
            <a:avLst/>
          </a:prstGeom>
          <a:noFill/>
        </p:spPr>
        <p:txBody>
          <a:bodyPr wrap="square" rtlCol="0">
            <a:spAutoFit/>
          </a:bodyPr>
          <a:lstStyle/>
          <a:p>
            <a:r>
              <a:rPr lang="en-US" dirty="0" smtClean="0"/>
              <a:t>Lorenz-96 is sensitive to small perturbations.</a:t>
            </a:r>
          </a:p>
          <a:p>
            <a:r>
              <a:rPr lang="en-US" dirty="0" smtClean="0"/>
              <a:t>Introduce </a:t>
            </a:r>
            <a:r>
              <a:rPr lang="en-US" dirty="0"/>
              <a:t>20 ‘ensemble’ state estimates.</a:t>
            </a:r>
          </a:p>
          <a:p>
            <a:r>
              <a:rPr lang="en-US" dirty="0" smtClean="0"/>
              <a:t>Each is </a:t>
            </a:r>
            <a:r>
              <a:rPr lang="en-US" dirty="0"/>
              <a:t>perturbed for each of the 40-variables at time 0</a:t>
            </a:r>
            <a:r>
              <a:rPr lang="en-US" dirty="0" smtClean="0"/>
              <a:t>.</a:t>
            </a:r>
            <a:endParaRPr lang="en-US" dirty="0"/>
          </a:p>
          <a:p>
            <a:r>
              <a:rPr lang="en-US" dirty="0"/>
              <a:t>Refer to unperturbed control integration as ‘truth</a:t>
            </a:r>
            <a:r>
              <a:rPr lang="en-US" dirty="0" smtClean="0"/>
              <a:t>’.</a:t>
            </a:r>
            <a:endParaRPr lang="en-US" dirty="0"/>
          </a:p>
          <a:p>
            <a:pPr>
              <a:lnSpc>
                <a:spcPct val="120000"/>
              </a:lnSpc>
            </a:pPr>
            <a:endParaRPr lang="en-US" dirty="0"/>
          </a:p>
        </p:txBody>
      </p:sp>
      <p:sp>
        <p:nvSpPr>
          <p:cNvPr id="7" name="Footer Placeholder 6"/>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66</a:t>
            </a:fld>
            <a:endParaRPr lang="en-US" dirty="0"/>
          </a:p>
        </p:txBody>
      </p:sp>
    </p:spTree>
    <p:extLst>
      <p:ext uri="{BB962C8B-B14F-4D97-AF65-F5344CB8AC3E}">
        <p14:creationId xmlns:p14="http://schemas.microsoft.com/office/powerpoint/2010/main" val="288947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ngle_assim_no_lo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005" t="23332" r="4901" b="23335"/>
          <a:stretch/>
        </p:blipFill>
        <p:spPr>
          <a:xfrm>
            <a:off x="457200" y="2971800"/>
            <a:ext cx="8229600" cy="3657600"/>
          </a:xfrm>
          <a:prstGeom prst="rect">
            <a:avLst/>
          </a:prstGeom>
        </p:spPr>
      </p:pic>
      <p:sp>
        <p:nvSpPr>
          <p:cNvPr id="3" name="Title 2"/>
          <p:cNvSpPr>
            <a:spLocks noGrp="1"/>
          </p:cNvSpPr>
          <p:nvPr>
            <p:ph type="title"/>
          </p:nvPr>
        </p:nvSpPr>
        <p:spPr>
          <a:xfrm>
            <a:off x="0" y="0"/>
            <a:ext cx="9144000" cy="685800"/>
          </a:xfrm>
        </p:spPr>
        <p:txBody>
          <a:bodyPr/>
          <a:lstStyle/>
          <a:p>
            <a:r>
              <a:rPr lang="en-US" sz="2400" dirty="0">
                <a:cs typeface="Arial"/>
              </a:rPr>
              <a:t>Making it work:</a:t>
            </a:r>
            <a:endParaRPr lang="en-US" sz="2400" dirty="0">
              <a:latin typeface="Arial"/>
              <a:cs typeface="Arial"/>
            </a:endParaRPr>
          </a:p>
        </p:txBody>
      </p:sp>
      <p:sp>
        <p:nvSpPr>
          <p:cNvPr id="6" name="TextBox 5"/>
          <p:cNvSpPr txBox="1"/>
          <p:nvPr/>
        </p:nvSpPr>
        <p:spPr>
          <a:xfrm>
            <a:off x="381000" y="945683"/>
            <a:ext cx="8382000" cy="1938992"/>
          </a:xfrm>
          <a:prstGeom prst="rect">
            <a:avLst/>
          </a:prstGeom>
          <a:noFill/>
        </p:spPr>
        <p:txBody>
          <a:bodyPr wrap="square" rtlCol="0">
            <a:spAutoFit/>
          </a:bodyPr>
          <a:lstStyle/>
          <a:p>
            <a:r>
              <a:rPr lang="en-US" dirty="0" smtClean="0"/>
              <a:t>Assimilate ‘observations’ from 40 random locations.</a:t>
            </a:r>
          </a:p>
          <a:p>
            <a:r>
              <a:rPr lang="en-US" dirty="0" smtClean="0"/>
              <a:t>Interpolate </a:t>
            </a:r>
            <a:r>
              <a:rPr lang="en-US" dirty="0"/>
              <a:t>truth to station location.</a:t>
            </a:r>
          </a:p>
          <a:p>
            <a:r>
              <a:rPr lang="en-US" dirty="0"/>
              <a:t>Simulate observational error: </a:t>
            </a:r>
            <a:endParaRPr lang="en-US" dirty="0" smtClean="0"/>
          </a:p>
          <a:p>
            <a:r>
              <a:rPr lang="en-US" dirty="0"/>
              <a:t>	</a:t>
            </a:r>
            <a:r>
              <a:rPr lang="en-US" dirty="0" smtClean="0"/>
              <a:t>Add </a:t>
            </a:r>
            <a:r>
              <a:rPr lang="en-US" dirty="0"/>
              <a:t>random draw from N(0, 16) to each.</a:t>
            </a:r>
          </a:p>
          <a:p>
            <a:r>
              <a:rPr lang="en-US" dirty="0"/>
              <a:t>Start from ‘climatological’ 20-member </a:t>
            </a:r>
            <a:r>
              <a:rPr lang="en-US" dirty="0" smtClean="0"/>
              <a:t>ensemble.</a:t>
            </a:r>
            <a:endParaRPr lang="en-US" dirty="0"/>
          </a:p>
        </p:txBody>
      </p:sp>
      <p:sp>
        <p:nvSpPr>
          <p:cNvPr id="7" name="Footer Placeholder 6"/>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67</a:t>
            </a:fld>
            <a:endParaRPr lang="en-US" dirty="0"/>
          </a:p>
        </p:txBody>
      </p:sp>
    </p:spTree>
    <p:extLst>
      <p:ext uri="{BB962C8B-B14F-4D97-AF65-F5344CB8AC3E}">
        <p14:creationId xmlns:p14="http://schemas.microsoft.com/office/powerpoint/2010/main" val="272448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latin typeface="Arial"/>
                <a:cs typeface="Arial"/>
              </a:rPr>
              <a:t>Making it work:</a:t>
            </a:r>
            <a:endParaRPr lang="en-US" sz="2400" dirty="0">
              <a:latin typeface="Arial"/>
              <a:cs typeface="Arial"/>
            </a:endParaRPr>
          </a:p>
        </p:txBody>
      </p:sp>
      <p:pic>
        <p:nvPicPr>
          <p:cNvPr id="4" name="Picture 5" descr="DataAssimilationDiagram_frame6"/>
          <p:cNvPicPr>
            <a:picLocks noChangeAspect="1" noChangeArrowheads="1"/>
          </p:cNvPicPr>
          <p:nvPr/>
        </p:nvPicPr>
        <p:blipFill>
          <a:blip r:embed="rId2"/>
          <a:srcRect/>
          <a:stretch>
            <a:fillRect/>
          </a:stretch>
        </p:blipFill>
        <p:spPr bwMode="auto">
          <a:xfrm>
            <a:off x="1220475" y="2294696"/>
            <a:ext cx="5630672" cy="3143504"/>
          </a:xfrm>
          <a:prstGeom prst="rect">
            <a:avLst/>
          </a:prstGeom>
          <a:noFill/>
          <a:ln w="9525">
            <a:noFill/>
            <a:miter lim="800000"/>
            <a:headEnd/>
            <a:tailEnd/>
          </a:ln>
        </p:spPr>
      </p:pic>
      <p:sp>
        <p:nvSpPr>
          <p:cNvPr id="5" name="TextBox 4"/>
          <p:cNvSpPr txBox="1"/>
          <p:nvPr/>
        </p:nvSpPr>
        <p:spPr>
          <a:xfrm>
            <a:off x="1666687" y="5650468"/>
            <a:ext cx="1628371" cy="369332"/>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1. Model error</a:t>
            </a:r>
            <a:endParaRPr lang="en-US" sz="1800" dirty="0">
              <a:solidFill>
                <a:prstClr val="black"/>
              </a:solidFill>
              <a:latin typeface="Calibri"/>
              <a:ea typeface="+mn-ea"/>
              <a:cs typeface="+mn-cs"/>
            </a:endParaRPr>
          </a:p>
        </p:txBody>
      </p:sp>
      <p:sp>
        <p:nvSpPr>
          <p:cNvPr id="6" name="TextBox 5"/>
          <p:cNvSpPr txBox="1"/>
          <p:nvPr/>
        </p:nvSpPr>
        <p:spPr>
          <a:xfrm>
            <a:off x="362392" y="1851396"/>
            <a:ext cx="2289100" cy="646331"/>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2. Obs. operator error;</a:t>
            </a:r>
          </a:p>
          <a:p>
            <a:pPr defTabSz="457200" eaLnBrk="1" fontAlgn="auto" hangingPunct="1">
              <a:spcBef>
                <a:spcPts val="0"/>
              </a:spcBef>
              <a:spcAft>
                <a:spcPts val="0"/>
              </a:spcAft>
            </a:pPr>
            <a:r>
              <a:rPr lang="en-US" sz="1800" dirty="0" smtClean="0">
                <a:solidFill>
                  <a:prstClr val="black"/>
                </a:solidFill>
                <a:latin typeface="Calibri"/>
                <a:ea typeface="+mn-ea"/>
                <a:cs typeface="+mn-cs"/>
              </a:rPr>
              <a:t>Representativeness</a:t>
            </a:r>
            <a:endParaRPr lang="en-US" sz="1800" dirty="0">
              <a:solidFill>
                <a:prstClr val="black"/>
              </a:solidFill>
              <a:latin typeface="Calibri"/>
              <a:ea typeface="+mn-ea"/>
              <a:cs typeface="+mn-cs"/>
            </a:endParaRPr>
          </a:p>
        </p:txBody>
      </p:sp>
      <p:sp>
        <p:nvSpPr>
          <p:cNvPr id="7" name="TextBox 6"/>
          <p:cNvSpPr txBox="1"/>
          <p:nvPr/>
        </p:nvSpPr>
        <p:spPr>
          <a:xfrm>
            <a:off x="2840271" y="1507853"/>
            <a:ext cx="2256771" cy="369332"/>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3. Observation error</a:t>
            </a:r>
            <a:endParaRPr lang="en-US" sz="1800" dirty="0">
              <a:solidFill>
                <a:prstClr val="black"/>
              </a:solidFill>
              <a:latin typeface="Calibri"/>
              <a:ea typeface="+mn-ea"/>
              <a:cs typeface="+mn-cs"/>
            </a:endParaRPr>
          </a:p>
        </p:txBody>
      </p:sp>
      <p:sp>
        <p:nvSpPr>
          <p:cNvPr id="8" name="TextBox 7"/>
          <p:cNvSpPr txBox="1"/>
          <p:nvPr/>
        </p:nvSpPr>
        <p:spPr>
          <a:xfrm>
            <a:off x="5560410" y="1711998"/>
            <a:ext cx="2308257" cy="646331"/>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4. Sampling Error;</a:t>
            </a:r>
          </a:p>
          <a:p>
            <a:pPr defTabSz="457200" eaLnBrk="1" fontAlgn="auto" hangingPunct="1">
              <a:spcBef>
                <a:spcPts val="0"/>
              </a:spcBef>
              <a:spcAft>
                <a:spcPts val="0"/>
              </a:spcAft>
            </a:pPr>
            <a:r>
              <a:rPr lang="en-US" sz="1800" dirty="0" smtClean="0">
                <a:solidFill>
                  <a:prstClr val="black"/>
                </a:solidFill>
                <a:latin typeface="Calibri"/>
                <a:ea typeface="+mn-ea"/>
                <a:cs typeface="+mn-cs"/>
              </a:rPr>
              <a:t>Gaussian Assumption</a:t>
            </a:r>
            <a:endParaRPr lang="en-US" sz="1800" dirty="0">
              <a:solidFill>
                <a:prstClr val="black"/>
              </a:solidFill>
              <a:latin typeface="Calibri"/>
              <a:ea typeface="+mn-ea"/>
              <a:cs typeface="+mn-cs"/>
            </a:endParaRPr>
          </a:p>
        </p:txBody>
      </p:sp>
      <p:sp>
        <p:nvSpPr>
          <p:cNvPr id="9" name="TextBox 8"/>
          <p:cNvSpPr txBox="1"/>
          <p:nvPr/>
        </p:nvSpPr>
        <p:spPr>
          <a:xfrm>
            <a:off x="6804637" y="2977422"/>
            <a:ext cx="2128059" cy="923330"/>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5. </a:t>
            </a:r>
            <a:r>
              <a:rPr lang="en-US" sz="1800" u="sng" dirty="0" smtClean="0">
                <a:solidFill>
                  <a:srgbClr val="FF0000"/>
                </a:solidFill>
                <a:latin typeface="Calibri"/>
                <a:ea typeface="+mn-ea"/>
                <a:cs typeface="+mn-cs"/>
              </a:rPr>
              <a:t>Sampling Error</a:t>
            </a:r>
            <a:r>
              <a:rPr lang="en-US" sz="1800" dirty="0" smtClean="0">
                <a:solidFill>
                  <a:prstClr val="black"/>
                </a:solidFill>
                <a:latin typeface="Calibri"/>
                <a:ea typeface="+mn-ea"/>
                <a:cs typeface="+mn-cs"/>
              </a:rPr>
              <a:t>;</a:t>
            </a:r>
          </a:p>
          <a:p>
            <a:pPr defTabSz="457200" eaLnBrk="1" fontAlgn="auto" hangingPunct="1">
              <a:spcBef>
                <a:spcPts val="0"/>
              </a:spcBef>
              <a:spcAft>
                <a:spcPts val="0"/>
              </a:spcAft>
            </a:pPr>
            <a:r>
              <a:rPr lang="en-US" sz="1800" dirty="0" smtClean="0">
                <a:solidFill>
                  <a:prstClr val="black"/>
                </a:solidFill>
                <a:latin typeface="Calibri"/>
                <a:ea typeface="+mn-ea"/>
                <a:cs typeface="+mn-cs"/>
              </a:rPr>
              <a:t>Assuming Linear</a:t>
            </a:r>
          </a:p>
          <a:p>
            <a:pPr defTabSz="457200" eaLnBrk="1" fontAlgn="auto" hangingPunct="1">
              <a:spcBef>
                <a:spcPts val="0"/>
              </a:spcBef>
              <a:spcAft>
                <a:spcPts val="0"/>
              </a:spcAft>
            </a:pPr>
            <a:r>
              <a:rPr lang="en-US" sz="1800" dirty="0" smtClean="0">
                <a:solidFill>
                  <a:prstClr val="black"/>
                </a:solidFill>
                <a:latin typeface="Calibri"/>
                <a:ea typeface="+mn-ea"/>
                <a:cs typeface="+mn-cs"/>
              </a:rPr>
              <a:t>Statistical Relation</a:t>
            </a:r>
            <a:endParaRPr lang="en-US" sz="1800" dirty="0">
              <a:solidFill>
                <a:prstClr val="black"/>
              </a:solidFill>
              <a:latin typeface="Calibri"/>
              <a:ea typeface="+mn-ea"/>
              <a:cs typeface="+mn-cs"/>
            </a:endParaRPr>
          </a:p>
        </p:txBody>
      </p:sp>
      <p:cxnSp>
        <p:nvCxnSpPr>
          <p:cNvPr id="10" name="Straight Arrow Connector 9"/>
          <p:cNvCxnSpPr>
            <a:stCxn id="5" idx="0"/>
          </p:cNvCxnSpPr>
          <p:nvPr/>
        </p:nvCxnSpPr>
        <p:spPr>
          <a:xfrm rot="5400000" flipH="1" flipV="1">
            <a:off x="2355959" y="5354936"/>
            <a:ext cx="420446" cy="170619"/>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1" name="Freeform 10"/>
          <p:cNvSpPr/>
          <p:nvPr/>
        </p:nvSpPr>
        <p:spPr>
          <a:xfrm>
            <a:off x="833776" y="2578633"/>
            <a:ext cx="805172" cy="1278502"/>
          </a:xfrm>
          <a:custGeom>
            <a:avLst/>
            <a:gdLst>
              <a:gd name="connsiteX0" fmla="*/ 50055 w 805172"/>
              <a:gd name="connsiteY0" fmla="*/ 0 h 1278502"/>
              <a:gd name="connsiteX1" fmla="*/ 15731 w 805172"/>
              <a:gd name="connsiteY1" fmla="*/ 437608 h 1278502"/>
              <a:gd name="connsiteX2" fmla="*/ 144444 w 805172"/>
              <a:gd name="connsiteY2" fmla="*/ 858055 h 1278502"/>
              <a:gd name="connsiteX3" fmla="*/ 504841 w 805172"/>
              <a:gd name="connsiteY3" fmla="*/ 1166954 h 1278502"/>
              <a:gd name="connsiteX4" fmla="*/ 805172 w 805172"/>
              <a:gd name="connsiteY4" fmla="*/ 1278502 h 1278502"/>
              <a:gd name="connsiteX5" fmla="*/ 805172 w 805172"/>
              <a:gd name="connsiteY5" fmla="*/ 1278502 h 127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172" h="1278502">
                <a:moveTo>
                  <a:pt x="50055" y="0"/>
                </a:moveTo>
                <a:cubicBezTo>
                  <a:pt x="25027" y="147299"/>
                  <a:pt x="0" y="294599"/>
                  <a:pt x="15731" y="437608"/>
                </a:cubicBezTo>
                <a:cubicBezTo>
                  <a:pt x="31463" y="580617"/>
                  <a:pt x="62926" y="736497"/>
                  <a:pt x="144444" y="858055"/>
                </a:cubicBezTo>
                <a:cubicBezTo>
                  <a:pt x="225962" y="979613"/>
                  <a:pt x="394720" y="1096880"/>
                  <a:pt x="504841" y="1166954"/>
                </a:cubicBezTo>
                <a:cubicBezTo>
                  <a:pt x="614962" y="1237028"/>
                  <a:pt x="805172" y="1278502"/>
                  <a:pt x="805172" y="1278502"/>
                </a:cubicBezTo>
                <a:lnTo>
                  <a:pt x="805172" y="1278502"/>
                </a:lnTo>
              </a:path>
            </a:pathLst>
          </a:cu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cxnSp>
        <p:nvCxnSpPr>
          <p:cNvPr id="12" name="Straight Arrow Connector 11"/>
          <p:cNvCxnSpPr/>
          <p:nvPr/>
        </p:nvCxnSpPr>
        <p:spPr>
          <a:xfrm rot="10800000" flipV="1">
            <a:off x="2840271" y="1877185"/>
            <a:ext cx="875250" cy="701448"/>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3" name="Freeform 12"/>
          <p:cNvSpPr/>
          <p:nvPr/>
        </p:nvSpPr>
        <p:spPr>
          <a:xfrm>
            <a:off x="4007271" y="2025188"/>
            <a:ext cx="1553139" cy="562026"/>
          </a:xfrm>
          <a:custGeom>
            <a:avLst/>
            <a:gdLst>
              <a:gd name="connsiteX0" fmla="*/ 1553139 w 1553139"/>
              <a:gd name="connsiteY0" fmla="*/ 30032 h 562026"/>
              <a:gd name="connsiteX1" fmla="*/ 866669 w 1553139"/>
              <a:gd name="connsiteY1" fmla="*/ 47193 h 562026"/>
              <a:gd name="connsiteX2" fmla="*/ 257426 w 1553139"/>
              <a:gd name="connsiteY2" fmla="*/ 313190 h 562026"/>
              <a:gd name="connsiteX3" fmla="*/ 0 w 1553139"/>
              <a:gd name="connsiteY3" fmla="*/ 562026 h 562026"/>
              <a:gd name="connsiteX4" fmla="*/ 0 w 1553139"/>
              <a:gd name="connsiteY4" fmla="*/ 562026 h 562026"/>
              <a:gd name="connsiteX5" fmla="*/ 0 w 1553139"/>
              <a:gd name="connsiteY5" fmla="*/ 562026 h 56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3139" h="562026">
                <a:moveTo>
                  <a:pt x="1553139" y="30032"/>
                </a:moveTo>
                <a:cubicBezTo>
                  <a:pt x="1317880" y="15016"/>
                  <a:pt x="1082621" y="0"/>
                  <a:pt x="866669" y="47193"/>
                </a:cubicBezTo>
                <a:cubicBezTo>
                  <a:pt x="650717" y="94386"/>
                  <a:pt x="401871" y="227385"/>
                  <a:pt x="257426" y="313190"/>
                </a:cubicBezTo>
                <a:cubicBezTo>
                  <a:pt x="112981" y="398995"/>
                  <a:pt x="0" y="562026"/>
                  <a:pt x="0" y="562026"/>
                </a:cubicBezTo>
                <a:lnTo>
                  <a:pt x="0" y="562026"/>
                </a:lnTo>
                <a:lnTo>
                  <a:pt x="0" y="562026"/>
                </a:lnTo>
              </a:path>
            </a:pathLst>
          </a:cu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cxnSp>
        <p:nvCxnSpPr>
          <p:cNvPr id="14" name="Straight Arrow Connector 13"/>
          <p:cNvCxnSpPr>
            <a:stCxn id="4" idx="3"/>
          </p:cNvCxnSpPr>
          <p:nvPr/>
        </p:nvCxnSpPr>
        <p:spPr>
          <a:xfrm flipH="1" flipV="1">
            <a:off x="5560410" y="3857135"/>
            <a:ext cx="1290737" cy="9313"/>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8" name="Footer Placeholder 17"/>
          <p:cNvSpPr>
            <a:spLocks noGrp="1"/>
          </p:cNvSpPr>
          <p:nvPr>
            <p:ph type="ftr" sz="quarter" idx="3"/>
          </p:nvPr>
        </p:nvSpPr>
        <p:spPr/>
        <p:txBody>
          <a:bodyPr/>
          <a:lstStyle/>
          <a:p>
            <a:r>
              <a:rPr lang="en-US" smtClean="0"/>
              <a:t>CAHMDA VII Tutorial, 20 Aug. 2017</a:t>
            </a:r>
            <a:endParaRPr lang="en-US" dirty="0"/>
          </a:p>
        </p:txBody>
      </p:sp>
      <p:sp>
        <p:nvSpPr>
          <p:cNvPr id="19" name="Slide Number Placeholder 18"/>
          <p:cNvSpPr>
            <a:spLocks noGrp="1"/>
          </p:cNvSpPr>
          <p:nvPr>
            <p:ph type="sldNum" sz="quarter" idx="4"/>
          </p:nvPr>
        </p:nvSpPr>
        <p:spPr/>
        <p:txBody>
          <a:bodyPr/>
          <a:lstStyle/>
          <a:p>
            <a:r>
              <a:rPr lang="en-US" smtClean="0"/>
              <a:t>pg </a:t>
            </a:r>
            <a:fld id="{1DCE4C99-821D-0A43-B0D2-0BA6C4E4E578}" type="slidenum">
              <a:rPr lang="en-US" smtClean="0"/>
              <a:pPr/>
              <a:t>68</a:t>
            </a:fld>
            <a:endParaRPr lang="en-US" dirty="0"/>
          </a:p>
        </p:txBody>
      </p:sp>
      <p:sp>
        <p:nvSpPr>
          <p:cNvPr id="2" name="TextBox 1"/>
          <p:cNvSpPr txBox="1"/>
          <p:nvPr/>
        </p:nvSpPr>
        <p:spPr>
          <a:xfrm>
            <a:off x="304800" y="838200"/>
            <a:ext cx="8534400" cy="461665"/>
          </a:xfrm>
          <a:prstGeom prst="rect">
            <a:avLst/>
          </a:prstGeom>
          <a:noFill/>
        </p:spPr>
        <p:txBody>
          <a:bodyPr wrap="square" rtlCol="0">
            <a:spAutoFit/>
          </a:bodyPr>
          <a:lstStyle/>
          <a:p>
            <a:r>
              <a:rPr lang="en-US" dirty="0" smtClean="0"/>
              <a:t>Some error sources in ensemble filters.</a:t>
            </a:r>
            <a:endParaRPr lang="en-US" dirty="0"/>
          </a:p>
        </p:txBody>
      </p:sp>
    </p:spTree>
    <p:extLst>
      <p:ext uri="{BB962C8B-B14F-4D97-AF65-F5344CB8AC3E}">
        <p14:creationId xmlns:p14="http://schemas.microsoft.com/office/powerpoint/2010/main" val="24899793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3"/>
          </p:nvPr>
        </p:nvSpPr>
        <p:spPr/>
        <p:txBody>
          <a:bodyPr/>
          <a:lstStyle/>
          <a:p>
            <a:r>
              <a:rPr lang="en-US" smtClean="0"/>
              <a:t>CAHMDA VII Tutorial, 20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69</a:t>
            </a:fld>
            <a:endParaRPr lang="en-US" dirty="0"/>
          </a:p>
        </p:txBody>
      </p:sp>
      <p:sp>
        <p:nvSpPr>
          <p:cNvPr id="13" name="TextBox 12"/>
          <p:cNvSpPr txBox="1"/>
          <p:nvPr/>
        </p:nvSpPr>
        <p:spPr>
          <a:xfrm>
            <a:off x="381000" y="895315"/>
            <a:ext cx="8305800" cy="3046988"/>
          </a:xfrm>
          <a:prstGeom prst="rect">
            <a:avLst/>
          </a:prstGeom>
          <a:noFill/>
        </p:spPr>
        <p:txBody>
          <a:bodyPr wrap="square" rtlCol="0">
            <a:spAutoFit/>
          </a:bodyPr>
          <a:lstStyle/>
          <a:p>
            <a:pPr marL="457200" indent="-457200">
              <a:buAutoNum type="arabicPeriod"/>
            </a:pPr>
            <a:r>
              <a:rPr lang="en-US" dirty="0" smtClean="0">
                <a:latin typeface="Calibri" charset="0"/>
                <a:ea typeface="Calibri" charset="0"/>
                <a:cs typeface="Calibri" charset="0"/>
              </a:rPr>
              <a:t>A one-dimensional 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a:t>
            </a:r>
          </a:p>
          <a:p>
            <a:pPr marL="457200" indent="-457200">
              <a:buAutoNum type="arabicPeriod"/>
            </a:pPr>
            <a:r>
              <a:rPr lang="en-US" dirty="0">
                <a:latin typeface="Calibri" charset="0"/>
                <a:ea typeface="Calibri" charset="0"/>
                <a:cs typeface="Calibri" charset="0"/>
              </a:rPr>
              <a:t>O</a:t>
            </a:r>
            <a:r>
              <a:rPr lang="en-US" dirty="0" smtClean="0">
                <a:latin typeface="Calibri" charset="0"/>
                <a:ea typeface="Calibri" charset="0"/>
                <a:cs typeface="Calibri" charset="0"/>
              </a:rPr>
              <a:t>ne observed, one unobserved variable.</a:t>
            </a:r>
          </a:p>
          <a:p>
            <a:pPr marL="457200" indent="-457200">
              <a:buAutoNum type="arabicPeriod"/>
            </a:pPr>
            <a:r>
              <a:rPr lang="en-US" dirty="0" smtClean="0">
                <a:latin typeface="Calibri" charset="0"/>
                <a:ea typeface="Calibri" charset="0"/>
                <a:cs typeface="Calibri" charset="0"/>
              </a:rPr>
              <a:t>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 A full implementation.</a:t>
            </a:r>
          </a:p>
          <a:p>
            <a:pPr marL="457200" indent="-457200">
              <a:buAutoNum type="arabicPeriod"/>
            </a:pPr>
            <a:r>
              <a:rPr lang="en-US" dirty="0" smtClean="0">
                <a:latin typeface="Calibri" charset="0"/>
                <a:ea typeface="Calibri" charset="0"/>
                <a:cs typeface="Calibri" charset="0"/>
              </a:rPr>
              <a:t>Making it work:</a:t>
            </a:r>
            <a:r>
              <a:rPr lang="en-US" dirty="0" smtClean="0">
                <a:solidFill>
                  <a:schemeClr val="bg1">
                    <a:lumMod val="65000"/>
                  </a:schemeClr>
                </a:solidFill>
                <a:latin typeface="Calibri" charset="0"/>
                <a:ea typeface="Calibri" charset="0"/>
                <a:cs typeface="Calibri" charset="0"/>
              </a:rPr>
              <a:t>	</a:t>
            </a:r>
          </a:p>
          <a:p>
            <a:pPr marL="800100" lvl="1" indent="-342900">
              <a:buFont typeface="Arial" charset="0"/>
              <a:buChar char="•"/>
            </a:pPr>
            <a:r>
              <a:rPr lang="en-US" dirty="0" smtClean="0">
                <a:latin typeface="Calibri" charset="0"/>
                <a:ea typeface="Calibri" charset="0"/>
                <a:cs typeface="Calibri" charset="0"/>
              </a:rPr>
              <a:t>Localization</a:t>
            </a:r>
            <a:endParaRPr lang="en-US" dirty="0">
              <a:latin typeface="Calibri" charset="0"/>
              <a:ea typeface="Calibri" charset="0"/>
              <a:cs typeface="Calibri" charset="0"/>
            </a:endParaRPr>
          </a:p>
          <a:p>
            <a:pPr marL="800100" lvl="1" indent="-342900">
              <a:buFont typeface="Arial" charset="0"/>
              <a:buChar char="•"/>
            </a:pPr>
            <a:r>
              <a:rPr lang="en-US" dirty="0" smtClean="0">
                <a:solidFill>
                  <a:schemeClr val="bg1">
                    <a:lumMod val="65000"/>
                  </a:schemeClr>
                </a:solidFill>
                <a:latin typeface="Calibri" charset="0"/>
                <a:ea typeface="Calibri" charset="0"/>
                <a:cs typeface="Calibri" charset="0"/>
              </a:rPr>
              <a:t>Inflation</a:t>
            </a:r>
          </a:p>
          <a:p>
            <a:pPr marL="457200" indent="-457200">
              <a:buAutoNum type="arabicPeriod"/>
            </a:pPr>
            <a:r>
              <a:rPr lang="en-US" dirty="0" smtClean="0">
                <a:solidFill>
                  <a:schemeClr val="bg1">
                    <a:lumMod val="65000"/>
                  </a:schemeClr>
                </a:solidFill>
                <a:latin typeface="Calibri" charset="0"/>
                <a:ea typeface="Calibri" charset="0"/>
                <a:cs typeface="Calibri" charset="0"/>
              </a:rPr>
              <a:t>Parameter estimation.</a:t>
            </a:r>
          </a:p>
          <a:p>
            <a:pPr marL="457200" indent="-457200">
              <a:buAutoNum type="arabicPeriod"/>
            </a:pPr>
            <a:r>
              <a:rPr lang="en-US" dirty="0" smtClean="0">
                <a:solidFill>
                  <a:schemeClr val="bg1">
                    <a:lumMod val="65000"/>
                  </a:schemeClr>
                </a:solidFill>
                <a:latin typeface="Calibri" charset="0"/>
                <a:ea typeface="Calibri" charset="0"/>
                <a:cs typeface="Calibri" charset="0"/>
              </a:rPr>
              <a:t>Some sample applications.</a:t>
            </a:r>
            <a:endParaRPr lang="en-US" dirty="0">
              <a:solidFill>
                <a:schemeClr val="bg1">
                  <a:lumMod val="65000"/>
                </a:schemeClr>
              </a:solidFill>
              <a:latin typeface="Calibri" charset="0"/>
              <a:ea typeface="Calibri" charset="0"/>
              <a:cs typeface="Calibri" charset="0"/>
            </a:endParaRPr>
          </a:p>
        </p:txBody>
      </p:sp>
      <p:sp>
        <p:nvSpPr>
          <p:cNvPr id="14" name="TextBox 13"/>
          <p:cNvSpPr txBox="1"/>
          <p:nvPr/>
        </p:nvSpPr>
        <p:spPr>
          <a:xfrm>
            <a:off x="0" y="0"/>
            <a:ext cx="9144000" cy="523220"/>
          </a:xfrm>
          <a:prstGeom prst="rect">
            <a:avLst/>
          </a:prstGeom>
          <a:solidFill>
            <a:srgbClr val="00B40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Fast, </a:t>
            </a:r>
            <a:r>
              <a:rPr lang="en-US" sz="2800" smtClean="0">
                <a:ln w="18415" cmpd="sng">
                  <a:solidFill>
                    <a:srgbClr val="FFFFFF"/>
                  </a:solidFill>
                  <a:prstDash val="solid"/>
                </a:ln>
                <a:solidFill>
                  <a:srgbClr val="FFFFFF"/>
                </a:solidFill>
                <a:effectLst>
                  <a:outerShdw blurRad="63500" dir="3600000" algn="tl" rotWithShape="0">
                    <a:srgbClr val="000000">
                      <a:alpha val="70000"/>
                    </a:srgbClr>
                  </a:outerShdw>
                </a:effectLst>
              </a:rPr>
              <a:t>Simple, Sequential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Ensemble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868346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4178" y="895315"/>
            <a:ext cx="8959822" cy="3139321"/>
          </a:xfrm>
          <a:prstGeom prst="rect">
            <a:avLst/>
          </a:prstGeom>
          <a:noFill/>
        </p:spPr>
        <p:txBody>
          <a:bodyPr wrap="square" rtlCol="0">
            <a:spAutoFit/>
          </a:bodyPr>
          <a:lstStyle/>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Recall our earlier assimilation update equation.</a:t>
            </a: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r>
              <a:rPr lang="en-US" sz="2000" dirty="0" smtClean="0">
                <a:solidFill>
                  <a:prstClr val="black"/>
                </a:solidFill>
                <a:latin typeface="Calibri"/>
                <a:ea typeface="+mn-ea"/>
                <a:cs typeface="+mn-cs"/>
              </a:rPr>
              <a:t>(10)</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Numerator is just product of two </a:t>
            </a:r>
            <a:r>
              <a:rPr lang="en-US" dirty="0" err="1" smtClean="0">
                <a:solidFill>
                  <a:prstClr val="black"/>
                </a:solidFill>
                <a:latin typeface="Calibri"/>
                <a:ea typeface="+mn-ea"/>
                <a:cs typeface="+mn-cs"/>
              </a:rPr>
              <a:t>gaussians</a:t>
            </a:r>
            <a:r>
              <a:rPr lang="en-US" dirty="0" smtClean="0">
                <a:solidFill>
                  <a:prstClr val="black"/>
                </a:solidFill>
                <a:latin typeface="Calibri"/>
                <a:ea typeface="+mn-ea"/>
                <a:cs typeface="+mn-cs"/>
              </a:rPr>
              <a:t>.</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Denominator just normalizes posterior to be a PDF.</a:t>
            </a:r>
            <a:endParaRPr lang="en-US" dirty="0">
              <a:solidFill>
                <a:prstClr val="black"/>
              </a:solidFill>
              <a:latin typeface="Calibri"/>
              <a:ea typeface="+mn-ea"/>
              <a:cs typeface="+mn-cs"/>
            </a:endParaRPr>
          </a:p>
        </p:txBody>
      </p:sp>
      <p:sp>
        <p:nvSpPr>
          <p:cNvPr id="4" name="Footer Placeholder 3"/>
          <p:cNvSpPr>
            <a:spLocks noGrp="1"/>
          </p:cNvSpPr>
          <p:nvPr>
            <p:ph type="ftr" sz="quarter" idx="3"/>
          </p:nvPr>
        </p:nvSpPr>
        <p:spPr/>
        <p:txBody>
          <a:bodyPr/>
          <a:lstStyle/>
          <a:p>
            <a:r>
              <a:rPr lang="en-US" smtClean="0"/>
              <a:t>CAHMDA VII Tutorial, 20 Aug. 2017</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7</a:t>
            </a:fld>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1792427" y="1600200"/>
                <a:ext cx="4525085" cy="7757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162CFF"/>
                          </a:solidFill>
                          <a:latin typeface="Cambria Math" charset="0"/>
                        </a:rPr>
                        <m:t>𝑃</m:t>
                      </m:r>
                      <m:d>
                        <m:dPr>
                          <m:ctrlPr>
                            <a:rPr lang="mr-IN" b="0" i="1" smtClean="0">
                              <a:solidFill>
                                <a:srgbClr val="162CFF"/>
                              </a:solidFill>
                              <a:latin typeface="Cambria Math" charset="0"/>
                            </a:rPr>
                          </m:ctrlPr>
                        </m:dPr>
                        <m:e>
                          <m:sSub>
                            <m:sSubPr>
                              <m:ctrlPr>
                                <a:rPr lang="en-US" b="0" i="1" smtClean="0">
                                  <a:solidFill>
                                    <a:srgbClr val="162CFF"/>
                                  </a:solidFill>
                                  <a:latin typeface="Cambria Math" charset="0"/>
                                </a:rPr>
                              </m:ctrlPr>
                            </m:sSubPr>
                            <m:e>
                              <m:r>
                                <a:rPr lang="en-US" b="1" i="0" smtClean="0">
                                  <a:solidFill>
                                    <a:srgbClr val="162CFF"/>
                                  </a:solidFill>
                                  <a:latin typeface="Cambria Math" charset="0"/>
                                </a:rPr>
                                <m:t>𝐱</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r>
                            <a:rPr lang="en-US" b="0" i="1" smtClean="0">
                              <a:solidFill>
                                <a:srgbClr val="162CFF"/>
                              </a:solidFill>
                              <a:latin typeface="Cambria Math" charset="0"/>
                            </a:rPr>
                            <m:t>|</m:t>
                          </m:r>
                          <m:sSub>
                            <m:sSubPr>
                              <m:ctrlPr>
                                <a:rPr lang="en-US" b="0" i="1" smtClean="0">
                                  <a:solidFill>
                                    <a:srgbClr val="162CFF"/>
                                  </a:solidFill>
                                  <a:latin typeface="Cambria Math" charset="0"/>
                                </a:rPr>
                              </m:ctrlPr>
                            </m:sSubPr>
                            <m:e>
                              <m:r>
                                <a:rPr lang="en-US" b="1" i="0" smtClean="0">
                                  <a:solidFill>
                                    <a:srgbClr val="162CFF"/>
                                  </a:solidFill>
                                  <a:latin typeface="Cambria Math" charset="0"/>
                                </a:rPr>
                                <m:t>𝐘</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e>
                      </m:d>
                      <m:r>
                        <a:rPr lang="en-US" b="0" i="1" smtClean="0">
                          <a:latin typeface="Cambria Math" charset="0"/>
                        </a:rPr>
                        <m:t>=</m:t>
                      </m:r>
                      <m:f>
                        <m:fPr>
                          <m:ctrlPr>
                            <a:rPr lang="mr-IN" b="0" i="1" smtClean="0">
                              <a:latin typeface="Cambria Math" charset="0"/>
                            </a:rPr>
                          </m:ctrlPr>
                        </m:fPr>
                        <m:num>
                          <m:r>
                            <a:rPr lang="en-US" b="0" i="1" smtClean="0">
                              <a:solidFill>
                                <a:srgbClr val="FF0003"/>
                              </a:solidFill>
                              <a:latin typeface="Cambria Math" charset="0"/>
                            </a:rPr>
                            <m:t>𝑃</m:t>
                          </m:r>
                          <m:d>
                            <m:dPr>
                              <m:ctrlPr>
                                <a:rPr lang="mr-IN" b="0" i="1" smtClean="0">
                                  <a:solidFill>
                                    <a:srgbClr val="FF0003"/>
                                  </a:solidFill>
                                  <a:latin typeface="Cambria Math" charset="0"/>
                                </a:rPr>
                              </m:ctrlPr>
                            </m:dPr>
                            <m:e>
                              <m:sSub>
                                <m:sSubPr>
                                  <m:ctrlPr>
                                    <a:rPr lang="en-US" b="0" i="1" smtClean="0">
                                      <a:solidFill>
                                        <a:srgbClr val="FF0003"/>
                                      </a:solidFill>
                                      <a:latin typeface="Cambria Math" charset="0"/>
                                    </a:rPr>
                                  </m:ctrlPr>
                                </m:sSubPr>
                                <m:e>
                                  <m:r>
                                    <a:rPr lang="en-US" b="1" i="0" smtClean="0">
                                      <a:solidFill>
                                        <a:srgbClr val="FF0003"/>
                                      </a:solidFill>
                                      <a:latin typeface="Cambria Math" charset="0"/>
                                    </a:rPr>
                                    <m:t>𝐲</m:t>
                                  </m:r>
                                </m:e>
                                <m:sub>
                                  <m:r>
                                    <a:rPr lang="en-US" b="0" i="1" smtClean="0">
                                      <a:solidFill>
                                        <a:srgbClr val="FF0003"/>
                                      </a:solidFill>
                                      <a:latin typeface="Cambria Math" charset="0"/>
                                    </a:rPr>
                                    <m:t>𝑘</m:t>
                                  </m:r>
                                </m:sub>
                              </m:sSub>
                              <m:r>
                                <a:rPr lang="en-US" b="0" i="1" smtClean="0">
                                  <a:solidFill>
                                    <a:srgbClr val="FF0003"/>
                                  </a:solidFill>
                                  <a:latin typeface="Cambria Math" charset="0"/>
                                </a:rPr>
                                <m:t>|</m:t>
                              </m:r>
                              <m:r>
                                <a:rPr lang="en-US" b="1" i="0" smtClean="0">
                                  <a:solidFill>
                                    <a:srgbClr val="FF0003"/>
                                  </a:solidFill>
                                  <a:latin typeface="Cambria Math" charset="0"/>
                                </a:rPr>
                                <m:t>𝐱</m:t>
                              </m:r>
                            </m:e>
                          </m:d>
                          <m:r>
                            <a:rPr lang="en-US" b="0" i="1" smtClean="0">
                              <a:solidFill>
                                <a:srgbClr val="00B400"/>
                              </a:solidFill>
                              <a:latin typeface="Cambria Math" charset="0"/>
                            </a:rPr>
                            <m:t>𝑃</m:t>
                          </m:r>
                          <m:d>
                            <m:dPr>
                              <m:ctrlPr>
                                <a:rPr lang="mr-IN" b="0" i="1" smtClean="0">
                                  <a:solidFill>
                                    <a:srgbClr val="00B400"/>
                                  </a:solidFill>
                                  <a:latin typeface="Cambria Math" charset="0"/>
                                </a:rPr>
                              </m:ctrlPr>
                            </m:dPr>
                            <m:e>
                              <m:sSub>
                                <m:sSubPr>
                                  <m:ctrlPr>
                                    <a:rPr lang="en-US" b="0" i="1" smtClean="0">
                                      <a:solidFill>
                                        <a:srgbClr val="00B400"/>
                                      </a:solidFill>
                                      <a:latin typeface="Cambria Math" charset="0"/>
                                    </a:rPr>
                                  </m:ctrlPr>
                                </m:sSubPr>
                                <m:e>
                                  <m:r>
                                    <a:rPr lang="en-US" b="1" i="0" smtClean="0">
                                      <a:solidFill>
                                        <a:srgbClr val="00B400"/>
                                      </a:solidFill>
                                      <a:latin typeface="Cambria Math" charset="0"/>
                                    </a:rPr>
                                    <m:t>𝐱</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sub>
                                  </m:sSub>
                                </m:sub>
                              </m:sSub>
                              <m:r>
                                <a:rPr lang="en-US" b="0" i="1" smtClean="0">
                                  <a:solidFill>
                                    <a:srgbClr val="00B400"/>
                                  </a:solidFill>
                                  <a:latin typeface="Cambria Math" charset="0"/>
                                </a:rPr>
                                <m:t>|</m:t>
                              </m:r>
                              <m:sSub>
                                <m:sSubPr>
                                  <m:ctrlPr>
                                    <a:rPr lang="en-US" b="0" i="1" smtClean="0">
                                      <a:solidFill>
                                        <a:srgbClr val="00B400"/>
                                      </a:solidFill>
                                      <a:latin typeface="Cambria Math" charset="0"/>
                                    </a:rPr>
                                  </m:ctrlPr>
                                </m:sSubPr>
                                <m:e>
                                  <m:r>
                                    <a:rPr lang="en-US" b="1" i="0" smtClean="0">
                                      <a:solidFill>
                                        <a:srgbClr val="00B400"/>
                                      </a:solidFill>
                                      <a:latin typeface="Cambria Math" charset="0"/>
                                    </a:rPr>
                                    <m:t>𝐘</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r>
                                        <a:rPr lang="en-US" b="0" i="1" smtClean="0">
                                          <a:solidFill>
                                            <a:srgbClr val="00B400"/>
                                          </a:solidFill>
                                          <a:latin typeface="Cambria Math" charset="0"/>
                                        </a:rPr>
                                        <m:t>−1</m:t>
                                      </m:r>
                                    </m:sub>
                                  </m:sSub>
                                </m:sub>
                              </m:sSub>
                            </m:e>
                          </m:d>
                        </m:num>
                        <m:den>
                          <m:r>
                            <a:rPr lang="en-US" b="0" i="1" smtClean="0">
                              <a:latin typeface="Cambria Math" charset="0"/>
                            </a:rPr>
                            <m:t>𝑁𝑜𝑟𝑚𝑎𝑙𝑖𝑧𝑎𝑡𝑖𝑜𝑛</m:t>
                          </m:r>
                        </m:den>
                      </m:f>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1792427" y="1600200"/>
                <a:ext cx="4525085" cy="775725"/>
              </a:xfrm>
              <a:prstGeom prst="rect">
                <a:avLst/>
              </a:prstGeom>
              <a:blipFill rotWithShape="0">
                <a:blip r:embed="rId2"/>
                <a:stretch>
                  <a:fillRect/>
                </a:stretch>
              </a:blipFill>
            </p:spPr>
            <p:txBody>
              <a:bodyPr/>
              <a:lstStyle/>
              <a:p>
                <a:r>
                  <a:rPr lang="en-US">
                    <a:noFill/>
                  </a:rPr>
                  <a:t> </a:t>
                </a:r>
              </a:p>
            </p:txBody>
          </p:sp>
        </mc:Fallback>
      </mc:AlternateContent>
      <p:sp>
        <p:nvSpPr>
          <p:cNvPr id="10" name="TextBox 9"/>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Methods: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23368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latin typeface="Arial"/>
                <a:cs typeface="Arial"/>
              </a:rPr>
              <a:t>Making it work: Localization</a:t>
            </a:r>
            <a:endParaRPr lang="en-US" sz="2400" dirty="0">
              <a:latin typeface="Arial"/>
              <a:cs typeface="Arial"/>
            </a:endParaRPr>
          </a:p>
        </p:txBody>
      </p:sp>
      <p:pic>
        <p:nvPicPr>
          <p:cNvPr id="4" name="Picture 3" descr="s15f02.eps"/>
          <p:cNvPicPr>
            <a:picLocks noChangeAspect="1"/>
          </p:cNvPicPr>
          <p:nvPr/>
        </p:nvPicPr>
        <p:blipFill>
          <a:blip r:embed="rId2"/>
          <a:stretch>
            <a:fillRect/>
          </a:stretch>
        </p:blipFill>
        <p:spPr>
          <a:xfrm rot="5400000">
            <a:off x="531653" y="1607386"/>
            <a:ext cx="3787140" cy="3804920"/>
          </a:xfrm>
          <a:prstGeom prst="rect">
            <a:avLst/>
          </a:prstGeom>
        </p:spPr>
      </p:pic>
      <p:sp>
        <p:nvSpPr>
          <p:cNvPr id="5" name="TextBox 4"/>
          <p:cNvSpPr txBox="1"/>
          <p:nvPr/>
        </p:nvSpPr>
        <p:spPr>
          <a:xfrm>
            <a:off x="4573609" y="1947784"/>
            <a:ext cx="4299021" cy="3693319"/>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Plot shows expected absolute value of sample correlation vs. true correlation.</a:t>
            </a:r>
          </a:p>
          <a:p>
            <a:pPr defTabSz="457200" eaLnBrk="1" fontAlgn="auto" hangingPunct="1">
              <a:spcBef>
                <a:spcPts val="0"/>
              </a:spcBef>
              <a:spcAft>
                <a:spcPts val="0"/>
              </a:spcAft>
            </a:pPr>
            <a:endParaRPr lang="en-US" sz="1800" dirty="0" smtClean="0">
              <a:solidFill>
                <a:prstClr val="black"/>
              </a:solidFill>
              <a:latin typeface="Calibri"/>
              <a:ea typeface="+mn-ea"/>
              <a:cs typeface="+mn-cs"/>
            </a:endParaRPr>
          </a:p>
          <a:p>
            <a:pPr defTabSz="457200" eaLnBrk="1" fontAlgn="auto" hangingPunct="1">
              <a:spcBef>
                <a:spcPts val="0"/>
              </a:spcBef>
              <a:spcAft>
                <a:spcPts val="0"/>
              </a:spcAft>
            </a:pPr>
            <a:r>
              <a:rPr lang="en-US" sz="1800" dirty="0" smtClean="0">
                <a:solidFill>
                  <a:prstClr val="black"/>
                </a:solidFill>
                <a:latin typeface="Calibri"/>
                <a:ea typeface="+mn-ea"/>
                <a:cs typeface="+mn-cs"/>
              </a:rPr>
              <a:t>Unrelated obs. reduce spread, increase error. </a:t>
            </a:r>
          </a:p>
          <a:p>
            <a:pPr defTabSz="457200" eaLnBrk="1" fontAlgn="auto" hangingPunct="1">
              <a:spcBef>
                <a:spcPts val="0"/>
              </a:spcBef>
              <a:spcAft>
                <a:spcPts val="0"/>
              </a:spcAft>
            </a:pPr>
            <a:endParaRPr lang="en-US" sz="1800" dirty="0" smtClean="0">
              <a:solidFill>
                <a:prstClr val="black"/>
              </a:solidFill>
              <a:latin typeface="Calibri"/>
              <a:ea typeface="+mn-ea"/>
              <a:cs typeface="+mn-cs"/>
            </a:endParaRPr>
          </a:p>
          <a:p>
            <a:pPr defTabSz="457200" eaLnBrk="1" fontAlgn="auto" hangingPunct="1">
              <a:spcBef>
                <a:spcPts val="0"/>
              </a:spcBef>
              <a:spcAft>
                <a:spcPts val="0"/>
              </a:spcAft>
            </a:pPr>
            <a:r>
              <a:rPr lang="en-US" sz="1800" dirty="0" smtClean="0">
                <a:solidFill>
                  <a:prstClr val="black"/>
                </a:solidFill>
                <a:latin typeface="Calibri"/>
                <a:ea typeface="+mn-ea"/>
                <a:cs typeface="+mn-cs"/>
              </a:rPr>
              <a:t>Attack with localization.</a:t>
            </a:r>
          </a:p>
          <a:p>
            <a:pPr defTabSz="457200" eaLnBrk="1" fontAlgn="auto" hangingPunct="1">
              <a:spcBef>
                <a:spcPts val="0"/>
              </a:spcBef>
              <a:spcAft>
                <a:spcPts val="0"/>
              </a:spcAft>
            </a:pPr>
            <a:endParaRPr lang="en-US" sz="1800" dirty="0">
              <a:solidFill>
                <a:prstClr val="black"/>
              </a:solidFill>
              <a:latin typeface="Calibri"/>
              <a:ea typeface="+mn-ea"/>
              <a:cs typeface="+mn-cs"/>
            </a:endParaRPr>
          </a:p>
          <a:p>
            <a:pPr defTabSz="457200" eaLnBrk="1" fontAlgn="auto" hangingPunct="1">
              <a:spcBef>
                <a:spcPts val="0"/>
              </a:spcBef>
              <a:spcAft>
                <a:spcPts val="0"/>
              </a:spcAft>
            </a:pPr>
            <a:r>
              <a:rPr lang="en-US" sz="1800" dirty="0" smtClean="0">
                <a:solidFill>
                  <a:prstClr val="black"/>
                </a:solidFill>
                <a:latin typeface="Calibri"/>
                <a:ea typeface="+mn-ea"/>
                <a:cs typeface="+mn-cs"/>
              </a:rPr>
              <a:t>Reduce impact of observation on weakly correlated state variables.</a:t>
            </a:r>
          </a:p>
          <a:p>
            <a:pPr defTabSz="457200" eaLnBrk="1" fontAlgn="auto" hangingPunct="1">
              <a:spcBef>
                <a:spcPts val="0"/>
              </a:spcBef>
              <a:spcAft>
                <a:spcPts val="0"/>
              </a:spcAft>
            </a:pPr>
            <a:endParaRPr lang="en-US" sz="1800" dirty="0" smtClean="0">
              <a:solidFill>
                <a:prstClr val="black"/>
              </a:solidFill>
              <a:latin typeface="Calibri"/>
              <a:ea typeface="+mn-ea"/>
              <a:cs typeface="+mn-cs"/>
            </a:endParaRPr>
          </a:p>
          <a:p>
            <a:pPr defTabSz="457200" eaLnBrk="1" fontAlgn="auto" hangingPunct="1">
              <a:spcBef>
                <a:spcPts val="0"/>
              </a:spcBef>
              <a:spcAft>
                <a:spcPts val="0"/>
              </a:spcAft>
            </a:pPr>
            <a:r>
              <a:rPr lang="en-US" sz="1800" dirty="0" smtClean="0">
                <a:solidFill>
                  <a:prstClr val="black"/>
                </a:solidFill>
                <a:latin typeface="Calibri"/>
                <a:ea typeface="+mn-ea"/>
                <a:cs typeface="+mn-cs"/>
              </a:rPr>
              <a:t>Let weight go to zero for many ‘unrelated’ variables to save on computing.</a:t>
            </a:r>
            <a:endParaRPr lang="en-US" sz="1800" dirty="0">
              <a:solidFill>
                <a:prstClr val="black"/>
              </a:solidFill>
              <a:latin typeface="Calibri"/>
              <a:ea typeface="+mn-ea"/>
              <a:cs typeface="+mn-cs"/>
            </a:endParaRPr>
          </a:p>
        </p:txBody>
      </p:sp>
      <p:sp>
        <p:nvSpPr>
          <p:cNvPr id="7" name="Footer Placeholder 6"/>
          <p:cNvSpPr>
            <a:spLocks noGrp="1"/>
          </p:cNvSpPr>
          <p:nvPr>
            <p:ph type="ftr" sz="quarter" idx="3"/>
          </p:nvPr>
        </p:nvSpPr>
        <p:spPr/>
        <p:txBody>
          <a:bodyPr/>
          <a:lstStyle/>
          <a:p>
            <a:r>
              <a:rPr lang="en-US" smtClean="0"/>
              <a:t>CAHMDA VII Tutorial, 20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70</a:t>
            </a:fld>
            <a:endParaRPr lang="en-US" dirty="0"/>
          </a:p>
        </p:txBody>
      </p:sp>
      <p:sp>
        <p:nvSpPr>
          <p:cNvPr id="2" name="TextBox 1"/>
          <p:cNvSpPr txBox="1"/>
          <p:nvPr/>
        </p:nvSpPr>
        <p:spPr>
          <a:xfrm>
            <a:off x="304800" y="914400"/>
            <a:ext cx="8567830" cy="461665"/>
          </a:xfrm>
          <a:prstGeom prst="rect">
            <a:avLst/>
          </a:prstGeom>
          <a:noFill/>
        </p:spPr>
        <p:txBody>
          <a:bodyPr wrap="square" rtlCol="0">
            <a:spAutoFit/>
          </a:bodyPr>
          <a:lstStyle/>
          <a:p>
            <a:r>
              <a:rPr lang="en-US" dirty="0">
                <a:latin typeface="Calibri" charset="0"/>
                <a:ea typeface="Calibri" charset="0"/>
                <a:cs typeface="Calibri" charset="0"/>
              </a:rPr>
              <a:t>Sampling Error: Observations Impact Unrelated State Variables</a:t>
            </a:r>
          </a:p>
        </p:txBody>
      </p:sp>
    </p:spTree>
    <p:extLst>
      <p:ext uri="{BB962C8B-B14F-4D97-AF65-F5344CB8AC3E}">
        <p14:creationId xmlns:p14="http://schemas.microsoft.com/office/powerpoint/2010/main" val="10354566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latin typeface="Arial"/>
                <a:cs typeface="Arial"/>
              </a:rPr>
              <a:t>Making it work: Localization</a:t>
            </a:r>
            <a:endParaRPr lang="en-US" sz="2400" dirty="0">
              <a:latin typeface="Arial"/>
              <a:cs typeface="Arial"/>
            </a:endParaRPr>
          </a:p>
        </p:txBody>
      </p:sp>
      <p:pic>
        <p:nvPicPr>
          <p:cNvPr id="5" name="loc_nolo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1066800"/>
            <a:ext cx="9134475" cy="5791200"/>
          </a:xfrm>
          <a:prstGeom prst="rect">
            <a:avLst/>
          </a:prstGeom>
        </p:spPr>
      </p:pic>
      <p:sp>
        <p:nvSpPr>
          <p:cNvPr id="6" name="Footer Placeholder 5"/>
          <p:cNvSpPr>
            <a:spLocks noGrp="1"/>
          </p:cNvSpPr>
          <p:nvPr>
            <p:ph type="ftr" sz="quarter" idx="3"/>
          </p:nvPr>
        </p:nvSpPr>
        <p:spPr/>
        <p:txBody>
          <a:bodyPr/>
          <a:lstStyle/>
          <a:p>
            <a:r>
              <a:rPr lang="en-US" smtClean="0"/>
              <a:t>CAHMDA VII Tutorial, 20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71</a:t>
            </a:fld>
            <a:endParaRPr lang="en-US" dirty="0"/>
          </a:p>
        </p:txBody>
      </p:sp>
    </p:spTree>
    <p:extLst>
      <p:ext uri="{BB962C8B-B14F-4D97-AF65-F5344CB8AC3E}">
        <p14:creationId xmlns:p14="http://schemas.microsoft.com/office/powerpoint/2010/main" val="301083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cs typeface="Arial"/>
              </a:rPr>
              <a:t>Making it work: Localization</a:t>
            </a:r>
            <a:endParaRPr lang="en-US" sz="2400" dirty="0">
              <a:latin typeface="Arial"/>
              <a:cs typeface="Arial"/>
            </a:endParaRPr>
          </a:p>
        </p:txBody>
      </p:sp>
      <p:pic>
        <p:nvPicPr>
          <p:cNvPr id="6" name="Picture 5" descr="argfig3.1.eps"/>
          <p:cNvPicPr>
            <a:picLocks noChangeAspect="1"/>
          </p:cNvPicPr>
          <p:nvPr/>
        </p:nvPicPr>
        <p:blipFill>
          <a:blip r:embed="rId2"/>
          <a:stretch>
            <a:fillRect/>
          </a:stretch>
        </p:blipFill>
        <p:spPr>
          <a:xfrm>
            <a:off x="1651000" y="991801"/>
            <a:ext cx="5666740" cy="5210937"/>
          </a:xfrm>
          <a:prstGeom prst="rect">
            <a:avLst/>
          </a:prstGeom>
        </p:spPr>
      </p:pic>
      <p:cxnSp>
        <p:nvCxnSpPr>
          <p:cNvPr id="7" name="Straight Arrow Connector 6"/>
          <p:cNvCxnSpPr/>
          <p:nvPr/>
        </p:nvCxnSpPr>
        <p:spPr>
          <a:xfrm rot="16200000" flipH="1">
            <a:off x="2020825" y="3136188"/>
            <a:ext cx="1364306" cy="3432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16200000" flipH="1">
            <a:off x="3419508" y="3136189"/>
            <a:ext cx="1364306" cy="3432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6200000" flipH="1">
            <a:off x="5504662" y="3136190"/>
            <a:ext cx="1364306" cy="3432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3"/>
          </p:nvPr>
        </p:nvSpPr>
        <p:spPr/>
        <p:txBody>
          <a:bodyPr/>
          <a:lstStyle/>
          <a:p>
            <a:r>
              <a:rPr lang="en-US" smtClean="0"/>
              <a:t>CAHMDA VII Tutorial, 20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72</a:t>
            </a:fld>
            <a:endParaRPr lang="en-US" dirty="0"/>
          </a:p>
        </p:txBody>
      </p:sp>
    </p:spTree>
    <p:extLst>
      <p:ext uri="{BB962C8B-B14F-4D97-AF65-F5344CB8AC3E}">
        <p14:creationId xmlns:p14="http://schemas.microsoft.com/office/powerpoint/2010/main" val="13896680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3"/>
          </p:nvPr>
        </p:nvSpPr>
        <p:spPr/>
        <p:txBody>
          <a:bodyPr/>
          <a:lstStyle/>
          <a:p>
            <a:r>
              <a:rPr lang="en-US" smtClean="0"/>
              <a:t>CAHMDA VII Tutorial, 20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73</a:t>
            </a:fld>
            <a:endParaRPr lang="en-US" dirty="0"/>
          </a:p>
        </p:txBody>
      </p:sp>
      <p:sp>
        <p:nvSpPr>
          <p:cNvPr id="13" name="TextBox 12"/>
          <p:cNvSpPr txBox="1"/>
          <p:nvPr/>
        </p:nvSpPr>
        <p:spPr>
          <a:xfrm>
            <a:off x="381000" y="895315"/>
            <a:ext cx="8305800" cy="3046988"/>
          </a:xfrm>
          <a:prstGeom prst="rect">
            <a:avLst/>
          </a:prstGeom>
          <a:noFill/>
        </p:spPr>
        <p:txBody>
          <a:bodyPr wrap="square" rtlCol="0">
            <a:spAutoFit/>
          </a:bodyPr>
          <a:lstStyle/>
          <a:p>
            <a:pPr marL="457200" indent="-457200">
              <a:buAutoNum type="arabicPeriod"/>
            </a:pPr>
            <a:r>
              <a:rPr lang="en-US" dirty="0" smtClean="0">
                <a:latin typeface="Calibri" charset="0"/>
                <a:ea typeface="Calibri" charset="0"/>
                <a:cs typeface="Calibri" charset="0"/>
              </a:rPr>
              <a:t>A one-dimensional 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a:t>
            </a:r>
          </a:p>
          <a:p>
            <a:pPr marL="457200" indent="-457200">
              <a:buAutoNum type="arabicPeriod"/>
            </a:pPr>
            <a:r>
              <a:rPr lang="en-US" dirty="0">
                <a:latin typeface="Calibri" charset="0"/>
                <a:ea typeface="Calibri" charset="0"/>
                <a:cs typeface="Calibri" charset="0"/>
              </a:rPr>
              <a:t>O</a:t>
            </a:r>
            <a:r>
              <a:rPr lang="en-US" dirty="0" smtClean="0">
                <a:latin typeface="Calibri" charset="0"/>
                <a:ea typeface="Calibri" charset="0"/>
                <a:cs typeface="Calibri" charset="0"/>
              </a:rPr>
              <a:t>ne observed, one unobserved variable.</a:t>
            </a:r>
          </a:p>
          <a:p>
            <a:pPr marL="457200" indent="-457200">
              <a:buAutoNum type="arabicPeriod"/>
            </a:pPr>
            <a:r>
              <a:rPr lang="en-US" dirty="0" smtClean="0">
                <a:latin typeface="Calibri" charset="0"/>
                <a:ea typeface="Calibri" charset="0"/>
                <a:cs typeface="Calibri" charset="0"/>
              </a:rPr>
              <a:t>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 A full implementation.</a:t>
            </a:r>
          </a:p>
          <a:p>
            <a:pPr marL="457200" indent="-457200">
              <a:buAutoNum type="arabicPeriod"/>
            </a:pPr>
            <a:r>
              <a:rPr lang="en-US" dirty="0" smtClean="0">
                <a:latin typeface="Calibri" charset="0"/>
                <a:ea typeface="Calibri" charset="0"/>
                <a:cs typeface="Calibri" charset="0"/>
              </a:rPr>
              <a:t>Making it work:</a:t>
            </a:r>
            <a:r>
              <a:rPr lang="en-US" dirty="0" smtClean="0">
                <a:solidFill>
                  <a:schemeClr val="bg1">
                    <a:lumMod val="65000"/>
                  </a:schemeClr>
                </a:solidFill>
                <a:latin typeface="Calibri" charset="0"/>
                <a:ea typeface="Calibri" charset="0"/>
                <a:cs typeface="Calibri" charset="0"/>
              </a:rPr>
              <a:t>	</a:t>
            </a:r>
          </a:p>
          <a:p>
            <a:pPr marL="800100" lvl="1" indent="-342900">
              <a:buFont typeface="Arial" charset="0"/>
              <a:buChar char="•"/>
            </a:pPr>
            <a:r>
              <a:rPr lang="en-US" dirty="0" smtClean="0">
                <a:latin typeface="Calibri" charset="0"/>
                <a:ea typeface="Calibri" charset="0"/>
                <a:cs typeface="Calibri" charset="0"/>
              </a:rPr>
              <a:t>Localization</a:t>
            </a:r>
            <a:endParaRPr lang="en-US" dirty="0">
              <a:latin typeface="Calibri" charset="0"/>
              <a:ea typeface="Calibri" charset="0"/>
              <a:cs typeface="Calibri" charset="0"/>
            </a:endParaRPr>
          </a:p>
          <a:p>
            <a:pPr marL="800100" lvl="1" indent="-342900">
              <a:buFont typeface="Arial" charset="0"/>
              <a:buChar char="•"/>
            </a:pPr>
            <a:r>
              <a:rPr lang="en-US" dirty="0" smtClean="0">
                <a:latin typeface="Calibri" charset="0"/>
                <a:ea typeface="Calibri" charset="0"/>
                <a:cs typeface="Calibri" charset="0"/>
              </a:rPr>
              <a:t>Inflation</a:t>
            </a:r>
          </a:p>
          <a:p>
            <a:pPr marL="457200" indent="-457200">
              <a:buAutoNum type="arabicPeriod"/>
            </a:pPr>
            <a:r>
              <a:rPr lang="en-US" dirty="0" smtClean="0">
                <a:solidFill>
                  <a:schemeClr val="bg1">
                    <a:lumMod val="65000"/>
                  </a:schemeClr>
                </a:solidFill>
                <a:latin typeface="Calibri" charset="0"/>
                <a:ea typeface="Calibri" charset="0"/>
                <a:cs typeface="Calibri" charset="0"/>
              </a:rPr>
              <a:t>Parameter estimation.</a:t>
            </a:r>
          </a:p>
          <a:p>
            <a:pPr marL="457200" indent="-457200">
              <a:buAutoNum type="arabicPeriod"/>
            </a:pPr>
            <a:r>
              <a:rPr lang="en-US" dirty="0" smtClean="0">
                <a:solidFill>
                  <a:schemeClr val="bg1">
                    <a:lumMod val="65000"/>
                  </a:schemeClr>
                </a:solidFill>
                <a:latin typeface="Calibri" charset="0"/>
                <a:ea typeface="Calibri" charset="0"/>
                <a:cs typeface="Calibri" charset="0"/>
              </a:rPr>
              <a:t>Some sample applications.</a:t>
            </a:r>
            <a:endParaRPr lang="en-US" dirty="0">
              <a:solidFill>
                <a:schemeClr val="bg1">
                  <a:lumMod val="65000"/>
                </a:schemeClr>
              </a:solidFill>
              <a:latin typeface="Calibri" charset="0"/>
              <a:ea typeface="Calibri" charset="0"/>
              <a:cs typeface="Calibri" charset="0"/>
            </a:endParaRPr>
          </a:p>
        </p:txBody>
      </p:sp>
      <p:sp>
        <p:nvSpPr>
          <p:cNvPr id="14" name="TextBox 13"/>
          <p:cNvSpPr txBox="1"/>
          <p:nvPr/>
        </p:nvSpPr>
        <p:spPr>
          <a:xfrm>
            <a:off x="0" y="0"/>
            <a:ext cx="9144000" cy="523220"/>
          </a:xfrm>
          <a:prstGeom prst="rect">
            <a:avLst/>
          </a:prstGeom>
          <a:solidFill>
            <a:srgbClr val="00B40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Fast, </a:t>
            </a:r>
            <a:r>
              <a:rPr lang="en-US" sz="2800" smtClean="0">
                <a:ln w="18415" cmpd="sng">
                  <a:solidFill>
                    <a:srgbClr val="FFFFFF"/>
                  </a:solidFill>
                  <a:prstDash val="solid"/>
                </a:ln>
                <a:solidFill>
                  <a:srgbClr val="FFFFFF"/>
                </a:solidFill>
                <a:effectLst>
                  <a:outerShdw blurRad="63500" dir="3600000" algn="tl" rotWithShape="0">
                    <a:srgbClr val="000000">
                      <a:alpha val="70000"/>
                    </a:srgbClr>
                  </a:outerShdw>
                </a:effectLst>
              </a:rPr>
              <a:t>Simple, Sequential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Ensemble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6206901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latin typeface="Arial"/>
                <a:cs typeface="Arial"/>
              </a:rPr>
              <a:t>Making it work: Inflation</a:t>
            </a:r>
            <a:endParaRPr lang="en-US" sz="2800" dirty="0">
              <a:latin typeface="Arial"/>
              <a:cs typeface="Arial"/>
            </a:endParaRPr>
          </a:p>
        </p:txBody>
      </p:sp>
      <p:pic>
        <p:nvPicPr>
          <p:cNvPr id="4" name="Picture 5" descr="DataAssimilationDiagram_frame6"/>
          <p:cNvPicPr>
            <a:picLocks noChangeAspect="1" noChangeArrowheads="1"/>
          </p:cNvPicPr>
          <p:nvPr/>
        </p:nvPicPr>
        <p:blipFill>
          <a:blip r:embed="rId2"/>
          <a:srcRect/>
          <a:stretch>
            <a:fillRect/>
          </a:stretch>
        </p:blipFill>
        <p:spPr bwMode="auto">
          <a:xfrm>
            <a:off x="1220475" y="2447096"/>
            <a:ext cx="5630672" cy="3143504"/>
          </a:xfrm>
          <a:prstGeom prst="rect">
            <a:avLst/>
          </a:prstGeom>
          <a:noFill/>
          <a:ln w="9525">
            <a:noFill/>
            <a:miter lim="800000"/>
            <a:headEnd/>
            <a:tailEnd/>
          </a:ln>
        </p:spPr>
      </p:pic>
      <p:sp>
        <p:nvSpPr>
          <p:cNvPr id="5" name="TextBox 4"/>
          <p:cNvSpPr txBox="1"/>
          <p:nvPr/>
        </p:nvSpPr>
        <p:spPr>
          <a:xfrm>
            <a:off x="1666687" y="5802868"/>
            <a:ext cx="1628371" cy="369332"/>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1. </a:t>
            </a:r>
            <a:r>
              <a:rPr lang="en-US" sz="1800" u="sng" dirty="0" smtClean="0">
                <a:solidFill>
                  <a:srgbClr val="FF0000"/>
                </a:solidFill>
                <a:latin typeface="Calibri"/>
                <a:ea typeface="+mn-ea"/>
                <a:cs typeface="+mn-cs"/>
              </a:rPr>
              <a:t>Model error</a:t>
            </a:r>
            <a:endParaRPr lang="en-US" sz="1800" u="sng" dirty="0">
              <a:solidFill>
                <a:srgbClr val="FF0000"/>
              </a:solidFill>
              <a:latin typeface="Calibri"/>
              <a:ea typeface="+mn-ea"/>
              <a:cs typeface="+mn-cs"/>
            </a:endParaRPr>
          </a:p>
        </p:txBody>
      </p:sp>
      <p:sp>
        <p:nvSpPr>
          <p:cNvPr id="6" name="TextBox 5"/>
          <p:cNvSpPr txBox="1"/>
          <p:nvPr/>
        </p:nvSpPr>
        <p:spPr>
          <a:xfrm>
            <a:off x="362392" y="2003796"/>
            <a:ext cx="2289100" cy="646331"/>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2. Obs. operator error;</a:t>
            </a:r>
          </a:p>
          <a:p>
            <a:pPr defTabSz="457200" eaLnBrk="1" fontAlgn="auto" hangingPunct="1">
              <a:spcBef>
                <a:spcPts val="0"/>
              </a:spcBef>
              <a:spcAft>
                <a:spcPts val="0"/>
              </a:spcAft>
            </a:pPr>
            <a:r>
              <a:rPr lang="en-US" sz="1800" dirty="0" smtClean="0">
                <a:solidFill>
                  <a:prstClr val="black"/>
                </a:solidFill>
                <a:latin typeface="Calibri"/>
                <a:ea typeface="+mn-ea"/>
                <a:cs typeface="+mn-cs"/>
              </a:rPr>
              <a:t>Representativeness</a:t>
            </a:r>
            <a:endParaRPr lang="en-US" sz="1800" dirty="0">
              <a:solidFill>
                <a:prstClr val="black"/>
              </a:solidFill>
              <a:latin typeface="Calibri"/>
              <a:ea typeface="+mn-ea"/>
              <a:cs typeface="+mn-cs"/>
            </a:endParaRPr>
          </a:p>
        </p:txBody>
      </p:sp>
      <p:sp>
        <p:nvSpPr>
          <p:cNvPr id="7" name="TextBox 6"/>
          <p:cNvSpPr txBox="1"/>
          <p:nvPr/>
        </p:nvSpPr>
        <p:spPr>
          <a:xfrm>
            <a:off x="2840271" y="1660253"/>
            <a:ext cx="2256771" cy="369332"/>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3. Observation error</a:t>
            </a:r>
            <a:endParaRPr lang="en-US" sz="1800" dirty="0">
              <a:solidFill>
                <a:prstClr val="black"/>
              </a:solidFill>
              <a:latin typeface="Calibri"/>
              <a:ea typeface="+mn-ea"/>
              <a:cs typeface="+mn-cs"/>
            </a:endParaRPr>
          </a:p>
        </p:txBody>
      </p:sp>
      <p:sp>
        <p:nvSpPr>
          <p:cNvPr id="8" name="TextBox 7"/>
          <p:cNvSpPr txBox="1"/>
          <p:nvPr/>
        </p:nvSpPr>
        <p:spPr>
          <a:xfrm>
            <a:off x="5560410" y="1864398"/>
            <a:ext cx="2308257" cy="646331"/>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4. Sampling Error;</a:t>
            </a:r>
          </a:p>
          <a:p>
            <a:pPr defTabSz="457200" eaLnBrk="1" fontAlgn="auto" hangingPunct="1">
              <a:spcBef>
                <a:spcPts val="0"/>
              </a:spcBef>
              <a:spcAft>
                <a:spcPts val="0"/>
              </a:spcAft>
            </a:pPr>
            <a:r>
              <a:rPr lang="en-US" sz="1800" dirty="0" smtClean="0">
                <a:solidFill>
                  <a:prstClr val="black"/>
                </a:solidFill>
                <a:latin typeface="Calibri"/>
                <a:ea typeface="+mn-ea"/>
                <a:cs typeface="+mn-cs"/>
              </a:rPr>
              <a:t>Gaussian Assumption</a:t>
            </a:r>
            <a:endParaRPr lang="en-US" sz="1800" dirty="0">
              <a:solidFill>
                <a:prstClr val="black"/>
              </a:solidFill>
              <a:latin typeface="Calibri"/>
              <a:ea typeface="+mn-ea"/>
              <a:cs typeface="+mn-cs"/>
            </a:endParaRPr>
          </a:p>
        </p:txBody>
      </p:sp>
      <p:sp>
        <p:nvSpPr>
          <p:cNvPr id="9" name="TextBox 8"/>
          <p:cNvSpPr txBox="1"/>
          <p:nvPr/>
        </p:nvSpPr>
        <p:spPr>
          <a:xfrm>
            <a:off x="6804637" y="2977422"/>
            <a:ext cx="2128059" cy="923330"/>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5. </a:t>
            </a:r>
            <a:r>
              <a:rPr lang="en-US" sz="1800" dirty="0" smtClean="0">
                <a:latin typeface="Calibri"/>
                <a:ea typeface="+mn-ea"/>
                <a:cs typeface="+mn-cs"/>
              </a:rPr>
              <a:t>Sampling Error</a:t>
            </a:r>
            <a:r>
              <a:rPr lang="en-US" sz="1800" dirty="0" smtClean="0">
                <a:solidFill>
                  <a:prstClr val="black"/>
                </a:solidFill>
                <a:latin typeface="Calibri"/>
                <a:ea typeface="+mn-ea"/>
                <a:cs typeface="+mn-cs"/>
              </a:rPr>
              <a:t>;</a:t>
            </a:r>
          </a:p>
          <a:p>
            <a:pPr defTabSz="457200" eaLnBrk="1" fontAlgn="auto" hangingPunct="1">
              <a:spcBef>
                <a:spcPts val="0"/>
              </a:spcBef>
              <a:spcAft>
                <a:spcPts val="0"/>
              </a:spcAft>
            </a:pPr>
            <a:r>
              <a:rPr lang="en-US" sz="1800" dirty="0" smtClean="0">
                <a:solidFill>
                  <a:prstClr val="black"/>
                </a:solidFill>
                <a:latin typeface="Calibri"/>
                <a:ea typeface="+mn-ea"/>
                <a:cs typeface="+mn-cs"/>
              </a:rPr>
              <a:t>Assuming Linear</a:t>
            </a:r>
          </a:p>
          <a:p>
            <a:pPr defTabSz="457200" eaLnBrk="1" fontAlgn="auto" hangingPunct="1">
              <a:spcBef>
                <a:spcPts val="0"/>
              </a:spcBef>
              <a:spcAft>
                <a:spcPts val="0"/>
              </a:spcAft>
            </a:pPr>
            <a:r>
              <a:rPr lang="en-US" sz="1800" dirty="0" smtClean="0">
                <a:solidFill>
                  <a:prstClr val="black"/>
                </a:solidFill>
                <a:latin typeface="Calibri"/>
                <a:ea typeface="+mn-ea"/>
                <a:cs typeface="+mn-cs"/>
              </a:rPr>
              <a:t>Statistical Relation</a:t>
            </a:r>
            <a:endParaRPr lang="en-US" sz="1800" dirty="0">
              <a:solidFill>
                <a:prstClr val="black"/>
              </a:solidFill>
              <a:latin typeface="Calibri"/>
              <a:ea typeface="+mn-ea"/>
              <a:cs typeface="+mn-cs"/>
            </a:endParaRPr>
          </a:p>
        </p:txBody>
      </p:sp>
      <p:cxnSp>
        <p:nvCxnSpPr>
          <p:cNvPr id="10" name="Straight Arrow Connector 9"/>
          <p:cNvCxnSpPr>
            <a:stCxn id="5" idx="0"/>
          </p:cNvCxnSpPr>
          <p:nvPr/>
        </p:nvCxnSpPr>
        <p:spPr>
          <a:xfrm rot="5400000" flipH="1" flipV="1">
            <a:off x="2355959" y="5507336"/>
            <a:ext cx="420446" cy="170619"/>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1" name="Freeform 10"/>
          <p:cNvSpPr/>
          <p:nvPr/>
        </p:nvSpPr>
        <p:spPr>
          <a:xfrm>
            <a:off x="833776" y="2731033"/>
            <a:ext cx="805172" cy="1278502"/>
          </a:xfrm>
          <a:custGeom>
            <a:avLst/>
            <a:gdLst>
              <a:gd name="connsiteX0" fmla="*/ 50055 w 805172"/>
              <a:gd name="connsiteY0" fmla="*/ 0 h 1278502"/>
              <a:gd name="connsiteX1" fmla="*/ 15731 w 805172"/>
              <a:gd name="connsiteY1" fmla="*/ 437608 h 1278502"/>
              <a:gd name="connsiteX2" fmla="*/ 144444 w 805172"/>
              <a:gd name="connsiteY2" fmla="*/ 858055 h 1278502"/>
              <a:gd name="connsiteX3" fmla="*/ 504841 w 805172"/>
              <a:gd name="connsiteY3" fmla="*/ 1166954 h 1278502"/>
              <a:gd name="connsiteX4" fmla="*/ 805172 w 805172"/>
              <a:gd name="connsiteY4" fmla="*/ 1278502 h 1278502"/>
              <a:gd name="connsiteX5" fmla="*/ 805172 w 805172"/>
              <a:gd name="connsiteY5" fmla="*/ 1278502 h 127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172" h="1278502">
                <a:moveTo>
                  <a:pt x="50055" y="0"/>
                </a:moveTo>
                <a:cubicBezTo>
                  <a:pt x="25027" y="147299"/>
                  <a:pt x="0" y="294599"/>
                  <a:pt x="15731" y="437608"/>
                </a:cubicBezTo>
                <a:cubicBezTo>
                  <a:pt x="31463" y="580617"/>
                  <a:pt x="62926" y="736497"/>
                  <a:pt x="144444" y="858055"/>
                </a:cubicBezTo>
                <a:cubicBezTo>
                  <a:pt x="225962" y="979613"/>
                  <a:pt x="394720" y="1096880"/>
                  <a:pt x="504841" y="1166954"/>
                </a:cubicBezTo>
                <a:cubicBezTo>
                  <a:pt x="614962" y="1237028"/>
                  <a:pt x="805172" y="1278502"/>
                  <a:pt x="805172" y="1278502"/>
                </a:cubicBezTo>
                <a:lnTo>
                  <a:pt x="805172" y="1278502"/>
                </a:lnTo>
              </a:path>
            </a:pathLst>
          </a:cu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cxnSp>
        <p:nvCxnSpPr>
          <p:cNvPr id="12" name="Straight Arrow Connector 11"/>
          <p:cNvCxnSpPr/>
          <p:nvPr/>
        </p:nvCxnSpPr>
        <p:spPr>
          <a:xfrm rot="10800000" flipV="1">
            <a:off x="2840271" y="2029585"/>
            <a:ext cx="875250" cy="701448"/>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3" name="Freeform 12"/>
          <p:cNvSpPr/>
          <p:nvPr/>
        </p:nvSpPr>
        <p:spPr>
          <a:xfrm>
            <a:off x="4007271" y="2177588"/>
            <a:ext cx="1553139" cy="562026"/>
          </a:xfrm>
          <a:custGeom>
            <a:avLst/>
            <a:gdLst>
              <a:gd name="connsiteX0" fmla="*/ 1553139 w 1553139"/>
              <a:gd name="connsiteY0" fmla="*/ 30032 h 562026"/>
              <a:gd name="connsiteX1" fmla="*/ 866669 w 1553139"/>
              <a:gd name="connsiteY1" fmla="*/ 47193 h 562026"/>
              <a:gd name="connsiteX2" fmla="*/ 257426 w 1553139"/>
              <a:gd name="connsiteY2" fmla="*/ 313190 h 562026"/>
              <a:gd name="connsiteX3" fmla="*/ 0 w 1553139"/>
              <a:gd name="connsiteY3" fmla="*/ 562026 h 562026"/>
              <a:gd name="connsiteX4" fmla="*/ 0 w 1553139"/>
              <a:gd name="connsiteY4" fmla="*/ 562026 h 562026"/>
              <a:gd name="connsiteX5" fmla="*/ 0 w 1553139"/>
              <a:gd name="connsiteY5" fmla="*/ 562026 h 56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3139" h="562026">
                <a:moveTo>
                  <a:pt x="1553139" y="30032"/>
                </a:moveTo>
                <a:cubicBezTo>
                  <a:pt x="1317880" y="15016"/>
                  <a:pt x="1082621" y="0"/>
                  <a:pt x="866669" y="47193"/>
                </a:cubicBezTo>
                <a:cubicBezTo>
                  <a:pt x="650717" y="94386"/>
                  <a:pt x="401871" y="227385"/>
                  <a:pt x="257426" y="313190"/>
                </a:cubicBezTo>
                <a:cubicBezTo>
                  <a:pt x="112981" y="398995"/>
                  <a:pt x="0" y="562026"/>
                  <a:pt x="0" y="562026"/>
                </a:cubicBezTo>
                <a:lnTo>
                  <a:pt x="0" y="562026"/>
                </a:lnTo>
                <a:lnTo>
                  <a:pt x="0" y="562026"/>
                </a:lnTo>
              </a:path>
            </a:pathLst>
          </a:cu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cxnSp>
        <p:nvCxnSpPr>
          <p:cNvPr id="14" name="Straight Arrow Connector 13"/>
          <p:cNvCxnSpPr>
            <a:stCxn id="4" idx="3"/>
          </p:cNvCxnSpPr>
          <p:nvPr/>
        </p:nvCxnSpPr>
        <p:spPr>
          <a:xfrm flipH="1" flipV="1">
            <a:off x="5560410" y="4009535"/>
            <a:ext cx="1290737" cy="9313"/>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8" name="Footer Placeholder 17"/>
          <p:cNvSpPr>
            <a:spLocks noGrp="1"/>
          </p:cNvSpPr>
          <p:nvPr>
            <p:ph type="ftr" sz="quarter" idx="3"/>
          </p:nvPr>
        </p:nvSpPr>
        <p:spPr/>
        <p:txBody>
          <a:bodyPr/>
          <a:lstStyle/>
          <a:p>
            <a:r>
              <a:rPr lang="en-US" smtClean="0"/>
              <a:t>CAHMDA VII Tutorial, 20 Aug. 2017</a:t>
            </a:r>
            <a:endParaRPr lang="en-US" dirty="0"/>
          </a:p>
        </p:txBody>
      </p:sp>
      <p:sp>
        <p:nvSpPr>
          <p:cNvPr id="19" name="Slide Number Placeholder 18"/>
          <p:cNvSpPr>
            <a:spLocks noGrp="1"/>
          </p:cNvSpPr>
          <p:nvPr>
            <p:ph type="sldNum" sz="quarter" idx="4"/>
          </p:nvPr>
        </p:nvSpPr>
        <p:spPr/>
        <p:txBody>
          <a:bodyPr/>
          <a:lstStyle/>
          <a:p>
            <a:r>
              <a:rPr lang="en-US" smtClean="0"/>
              <a:t>pg </a:t>
            </a:r>
            <a:fld id="{1DCE4C99-821D-0A43-B0D2-0BA6C4E4E578}" type="slidenum">
              <a:rPr lang="en-US" smtClean="0"/>
              <a:pPr/>
              <a:t>74</a:t>
            </a:fld>
            <a:endParaRPr lang="en-US" dirty="0"/>
          </a:p>
        </p:txBody>
      </p:sp>
      <p:sp>
        <p:nvSpPr>
          <p:cNvPr id="16" name="TextBox 15"/>
          <p:cNvSpPr txBox="1"/>
          <p:nvPr/>
        </p:nvSpPr>
        <p:spPr>
          <a:xfrm>
            <a:off x="304800" y="838200"/>
            <a:ext cx="8534400" cy="461665"/>
          </a:xfrm>
          <a:prstGeom prst="rect">
            <a:avLst/>
          </a:prstGeom>
          <a:noFill/>
        </p:spPr>
        <p:txBody>
          <a:bodyPr wrap="square" rtlCol="0">
            <a:spAutoFit/>
          </a:bodyPr>
          <a:lstStyle/>
          <a:p>
            <a:r>
              <a:rPr lang="en-US" dirty="0" smtClean="0"/>
              <a:t>Some error sources in ensemble filters.</a:t>
            </a:r>
            <a:endParaRPr lang="en-US" dirty="0"/>
          </a:p>
        </p:txBody>
      </p:sp>
    </p:spTree>
    <p:extLst>
      <p:ext uri="{BB962C8B-B14F-4D97-AF65-F5344CB8AC3E}">
        <p14:creationId xmlns:p14="http://schemas.microsoft.com/office/powerpoint/2010/main" val="19010391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cs typeface="Arial"/>
              </a:rPr>
              <a:t>Making it work: Inflation</a:t>
            </a:r>
            <a:endParaRPr lang="en-US" sz="2800" dirty="0">
              <a:latin typeface="Arial"/>
              <a:cs typeface="Arial"/>
            </a:endParaRPr>
          </a:p>
        </p:txBody>
      </p:sp>
      <p:sp>
        <p:nvSpPr>
          <p:cNvPr id="18" name="Footer Placeholder 17"/>
          <p:cNvSpPr>
            <a:spLocks noGrp="1"/>
          </p:cNvSpPr>
          <p:nvPr>
            <p:ph type="ftr" sz="quarter" idx="3"/>
          </p:nvPr>
        </p:nvSpPr>
        <p:spPr/>
        <p:txBody>
          <a:bodyPr/>
          <a:lstStyle/>
          <a:p>
            <a:r>
              <a:rPr lang="en-US" smtClean="0"/>
              <a:t>CAHMDA VII Tutorial, 20 Aug. 2017</a:t>
            </a:r>
            <a:endParaRPr lang="en-US" dirty="0"/>
          </a:p>
        </p:txBody>
      </p:sp>
      <p:sp>
        <p:nvSpPr>
          <p:cNvPr id="19" name="Slide Number Placeholder 18"/>
          <p:cNvSpPr>
            <a:spLocks noGrp="1"/>
          </p:cNvSpPr>
          <p:nvPr>
            <p:ph type="sldNum" sz="quarter" idx="4"/>
          </p:nvPr>
        </p:nvSpPr>
        <p:spPr/>
        <p:txBody>
          <a:bodyPr/>
          <a:lstStyle/>
          <a:p>
            <a:r>
              <a:rPr lang="en-US" smtClean="0"/>
              <a:t>pg </a:t>
            </a:r>
            <a:fld id="{1DCE4C99-821D-0A43-B0D2-0BA6C4E4E578}" type="slidenum">
              <a:rPr lang="en-US" smtClean="0"/>
              <a:pPr/>
              <a:t>75</a:t>
            </a:fld>
            <a:endParaRPr lang="en-US" dirty="0"/>
          </a:p>
        </p:txBody>
      </p:sp>
      <p:sp>
        <p:nvSpPr>
          <p:cNvPr id="16" name="TextBox 15"/>
          <p:cNvSpPr txBox="1"/>
          <p:nvPr/>
        </p:nvSpPr>
        <p:spPr>
          <a:xfrm>
            <a:off x="545335" y="884174"/>
            <a:ext cx="7047852" cy="1569660"/>
          </a:xfrm>
          <a:prstGeom prst="rect">
            <a:avLst/>
          </a:prstGeom>
          <a:noFill/>
        </p:spPr>
        <p:txBody>
          <a:bodyPr wrap="square" rtlCol="0">
            <a:spAutoFit/>
          </a:bodyPr>
          <a:lstStyle/>
          <a:p>
            <a:r>
              <a:rPr lang="en-US" dirty="0" smtClean="0"/>
              <a:t>Assimilating with simulated model error.</a:t>
            </a:r>
          </a:p>
          <a:p>
            <a:r>
              <a:rPr lang="en-US" dirty="0" err="1" smtClean="0"/>
              <a:t>dXi</a:t>
            </a:r>
            <a:r>
              <a:rPr lang="en-US" dirty="0" smtClean="0"/>
              <a:t> / </a:t>
            </a:r>
            <a:r>
              <a:rPr lang="en-US" dirty="0" err="1" smtClean="0"/>
              <a:t>dt</a:t>
            </a:r>
            <a:r>
              <a:rPr lang="en-US" dirty="0" smtClean="0"/>
              <a:t> = (Xi+1 - Xi-2)Xi-1 - Xi + F.</a:t>
            </a:r>
          </a:p>
          <a:p>
            <a:r>
              <a:rPr lang="en-US" dirty="0" smtClean="0"/>
              <a:t>For truth, use F = 8.</a:t>
            </a:r>
          </a:p>
          <a:p>
            <a:r>
              <a:rPr lang="en-US" dirty="0" smtClean="0"/>
              <a:t>In assimilating model, use F = 6.</a:t>
            </a:r>
            <a:endParaRPr lang="en-US" dirty="0"/>
          </a:p>
        </p:txBody>
      </p:sp>
      <p:pic>
        <p:nvPicPr>
          <p:cNvPr id="17" name="Picture 16" descr="model_error_divergence.tiff"/>
          <p:cNvPicPr>
            <a:picLocks noChangeAspect="1"/>
          </p:cNvPicPr>
          <p:nvPr/>
        </p:nvPicPr>
        <p:blipFill>
          <a:blip r:embed="rId2"/>
          <a:stretch>
            <a:fillRect/>
          </a:stretch>
        </p:blipFill>
        <p:spPr>
          <a:xfrm>
            <a:off x="533400" y="2438400"/>
            <a:ext cx="7584186" cy="2697226"/>
          </a:xfrm>
          <a:prstGeom prst="rect">
            <a:avLst/>
          </a:prstGeom>
        </p:spPr>
      </p:pic>
      <p:sp>
        <p:nvSpPr>
          <p:cNvPr id="20" name="TextBox 19"/>
          <p:cNvSpPr txBox="1"/>
          <p:nvPr/>
        </p:nvSpPr>
        <p:spPr>
          <a:xfrm>
            <a:off x="609600" y="5334000"/>
            <a:ext cx="7620000" cy="830997"/>
          </a:xfrm>
          <a:prstGeom prst="rect">
            <a:avLst/>
          </a:prstGeom>
          <a:noFill/>
        </p:spPr>
        <p:txBody>
          <a:bodyPr wrap="square" rtlCol="0">
            <a:spAutoFit/>
          </a:bodyPr>
          <a:lstStyle/>
          <a:p>
            <a:r>
              <a:rPr lang="en-US" dirty="0" smtClean="0"/>
              <a:t>Time evolution for first state variable shown.</a:t>
            </a:r>
          </a:p>
          <a:p>
            <a:r>
              <a:rPr lang="en-US" dirty="0" smtClean="0"/>
              <a:t>Assimilating model quickly diverges from ‘true’ model.</a:t>
            </a:r>
            <a:endParaRPr lang="en-US" dirty="0"/>
          </a:p>
        </p:txBody>
      </p:sp>
    </p:spTree>
    <p:extLst>
      <p:ext uri="{BB962C8B-B14F-4D97-AF65-F5344CB8AC3E}">
        <p14:creationId xmlns:p14="http://schemas.microsoft.com/office/powerpoint/2010/main" val="396260775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rror_no_infla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701" y="1295400"/>
            <a:ext cx="9134475" cy="6858000"/>
          </a:xfrm>
          <a:prstGeom prst="rect">
            <a:avLst/>
          </a:prstGeom>
        </p:spPr>
      </p:pic>
      <p:sp>
        <p:nvSpPr>
          <p:cNvPr id="3" name="Title 2"/>
          <p:cNvSpPr>
            <a:spLocks noGrp="1"/>
          </p:cNvSpPr>
          <p:nvPr>
            <p:ph type="title"/>
          </p:nvPr>
        </p:nvSpPr>
        <p:spPr/>
        <p:txBody>
          <a:bodyPr/>
          <a:lstStyle/>
          <a:p>
            <a:r>
              <a:rPr lang="en-US" sz="2800" dirty="0">
                <a:cs typeface="Arial"/>
              </a:rPr>
              <a:t>Making it work: Inflation</a:t>
            </a:r>
            <a:endParaRPr lang="en-US" sz="2800" dirty="0">
              <a:latin typeface="Arial"/>
              <a:cs typeface="Arial"/>
            </a:endParaRPr>
          </a:p>
        </p:txBody>
      </p:sp>
      <p:sp>
        <p:nvSpPr>
          <p:cNvPr id="18" name="Footer Placeholder 17"/>
          <p:cNvSpPr>
            <a:spLocks noGrp="1"/>
          </p:cNvSpPr>
          <p:nvPr>
            <p:ph type="ftr" sz="quarter" idx="3"/>
          </p:nvPr>
        </p:nvSpPr>
        <p:spPr/>
        <p:txBody>
          <a:bodyPr/>
          <a:lstStyle/>
          <a:p>
            <a:r>
              <a:rPr lang="en-US" smtClean="0"/>
              <a:t>CAHMDA VII Tutorial, 20 Aug. 2017</a:t>
            </a:r>
            <a:endParaRPr lang="en-US" dirty="0"/>
          </a:p>
        </p:txBody>
      </p:sp>
      <p:sp>
        <p:nvSpPr>
          <p:cNvPr id="19" name="Slide Number Placeholder 18"/>
          <p:cNvSpPr>
            <a:spLocks noGrp="1"/>
          </p:cNvSpPr>
          <p:nvPr>
            <p:ph type="sldNum" sz="quarter" idx="4"/>
          </p:nvPr>
        </p:nvSpPr>
        <p:spPr/>
        <p:txBody>
          <a:bodyPr/>
          <a:lstStyle/>
          <a:p>
            <a:r>
              <a:rPr lang="en-US" smtClean="0"/>
              <a:t>pg </a:t>
            </a:r>
            <a:fld id="{1DCE4C99-821D-0A43-B0D2-0BA6C4E4E578}" type="slidenum">
              <a:rPr lang="en-US" smtClean="0"/>
              <a:pPr/>
              <a:t>76</a:t>
            </a:fld>
            <a:endParaRPr lang="en-US" dirty="0"/>
          </a:p>
        </p:txBody>
      </p:sp>
      <p:sp>
        <p:nvSpPr>
          <p:cNvPr id="7" name="TextBox 6"/>
          <p:cNvSpPr txBox="1"/>
          <p:nvPr/>
        </p:nvSpPr>
        <p:spPr>
          <a:xfrm>
            <a:off x="545335" y="884174"/>
            <a:ext cx="7047852" cy="1569660"/>
          </a:xfrm>
          <a:prstGeom prst="rect">
            <a:avLst/>
          </a:prstGeom>
          <a:noFill/>
        </p:spPr>
        <p:txBody>
          <a:bodyPr wrap="square" rtlCol="0">
            <a:spAutoFit/>
          </a:bodyPr>
          <a:lstStyle/>
          <a:p>
            <a:r>
              <a:rPr lang="en-US" dirty="0" smtClean="0"/>
              <a:t>Assimilating with simulated model error.</a:t>
            </a:r>
          </a:p>
          <a:p>
            <a:r>
              <a:rPr lang="en-US" dirty="0" err="1" smtClean="0"/>
              <a:t>dXi</a:t>
            </a:r>
            <a:r>
              <a:rPr lang="en-US" dirty="0" smtClean="0"/>
              <a:t> / </a:t>
            </a:r>
            <a:r>
              <a:rPr lang="en-US" dirty="0" err="1" smtClean="0"/>
              <a:t>dt</a:t>
            </a:r>
            <a:r>
              <a:rPr lang="en-US" dirty="0" smtClean="0"/>
              <a:t> = (Xi+1 - Xi-2)Xi-1 - Xi + F.</a:t>
            </a:r>
          </a:p>
          <a:p>
            <a:r>
              <a:rPr lang="en-US" dirty="0" smtClean="0"/>
              <a:t>For truth, use F = 8.</a:t>
            </a:r>
          </a:p>
          <a:p>
            <a:r>
              <a:rPr lang="en-US" dirty="0" smtClean="0"/>
              <a:t>In assimilating model, use F = 6.</a:t>
            </a:r>
            <a:endParaRPr lang="en-US" dirty="0"/>
          </a:p>
        </p:txBody>
      </p:sp>
    </p:spTree>
    <p:extLst>
      <p:ext uri="{BB962C8B-B14F-4D97-AF65-F5344CB8AC3E}">
        <p14:creationId xmlns:p14="http://schemas.microsoft.com/office/powerpoint/2010/main" val="171121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cs typeface="Arial"/>
              </a:rPr>
              <a:t>Making it work: Inflation</a:t>
            </a:r>
            <a:endParaRPr lang="en-US" sz="2800" dirty="0">
              <a:latin typeface="Arial"/>
              <a:cs typeface="Arial"/>
            </a:endParaRPr>
          </a:p>
        </p:txBody>
      </p:sp>
      <p:sp>
        <p:nvSpPr>
          <p:cNvPr id="18" name="Footer Placeholder 17"/>
          <p:cNvSpPr>
            <a:spLocks noGrp="1"/>
          </p:cNvSpPr>
          <p:nvPr>
            <p:ph type="ftr" sz="quarter" idx="3"/>
          </p:nvPr>
        </p:nvSpPr>
        <p:spPr/>
        <p:txBody>
          <a:bodyPr/>
          <a:lstStyle/>
          <a:p>
            <a:r>
              <a:rPr lang="en-US" smtClean="0"/>
              <a:t>CAHMDA VII Tutorial, 20 Aug. 2017</a:t>
            </a:r>
            <a:endParaRPr lang="en-US" dirty="0"/>
          </a:p>
        </p:txBody>
      </p:sp>
      <p:sp>
        <p:nvSpPr>
          <p:cNvPr id="19" name="Slide Number Placeholder 18"/>
          <p:cNvSpPr>
            <a:spLocks noGrp="1"/>
          </p:cNvSpPr>
          <p:nvPr>
            <p:ph type="sldNum" sz="quarter" idx="4"/>
          </p:nvPr>
        </p:nvSpPr>
        <p:spPr/>
        <p:txBody>
          <a:bodyPr/>
          <a:lstStyle/>
          <a:p>
            <a:r>
              <a:rPr lang="en-US" smtClean="0"/>
              <a:t>pg </a:t>
            </a:r>
            <a:fld id="{1DCE4C99-821D-0A43-B0D2-0BA6C4E4E578}" type="slidenum">
              <a:rPr lang="en-US" smtClean="0"/>
              <a:pPr/>
              <a:t>77</a:t>
            </a:fld>
            <a:endParaRPr lang="en-US" dirty="0"/>
          </a:p>
        </p:txBody>
      </p:sp>
      <p:sp>
        <p:nvSpPr>
          <p:cNvPr id="7" name="TextBox 6"/>
          <p:cNvSpPr txBox="1"/>
          <p:nvPr/>
        </p:nvSpPr>
        <p:spPr>
          <a:xfrm>
            <a:off x="381000" y="1123886"/>
            <a:ext cx="8382000" cy="1446550"/>
          </a:xfrm>
          <a:prstGeom prst="rect">
            <a:avLst/>
          </a:prstGeom>
          <a:noFill/>
        </p:spPr>
        <p:txBody>
          <a:bodyPr wrap="square" rtlCol="0">
            <a:spAutoFit/>
          </a:bodyPr>
          <a:lstStyle/>
          <a:p>
            <a:r>
              <a:rPr lang="en-US" sz="2200" dirty="0" smtClean="0"/>
              <a:t>Reduce confidence in prior to deal with model </a:t>
            </a:r>
            <a:r>
              <a:rPr lang="en-US" sz="2200" smtClean="0"/>
              <a:t>error.</a:t>
            </a:r>
          </a:p>
          <a:p>
            <a:r>
              <a:rPr lang="en-US" sz="2200" dirty="0" smtClean="0"/>
              <a:t>Use inflation.</a:t>
            </a:r>
          </a:p>
          <a:p>
            <a:r>
              <a:rPr lang="en-US" sz="2200" dirty="0" smtClean="0"/>
              <a:t>Simply increase prior ensemble variance for each state variable.</a:t>
            </a:r>
          </a:p>
          <a:p>
            <a:r>
              <a:rPr lang="en-US" sz="2200" dirty="0" smtClean="0"/>
              <a:t>Adaptive algorithms use observations to guide this.</a:t>
            </a:r>
            <a:endParaRPr lang="en-US" sz="2200" dirty="0"/>
          </a:p>
        </p:txBody>
      </p:sp>
      <p:pic>
        <p:nvPicPr>
          <p:cNvPr id="8" name="Picture 7" descr="argfig4.1.eps"/>
          <p:cNvPicPr>
            <a:picLocks noChangeAspect="1"/>
          </p:cNvPicPr>
          <p:nvPr/>
        </p:nvPicPr>
        <p:blipFill>
          <a:blip r:embed="rId3"/>
          <a:stretch>
            <a:fillRect/>
          </a:stretch>
        </p:blipFill>
        <p:spPr>
          <a:xfrm rot="5400000">
            <a:off x="3256302" y="934698"/>
            <a:ext cx="2697659" cy="6771863"/>
          </a:xfrm>
          <a:prstGeom prst="rect">
            <a:avLst/>
          </a:prstGeom>
        </p:spPr>
      </p:pic>
    </p:spTree>
    <p:extLst>
      <p:ext uri="{BB962C8B-B14F-4D97-AF65-F5344CB8AC3E}">
        <p14:creationId xmlns:p14="http://schemas.microsoft.com/office/powerpoint/2010/main" val="217941394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rror_infla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0600" y="1524000"/>
            <a:ext cx="6858000" cy="5149215"/>
          </a:xfrm>
          <a:prstGeom prst="rect">
            <a:avLst/>
          </a:prstGeom>
        </p:spPr>
      </p:pic>
      <p:sp>
        <p:nvSpPr>
          <p:cNvPr id="3" name="Title 2"/>
          <p:cNvSpPr>
            <a:spLocks noGrp="1"/>
          </p:cNvSpPr>
          <p:nvPr>
            <p:ph type="title"/>
          </p:nvPr>
        </p:nvSpPr>
        <p:spPr/>
        <p:txBody>
          <a:bodyPr/>
          <a:lstStyle/>
          <a:p>
            <a:r>
              <a:rPr lang="en-US" sz="2800" dirty="0">
                <a:cs typeface="Arial"/>
              </a:rPr>
              <a:t>Making it work: Inflation</a:t>
            </a:r>
            <a:endParaRPr lang="en-US" sz="2800" dirty="0">
              <a:latin typeface="Arial"/>
              <a:cs typeface="Arial"/>
            </a:endParaRPr>
          </a:p>
        </p:txBody>
      </p:sp>
      <p:sp>
        <p:nvSpPr>
          <p:cNvPr id="18" name="Footer Placeholder 17"/>
          <p:cNvSpPr>
            <a:spLocks noGrp="1"/>
          </p:cNvSpPr>
          <p:nvPr>
            <p:ph type="ftr" sz="quarter" idx="3"/>
          </p:nvPr>
        </p:nvSpPr>
        <p:spPr/>
        <p:txBody>
          <a:bodyPr/>
          <a:lstStyle/>
          <a:p>
            <a:r>
              <a:rPr lang="en-US" smtClean="0"/>
              <a:t>CAHMDA VII Tutorial, 20 Aug. 2017</a:t>
            </a:r>
            <a:endParaRPr lang="en-US" dirty="0"/>
          </a:p>
        </p:txBody>
      </p:sp>
      <p:sp>
        <p:nvSpPr>
          <p:cNvPr id="19" name="Slide Number Placeholder 18"/>
          <p:cNvSpPr>
            <a:spLocks noGrp="1"/>
          </p:cNvSpPr>
          <p:nvPr>
            <p:ph type="sldNum" sz="quarter" idx="4"/>
          </p:nvPr>
        </p:nvSpPr>
        <p:spPr/>
        <p:txBody>
          <a:bodyPr/>
          <a:lstStyle/>
          <a:p>
            <a:r>
              <a:rPr lang="en-US" smtClean="0"/>
              <a:t>pg </a:t>
            </a:r>
            <a:fld id="{1DCE4C99-821D-0A43-B0D2-0BA6C4E4E578}" type="slidenum">
              <a:rPr lang="en-US" smtClean="0"/>
              <a:pPr/>
              <a:t>78</a:t>
            </a:fld>
            <a:endParaRPr lang="en-US" dirty="0"/>
          </a:p>
        </p:txBody>
      </p:sp>
      <p:sp>
        <p:nvSpPr>
          <p:cNvPr id="9" name="TextBox 8"/>
          <p:cNvSpPr txBox="1"/>
          <p:nvPr/>
        </p:nvSpPr>
        <p:spPr>
          <a:xfrm>
            <a:off x="381000" y="918102"/>
            <a:ext cx="8305800" cy="830997"/>
          </a:xfrm>
          <a:prstGeom prst="rect">
            <a:avLst/>
          </a:prstGeom>
          <a:noFill/>
        </p:spPr>
        <p:txBody>
          <a:bodyPr wrap="square" rtlCol="0">
            <a:spAutoFit/>
          </a:bodyPr>
          <a:lstStyle/>
          <a:p>
            <a:r>
              <a:rPr lang="en-US" dirty="0" smtClean="0"/>
              <a:t>Inflation is a function of state variable and time.</a:t>
            </a:r>
          </a:p>
          <a:p>
            <a:r>
              <a:rPr lang="en-US" dirty="0" smtClean="0"/>
              <a:t>Automatically selected by adaptive inflation algorithm.</a:t>
            </a:r>
            <a:endParaRPr lang="en-US" dirty="0"/>
          </a:p>
        </p:txBody>
      </p:sp>
    </p:spTree>
    <p:extLst>
      <p:ext uri="{BB962C8B-B14F-4D97-AF65-F5344CB8AC3E}">
        <p14:creationId xmlns:p14="http://schemas.microsoft.com/office/powerpoint/2010/main" val="410293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3"/>
          </p:nvPr>
        </p:nvSpPr>
        <p:spPr/>
        <p:txBody>
          <a:bodyPr/>
          <a:lstStyle/>
          <a:p>
            <a:r>
              <a:rPr lang="en-US" smtClean="0"/>
              <a:t>CAHMDA VII Tutorial, 20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79</a:t>
            </a:fld>
            <a:endParaRPr lang="en-US" dirty="0"/>
          </a:p>
        </p:txBody>
      </p:sp>
      <p:sp>
        <p:nvSpPr>
          <p:cNvPr id="13" name="TextBox 12"/>
          <p:cNvSpPr txBox="1"/>
          <p:nvPr/>
        </p:nvSpPr>
        <p:spPr>
          <a:xfrm>
            <a:off x="381000" y="895315"/>
            <a:ext cx="8305800" cy="3046988"/>
          </a:xfrm>
          <a:prstGeom prst="rect">
            <a:avLst/>
          </a:prstGeom>
          <a:noFill/>
        </p:spPr>
        <p:txBody>
          <a:bodyPr wrap="square" rtlCol="0">
            <a:spAutoFit/>
          </a:bodyPr>
          <a:lstStyle/>
          <a:p>
            <a:pPr marL="457200" indent="-457200">
              <a:buAutoNum type="arabicPeriod"/>
            </a:pPr>
            <a:r>
              <a:rPr lang="en-US" dirty="0" smtClean="0">
                <a:latin typeface="Calibri" charset="0"/>
                <a:ea typeface="Calibri" charset="0"/>
                <a:cs typeface="Calibri" charset="0"/>
              </a:rPr>
              <a:t>A one-dimensional 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a:t>
            </a:r>
          </a:p>
          <a:p>
            <a:pPr marL="457200" indent="-457200">
              <a:buAutoNum type="arabicPeriod"/>
            </a:pPr>
            <a:r>
              <a:rPr lang="en-US" dirty="0">
                <a:latin typeface="Calibri" charset="0"/>
                <a:ea typeface="Calibri" charset="0"/>
                <a:cs typeface="Calibri" charset="0"/>
              </a:rPr>
              <a:t>O</a:t>
            </a:r>
            <a:r>
              <a:rPr lang="en-US" dirty="0" smtClean="0">
                <a:latin typeface="Calibri" charset="0"/>
                <a:ea typeface="Calibri" charset="0"/>
                <a:cs typeface="Calibri" charset="0"/>
              </a:rPr>
              <a:t>ne observed, one unobserved variable.</a:t>
            </a:r>
          </a:p>
          <a:p>
            <a:pPr marL="457200" indent="-457200">
              <a:buAutoNum type="arabicPeriod"/>
            </a:pPr>
            <a:r>
              <a:rPr lang="en-US" dirty="0" smtClean="0">
                <a:latin typeface="Calibri" charset="0"/>
                <a:ea typeface="Calibri" charset="0"/>
                <a:cs typeface="Calibri" charset="0"/>
              </a:rPr>
              <a:t>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 A full implementation.</a:t>
            </a:r>
          </a:p>
          <a:p>
            <a:pPr marL="457200" indent="-457200">
              <a:buAutoNum type="arabicPeriod"/>
            </a:pPr>
            <a:r>
              <a:rPr lang="en-US" dirty="0" smtClean="0">
                <a:latin typeface="Calibri" charset="0"/>
                <a:ea typeface="Calibri" charset="0"/>
                <a:cs typeface="Calibri" charset="0"/>
              </a:rPr>
              <a:t>Making it work:</a:t>
            </a:r>
            <a:r>
              <a:rPr lang="en-US" dirty="0" smtClean="0">
                <a:solidFill>
                  <a:schemeClr val="bg1">
                    <a:lumMod val="65000"/>
                  </a:schemeClr>
                </a:solidFill>
                <a:latin typeface="Calibri" charset="0"/>
                <a:ea typeface="Calibri" charset="0"/>
                <a:cs typeface="Calibri" charset="0"/>
              </a:rPr>
              <a:t>	</a:t>
            </a:r>
          </a:p>
          <a:p>
            <a:pPr marL="800100" lvl="1" indent="-342900">
              <a:buFont typeface="Arial" charset="0"/>
              <a:buChar char="•"/>
            </a:pPr>
            <a:r>
              <a:rPr lang="en-US" dirty="0" smtClean="0">
                <a:latin typeface="Calibri" charset="0"/>
                <a:ea typeface="Calibri" charset="0"/>
                <a:cs typeface="Calibri" charset="0"/>
              </a:rPr>
              <a:t>Localization</a:t>
            </a:r>
            <a:endParaRPr lang="en-US" dirty="0">
              <a:latin typeface="Calibri" charset="0"/>
              <a:ea typeface="Calibri" charset="0"/>
              <a:cs typeface="Calibri" charset="0"/>
            </a:endParaRPr>
          </a:p>
          <a:p>
            <a:pPr marL="800100" lvl="1" indent="-342900">
              <a:buFont typeface="Arial" charset="0"/>
              <a:buChar char="•"/>
            </a:pPr>
            <a:r>
              <a:rPr lang="en-US" dirty="0" smtClean="0">
                <a:latin typeface="Calibri" charset="0"/>
                <a:ea typeface="Calibri" charset="0"/>
                <a:cs typeface="Calibri" charset="0"/>
              </a:rPr>
              <a:t>Inflation</a:t>
            </a:r>
          </a:p>
          <a:p>
            <a:pPr marL="457200" indent="-457200">
              <a:buAutoNum type="arabicPeriod"/>
            </a:pPr>
            <a:r>
              <a:rPr lang="en-US" dirty="0" smtClean="0">
                <a:latin typeface="Calibri" charset="0"/>
                <a:ea typeface="Calibri" charset="0"/>
                <a:cs typeface="Calibri" charset="0"/>
              </a:rPr>
              <a:t>Parameter estimation.</a:t>
            </a:r>
          </a:p>
          <a:p>
            <a:pPr marL="457200" indent="-457200">
              <a:buAutoNum type="arabicPeriod"/>
            </a:pPr>
            <a:r>
              <a:rPr lang="en-US" dirty="0" smtClean="0">
                <a:solidFill>
                  <a:schemeClr val="bg1">
                    <a:lumMod val="65000"/>
                  </a:schemeClr>
                </a:solidFill>
                <a:latin typeface="Calibri" charset="0"/>
                <a:ea typeface="Calibri" charset="0"/>
                <a:cs typeface="Calibri" charset="0"/>
              </a:rPr>
              <a:t>Some sample applications.</a:t>
            </a:r>
            <a:endParaRPr lang="en-US" dirty="0">
              <a:solidFill>
                <a:schemeClr val="bg1">
                  <a:lumMod val="65000"/>
                </a:schemeClr>
              </a:solidFill>
              <a:latin typeface="Calibri" charset="0"/>
              <a:ea typeface="Calibri" charset="0"/>
              <a:cs typeface="Calibri" charset="0"/>
            </a:endParaRPr>
          </a:p>
        </p:txBody>
      </p:sp>
      <p:sp>
        <p:nvSpPr>
          <p:cNvPr id="14" name="TextBox 13"/>
          <p:cNvSpPr txBox="1"/>
          <p:nvPr/>
        </p:nvSpPr>
        <p:spPr>
          <a:xfrm>
            <a:off x="0" y="0"/>
            <a:ext cx="9144000" cy="523220"/>
          </a:xfrm>
          <a:prstGeom prst="rect">
            <a:avLst/>
          </a:prstGeom>
          <a:solidFill>
            <a:srgbClr val="00B40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Fast, </a:t>
            </a:r>
            <a:r>
              <a:rPr lang="en-US" sz="2800" smtClean="0">
                <a:ln w="18415" cmpd="sng">
                  <a:solidFill>
                    <a:srgbClr val="FFFFFF"/>
                  </a:solidFill>
                  <a:prstDash val="solid"/>
                </a:ln>
                <a:solidFill>
                  <a:srgbClr val="FFFFFF"/>
                </a:solidFill>
                <a:effectLst>
                  <a:outerShdw blurRad="63500" dir="3600000" algn="tl" rotWithShape="0">
                    <a:srgbClr val="000000">
                      <a:alpha val="70000"/>
                    </a:srgbClr>
                  </a:outerShdw>
                </a:effectLst>
              </a:rPr>
              <a:t>Simple, Sequential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Ensemble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2996682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d_pri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24000"/>
            <a:ext cx="7104108" cy="5334000"/>
          </a:xfrm>
          <a:prstGeom prst="rect">
            <a:avLst/>
          </a:prstGeom>
        </p:spPr>
      </p:pic>
      <p:cxnSp>
        <p:nvCxnSpPr>
          <p:cNvPr id="5" name="Straight Arrow Connector 4"/>
          <p:cNvCxnSpPr/>
          <p:nvPr/>
        </p:nvCxnSpPr>
        <p:spPr>
          <a:xfrm flipH="1">
            <a:off x="3733800" y="1676400"/>
            <a:ext cx="1066800" cy="2667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Footer Placeholder 8"/>
          <p:cNvSpPr>
            <a:spLocks noGrp="1"/>
          </p:cNvSpPr>
          <p:nvPr>
            <p:ph type="ftr" sz="quarter" idx="3"/>
          </p:nvPr>
        </p:nvSpPr>
        <p:spPr/>
        <p:txBody>
          <a:bodyPr/>
          <a:lstStyle/>
          <a:p>
            <a:r>
              <a:rPr lang="en-US" smtClean="0"/>
              <a:t>CAHMDA VII Tutorial, 20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8</a:t>
            </a:fld>
            <a:endParaRPr lang="en-US" dirty="0"/>
          </a:p>
        </p:txBody>
      </p:sp>
      <mc:AlternateContent xmlns:mc="http://schemas.openxmlformats.org/markup-compatibility/2006" xmlns:a14="http://schemas.microsoft.com/office/drawing/2010/main">
        <mc:Choice Requires="a14">
          <p:sp>
            <p:nvSpPr>
              <p:cNvPr id="12" name="TextBox 11"/>
              <p:cNvSpPr txBox="1"/>
              <p:nvPr/>
            </p:nvSpPr>
            <p:spPr>
              <a:xfrm>
                <a:off x="1799515" y="1357780"/>
                <a:ext cx="4525085" cy="7757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162CFF"/>
                          </a:solidFill>
                          <a:latin typeface="Cambria Math" charset="0"/>
                        </a:rPr>
                        <m:t>𝑃</m:t>
                      </m:r>
                      <m:d>
                        <m:dPr>
                          <m:ctrlPr>
                            <a:rPr lang="mr-IN" b="0" i="1" smtClean="0">
                              <a:solidFill>
                                <a:srgbClr val="162CFF"/>
                              </a:solidFill>
                              <a:latin typeface="Cambria Math" charset="0"/>
                            </a:rPr>
                          </m:ctrlPr>
                        </m:dPr>
                        <m:e>
                          <m:sSub>
                            <m:sSubPr>
                              <m:ctrlPr>
                                <a:rPr lang="en-US" b="0" i="1" smtClean="0">
                                  <a:solidFill>
                                    <a:srgbClr val="162CFF"/>
                                  </a:solidFill>
                                  <a:latin typeface="Cambria Math" charset="0"/>
                                </a:rPr>
                              </m:ctrlPr>
                            </m:sSubPr>
                            <m:e>
                              <m:r>
                                <a:rPr lang="en-US" b="1" i="0" smtClean="0">
                                  <a:solidFill>
                                    <a:srgbClr val="162CFF"/>
                                  </a:solidFill>
                                  <a:latin typeface="Cambria Math" charset="0"/>
                                </a:rPr>
                                <m:t>𝐱</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r>
                            <a:rPr lang="en-US" b="0" i="1" smtClean="0">
                              <a:solidFill>
                                <a:srgbClr val="162CFF"/>
                              </a:solidFill>
                              <a:latin typeface="Cambria Math" charset="0"/>
                            </a:rPr>
                            <m:t>|</m:t>
                          </m:r>
                          <m:sSub>
                            <m:sSubPr>
                              <m:ctrlPr>
                                <a:rPr lang="en-US" b="0" i="1" smtClean="0">
                                  <a:solidFill>
                                    <a:srgbClr val="162CFF"/>
                                  </a:solidFill>
                                  <a:latin typeface="Cambria Math" charset="0"/>
                                </a:rPr>
                              </m:ctrlPr>
                            </m:sSubPr>
                            <m:e>
                              <m:r>
                                <a:rPr lang="en-US" b="1" i="0" smtClean="0">
                                  <a:solidFill>
                                    <a:srgbClr val="162CFF"/>
                                  </a:solidFill>
                                  <a:latin typeface="Cambria Math" charset="0"/>
                                </a:rPr>
                                <m:t>𝐘</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e>
                      </m:d>
                      <m:r>
                        <a:rPr lang="en-US" b="0" i="1" smtClean="0">
                          <a:latin typeface="Cambria Math" charset="0"/>
                        </a:rPr>
                        <m:t>=</m:t>
                      </m:r>
                      <m:f>
                        <m:fPr>
                          <m:ctrlPr>
                            <a:rPr lang="mr-IN" b="0" i="1" smtClean="0">
                              <a:latin typeface="Cambria Math" charset="0"/>
                            </a:rPr>
                          </m:ctrlPr>
                        </m:fPr>
                        <m:num>
                          <m:r>
                            <a:rPr lang="en-US" b="0" i="1" smtClean="0">
                              <a:solidFill>
                                <a:srgbClr val="FF0003"/>
                              </a:solidFill>
                              <a:latin typeface="Cambria Math" charset="0"/>
                            </a:rPr>
                            <m:t>𝑃</m:t>
                          </m:r>
                          <m:d>
                            <m:dPr>
                              <m:ctrlPr>
                                <a:rPr lang="mr-IN" b="0" i="1" smtClean="0">
                                  <a:solidFill>
                                    <a:srgbClr val="FF0003"/>
                                  </a:solidFill>
                                  <a:latin typeface="Cambria Math" charset="0"/>
                                </a:rPr>
                              </m:ctrlPr>
                            </m:dPr>
                            <m:e>
                              <m:sSub>
                                <m:sSubPr>
                                  <m:ctrlPr>
                                    <a:rPr lang="en-US" b="0" i="1" smtClean="0">
                                      <a:solidFill>
                                        <a:srgbClr val="FF0003"/>
                                      </a:solidFill>
                                      <a:latin typeface="Cambria Math" charset="0"/>
                                    </a:rPr>
                                  </m:ctrlPr>
                                </m:sSubPr>
                                <m:e>
                                  <m:r>
                                    <a:rPr lang="en-US" b="1" i="0" smtClean="0">
                                      <a:solidFill>
                                        <a:srgbClr val="FF0003"/>
                                      </a:solidFill>
                                      <a:latin typeface="Cambria Math" charset="0"/>
                                    </a:rPr>
                                    <m:t>𝐲</m:t>
                                  </m:r>
                                </m:e>
                                <m:sub>
                                  <m:r>
                                    <a:rPr lang="en-US" b="0" i="1" smtClean="0">
                                      <a:solidFill>
                                        <a:srgbClr val="FF0003"/>
                                      </a:solidFill>
                                      <a:latin typeface="Cambria Math" charset="0"/>
                                    </a:rPr>
                                    <m:t>𝑘</m:t>
                                  </m:r>
                                </m:sub>
                              </m:sSub>
                              <m:r>
                                <a:rPr lang="en-US" b="0" i="1" smtClean="0">
                                  <a:solidFill>
                                    <a:srgbClr val="FF0003"/>
                                  </a:solidFill>
                                  <a:latin typeface="Cambria Math" charset="0"/>
                                </a:rPr>
                                <m:t>|</m:t>
                              </m:r>
                              <m:r>
                                <a:rPr lang="en-US" b="1" i="0" smtClean="0">
                                  <a:solidFill>
                                    <a:srgbClr val="FF0003"/>
                                  </a:solidFill>
                                  <a:latin typeface="Cambria Math" charset="0"/>
                                </a:rPr>
                                <m:t>𝐱</m:t>
                              </m:r>
                            </m:e>
                          </m:d>
                          <m:r>
                            <a:rPr lang="en-US" b="0" i="1" smtClean="0">
                              <a:solidFill>
                                <a:srgbClr val="00B400"/>
                              </a:solidFill>
                              <a:latin typeface="Cambria Math" charset="0"/>
                            </a:rPr>
                            <m:t>𝑃</m:t>
                          </m:r>
                          <m:d>
                            <m:dPr>
                              <m:ctrlPr>
                                <a:rPr lang="mr-IN" b="0" i="1" smtClean="0">
                                  <a:solidFill>
                                    <a:srgbClr val="00B400"/>
                                  </a:solidFill>
                                  <a:latin typeface="Cambria Math" charset="0"/>
                                </a:rPr>
                              </m:ctrlPr>
                            </m:dPr>
                            <m:e>
                              <m:sSub>
                                <m:sSubPr>
                                  <m:ctrlPr>
                                    <a:rPr lang="en-US" b="0" i="1" smtClean="0">
                                      <a:solidFill>
                                        <a:srgbClr val="00B400"/>
                                      </a:solidFill>
                                      <a:latin typeface="Cambria Math" charset="0"/>
                                    </a:rPr>
                                  </m:ctrlPr>
                                </m:sSubPr>
                                <m:e>
                                  <m:r>
                                    <a:rPr lang="en-US" b="1" i="0" smtClean="0">
                                      <a:solidFill>
                                        <a:srgbClr val="00B400"/>
                                      </a:solidFill>
                                      <a:latin typeface="Cambria Math" charset="0"/>
                                    </a:rPr>
                                    <m:t>𝐱</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sub>
                                  </m:sSub>
                                </m:sub>
                              </m:sSub>
                              <m:r>
                                <a:rPr lang="en-US" b="0" i="1" smtClean="0">
                                  <a:solidFill>
                                    <a:srgbClr val="00B400"/>
                                  </a:solidFill>
                                  <a:latin typeface="Cambria Math" charset="0"/>
                                </a:rPr>
                                <m:t>|</m:t>
                              </m:r>
                              <m:sSub>
                                <m:sSubPr>
                                  <m:ctrlPr>
                                    <a:rPr lang="en-US" b="0" i="1" smtClean="0">
                                      <a:solidFill>
                                        <a:srgbClr val="00B400"/>
                                      </a:solidFill>
                                      <a:latin typeface="Cambria Math" charset="0"/>
                                    </a:rPr>
                                  </m:ctrlPr>
                                </m:sSubPr>
                                <m:e>
                                  <m:r>
                                    <a:rPr lang="en-US" b="1" i="0" smtClean="0">
                                      <a:solidFill>
                                        <a:srgbClr val="00B400"/>
                                      </a:solidFill>
                                      <a:latin typeface="Cambria Math" charset="0"/>
                                    </a:rPr>
                                    <m:t>𝐘</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r>
                                        <a:rPr lang="en-US" b="0" i="1" smtClean="0">
                                          <a:solidFill>
                                            <a:srgbClr val="00B400"/>
                                          </a:solidFill>
                                          <a:latin typeface="Cambria Math" charset="0"/>
                                        </a:rPr>
                                        <m:t>−1</m:t>
                                      </m:r>
                                    </m:sub>
                                  </m:sSub>
                                </m:sub>
                              </m:sSub>
                            </m:e>
                          </m:d>
                        </m:num>
                        <m:den>
                          <m:r>
                            <a:rPr lang="en-US" b="0" i="1" smtClean="0">
                              <a:latin typeface="Cambria Math" charset="0"/>
                            </a:rPr>
                            <m:t>𝑁𝑜𝑟𝑚𝑎𝑙𝑖𝑧𝑎𝑡𝑖𝑜𝑛</m:t>
                          </m:r>
                        </m:den>
                      </m:f>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1799515" y="1357780"/>
                <a:ext cx="4525085" cy="775725"/>
              </a:xfrm>
              <a:prstGeom prst="rect">
                <a:avLst/>
              </a:prstGeom>
              <a:blipFill rotWithShape="0">
                <a:blip r:embed="rId3"/>
                <a:stretch>
                  <a:fillRect/>
                </a:stretch>
              </a:blipFill>
            </p:spPr>
            <p:txBody>
              <a:bodyPr/>
              <a:lstStyle/>
              <a:p>
                <a:r>
                  <a:rPr lang="en-US">
                    <a:noFill/>
                  </a:rPr>
                  <a:t> </a:t>
                </a:r>
              </a:p>
            </p:txBody>
          </p:sp>
        </mc:Fallback>
      </mc:AlternateContent>
      <p:sp>
        <p:nvSpPr>
          <p:cNvPr id="13" name="TextBox 12"/>
          <p:cNvSpPr txBox="1"/>
          <p:nvPr/>
        </p:nvSpPr>
        <p:spPr>
          <a:xfrm>
            <a:off x="184178" y="895315"/>
            <a:ext cx="8959822" cy="1698927"/>
          </a:xfrm>
          <a:prstGeom prst="rect">
            <a:avLst/>
          </a:prstGeom>
          <a:noFill/>
        </p:spPr>
        <p:txBody>
          <a:bodyPr wrap="square" rtlCol="0">
            <a:spAutoFit/>
          </a:bodyPr>
          <a:lstStyle/>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r>
              <a:rPr lang="en-US" sz="2000" dirty="0" smtClean="0">
                <a:solidFill>
                  <a:prstClr val="black"/>
                </a:solidFill>
                <a:latin typeface="Calibri"/>
                <a:ea typeface="+mn-ea"/>
                <a:cs typeface="+mn-cs"/>
              </a:rPr>
              <a:t>(10)</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p:txBody>
      </p:sp>
      <p:sp>
        <p:nvSpPr>
          <p:cNvPr id="2" name="TextBox 1"/>
          <p:cNvSpPr txBox="1"/>
          <p:nvPr/>
        </p:nvSpPr>
        <p:spPr>
          <a:xfrm>
            <a:off x="381000" y="895315"/>
            <a:ext cx="8305800" cy="462465"/>
          </a:xfrm>
          <a:prstGeom prst="rect">
            <a:avLst/>
          </a:prstGeom>
          <a:noFill/>
        </p:spPr>
        <p:txBody>
          <a:bodyPr wrap="square" rtlCol="0">
            <a:spAutoFit/>
          </a:bodyPr>
          <a:lstStyle/>
          <a:p>
            <a:r>
              <a:rPr lang="en-US" dirty="0" smtClean="0">
                <a:latin typeface="Calibri" charset="0"/>
                <a:ea typeface="Calibri" charset="0"/>
                <a:cs typeface="Calibri" charset="0"/>
              </a:rPr>
              <a:t>Prior is </a:t>
            </a:r>
            <a:r>
              <a:rPr lang="en-US" dirty="0" err="1" smtClean="0">
                <a:latin typeface="Calibri" charset="0"/>
                <a:ea typeface="Calibri" charset="0"/>
                <a:cs typeface="Calibri" charset="0"/>
              </a:rPr>
              <a:t>gaussian</a:t>
            </a:r>
            <a:r>
              <a:rPr lang="en-US" dirty="0" smtClean="0">
                <a:latin typeface="Calibri" charset="0"/>
                <a:ea typeface="Calibri" charset="0"/>
                <a:cs typeface="Calibri" charset="0"/>
              </a:rPr>
              <a:t>, comes from forecast model.</a:t>
            </a:r>
            <a:endParaRPr lang="en-US" dirty="0">
              <a:latin typeface="Calibri" charset="0"/>
              <a:ea typeface="Calibri" charset="0"/>
              <a:cs typeface="Calibri" charset="0"/>
            </a:endParaRPr>
          </a:p>
        </p:txBody>
      </p:sp>
      <p:sp>
        <p:nvSpPr>
          <p:cNvPr id="11" name="TextBox 10"/>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Methods: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67034268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384796" y="838200"/>
                <a:ext cx="8374408" cy="3708131"/>
              </a:xfrm>
              <a:prstGeom prst="rect">
                <a:avLst/>
              </a:prstGeom>
              <a:noFill/>
            </p:spPr>
            <p:txBody>
              <a:bodyPr wrap="none" rtlCol="0">
                <a:spAutoFit/>
              </a:bodyPr>
              <a:lstStyle/>
              <a:p>
                <a:pPr defTabSz="457200" eaLnBrk="1" fontAlgn="auto" hangingPunct="1">
                  <a:spcBef>
                    <a:spcPts val="1800"/>
                  </a:spcBef>
                  <a:spcAft>
                    <a:spcPts val="0"/>
                  </a:spcAft>
                </a:pPr>
                <a:r>
                  <a:rPr lang="en-US" dirty="0" smtClean="0">
                    <a:solidFill>
                      <a:schemeClr val="bg1">
                        <a:lumMod val="65000"/>
                      </a:schemeClr>
                    </a:solidFill>
                    <a:latin typeface="Calibri"/>
                  </a:rPr>
                  <a:t>A time-varying state-vector  </a:t>
                </a:r>
                <a14:m>
                  <m:oMath xmlns:m="http://schemas.openxmlformats.org/officeDocument/2006/math">
                    <m:sSub>
                      <m:sSubPr>
                        <m:ctrlPr>
                          <a:rPr lang="en-US" b="1" i="1" smtClean="0">
                            <a:solidFill>
                              <a:schemeClr val="bg1">
                                <a:lumMod val="65000"/>
                              </a:schemeClr>
                            </a:solidFill>
                            <a:latin typeface="Cambria Math" charset="0"/>
                          </a:rPr>
                        </m:ctrlPr>
                      </m:sSubPr>
                      <m:e>
                        <m:r>
                          <a:rPr lang="en-US" b="1" i="0" smtClean="0">
                            <a:solidFill>
                              <a:schemeClr val="bg1">
                                <a:lumMod val="65000"/>
                              </a:schemeClr>
                            </a:solidFill>
                            <a:latin typeface="Cambria Math" charset="0"/>
                          </a:rPr>
                          <m:t>𝐱</m:t>
                        </m:r>
                      </m:e>
                      <m:sub>
                        <m:r>
                          <a:rPr lang="en-US" b="1" i="1" smtClean="0">
                            <a:solidFill>
                              <a:schemeClr val="bg1">
                                <a:lumMod val="65000"/>
                              </a:schemeClr>
                            </a:solidFill>
                            <a:latin typeface="Cambria Math" charset="0"/>
                          </a:rPr>
                          <m:t>𝒕</m:t>
                        </m:r>
                      </m:sub>
                    </m:sSub>
                  </m:oMath>
                </a14:m>
                <a:r>
                  <a:rPr lang="en-US" dirty="0" smtClean="0">
                    <a:solidFill>
                      <a:schemeClr val="bg1">
                        <a:lumMod val="65000"/>
                      </a:schemeClr>
                    </a:solidFill>
                  </a:rPr>
                  <a:t>,</a:t>
                </a:r>
                <a:endParaRPr lang="en-US" dirty="0">
                  <a:solidFill>
                    <a:schemeClr val="bg1">
                      <a:lumMod val="65000"/>
                    </a:schemeClr>
                  </a:solidFill>
                </a:endParaRPr>
              </a:p>
              <a:p>
                <a:pPr defTabSz="457200" eaLnBrk="1" fontAlgn="auto" hangingPunct="1">
                  <a:spcBef>
                    <a:spcPts val="1800"/>
                  </a:spcBef>
                  <a:spcAft>
                    <a:spcPts val="0"/>
                  </a:spcAft>
                </a:pPr>
                <a:r>
                  <a:rPr lang="en-US" dirty="0" smtClean="0">
                    <a:solidFill>
                      <a:schemeClr val="bg1">
                        <a:lumMod val="65000"/>
                      </a:schemeClr>
                    </a:solidFill>
                    <a:latin typeface="Calibri"/>
                    <a:ea typeface="+mn-ea"/>
                    <a:cs typeface="+mn-cs"/>
                  </a:rPr>
                  <a:t>Times </a:t>
                </a:r>
                <a14:m>
                  <m:oMath xmlns:m="http://schemas.openxmlformats.org/officeDocument/2006/math">
                    <m:sSub>
                      <m:sSubPr>
                        <m:ctrlPr>
                          <a:rPr lang="en-US" i="1" smtClean="0">
                            <a:solidFill>
                              <a:schemeClr val="bg1">
                                <a:lumMod val="65000"/>
                              </a:schemeClr>
                            </a:solidFill>
                            <a:latin typeface="Cambria Math" charset="0"/>
                            <a:ea typeface="+mn-ea"/>
                            <a:cs typeface="+mn-cs"/>
                          </a:rPr>
                        </m:ctrlPr>
                      </m:sSubPr>
                      <m:e>
                        <m:r>
                          <a:rPr lang="en-US" b="0" i="1" smtClean="0">
                            <a:solidFill>
                              <a:schemeClr val="bg1">
                                <a:lumMod val="65000"/>
                              </a:schemeClr>
                            </a:solidFill>
                            <a:latin typeface="Cambria Math" charset="0"/>
                            <a:ea typeface="+mn-ea"/>
                            <a:cs typeface="+mn-cs"/>
                          </a:rPr>
                          <m:t>𝑡</m:t>
                        </m:r>
                      </m:e>
                      <m:sub>
                        <m:r>
                          <a:rPr lang="en-US" b="0" i="1" smtClean="0">
                            <a:solidFill>
                              <a:schemeClr val="bg1">
                                <a:lumMod val="65000"/>
                              </a:schemeClr>
                            </a:solidFill>
                            <a:latin typeface="Cambria Math" charset="0"/>
                            <a:ea typeface="+mn-ea"/>
                            <a:cs typeface="+mn-cs"/>
                          </a:rPr>
                          <m:t>𝑘</m:t>
                        </m:r>
                      </m:sub>
                    </m:sSub>
                  </m:oMath>
                </a14:m>
                <a:r>
                  <a:rPr lang="en-US" dirty="0" smtClean="0">
                    <a:solidFill>
                      <a:schemeClr val="bg1">
                        <a:lumMod val="65000"/>
                      </a:schemeClr>
                    </a:solidFill>
                    <a:latin typeface="Calibri"/>
                    <a:ea typeface="+mn-ea"/>
                    <a:cs typeface="+mn-cs"/>
                  </a:rPr>
                  <a:t> with observations:   </a:t>
                </a:r>
                <a14:m>
                  <m:oMath xmlns:m="http://schemas.openxmlformats.org/officeDocument/2006/math">
                    <m:r>
                      <a:rPr lang="en-US" b="0" i="1" smtClean="0">
                        <a:solidFill>
                          <a:schemeClr val="bg1">
                            <a:lumMod val="65000"/>
                          </a:schemeClr>
                        </a:solidFill>
                        <a:latin typeface="Cambria Math" charset="0"/>
                        <a:ea typeface="+mn-ea"/>
                        <a:cs typeface="+mn-cs"/>
                      </a:rPr>
                      <m:t>𝑘</m:t>
                    </m:r>
                    <m:r>
                      <a:rPr lang="en-US" b="0" i="1" smtClean="0">
                        <a:solidFill>
                          <a:schemeClr val="bg1">
                            <a:lumMod val="65000"/>
                          </a:schemeClr>
                        </a:solidFill>
                        <a:latin typeface="Cambria Math" charset="0"/>
                        <a:ea typeface="+mn-ea"/>
                        <a:cs typeface="+mn-cs"/>
                      </a:rPr>
                      <m:t>=1, 2, …;      </m:t>
                    </m:r>
                    <m:sSub>
                      <m:sSubPr>
                        <m:ctrlPr>
                          <a:rPr lang="en-US" b="0" i="1" smtClean="0">
                            <a:solidFill>
                              <a:schemeClr val="bg1">
                                <a:lumMod val="65000"/>
                              </a:schemeClr>
                            </a:solidFill>
                            <a:latin typeface="Cambria Math" charset="0"/>
                            <a:ea typeface="+mn-ea"/>
                            <a:cs typeface="+mn-cs"/>
                          </a:rPr>
                        </m:ctrlPr>
                      </m:sSubPr>
                      <m:e>
                        <m:r>
                          <a:rPr lang="en-US" b="0" i="1" smtClean="0">
                            <a:solidFill>
                              <a:schemeClr val="bg1">
                                <a:lumMod val="65000"/>
                              </a:schemeClr>
                            </a:solidFill>
                            <a:latin typeface="Cambria Math" charset="0"/>
                            <a:ea typeface="+mn-ea"/>
                            <a:cs typeface="+mn-cs"/>
                          </a:rPr>
                          <m:t>𝑡</m:t>
                        </m:r>
                      </m:e>
                      <m:sub>
                        <m:r>
                          <a:rPr lang="en-US" b="0" i="1" smtClean="0">
                            <a:solidFill>
                              <a:schemeClr val="bg1">
                                <a:lumMod val="65000"/>
                              </a:schemeClr>
                            </a:solidFill>
                            <a:latin typeface="Cambria Math" charset="0"/>
                            <a:ea typeface="+mn-ea"/>
                            <a:cs typeface="+mn-cs"/>
                          </a:rPr>
                          <m:t>𝑘</m:t>
                        </m:r>
                        <m:r>
                          <a:rPr lang="en-US" b="0" i="1" smtClean="0">
                            <a:solidFill>
                              <a:schemeClr val="bg1">
                                <a:lumMod val="65000"/>
                              </a:schemeClr>
                            </a:solidFill>
                            <a:latin typeface="Cambria Math" charset="0"/>
                            <a:ea typeface="+mn-ea"/>
                            <a:cs typeface="+mn-cs"/>
                          </a:rPr>
                          <m:t>+1</m:t>
                        </m:r>
                      </m:sub>
                    </m:sSub>
                    <m:r>
                      <a:rPr lang="mr-IN" b="0" i="1" smtClean="0">
                        <a:solidFill>
                          <a:schemeClr val="bg1">
                            <a:lumMod val="65000"/>
                          </a:schemeClr>
                        </a:solidFill>
                        <a:latin typeface="Cambria Math" charset="0"/>
                        <a:ea typeface="Cambria Math" charset="0"/>
                        <a:cs typeface="Cambria Math" charset="0"/>
                      </a:rPr>
                      <m:t>&gt;</m:t>
                    </m:r>
                    <m:sSub>
                      <m:sSubPr>
                        <m:ctrlPr>
                          <a:rPr lang="en-US" b="0" i="1" smtClean="0">
                            <a:solidFill>
                              <a:schemeClr val="bg1">
                                <a:lumMod val="65000"/>
                              </a:schemeClr>
                            </a:solidFill>
                            <a:latin typeface="Cambria Math" charset="0"/>
                            <a:ea typeface="Cambria Math" charset="0"/>
                            <a:cs typeface="Cambria Math" charset="0"/>
                          </a:rPr>
                        </m:ctrlPr>
                      </m:sSubPr>
                      <m:e>
                        <m:r>
                          <a:rPr lang="en-US" b="0" i="1" smtClean="0">
                            <a:solidFill>
                              <a:schemeClr val="bg1">
                                <a:lumMod val="65000"/>
                              </a:schemeClr>
                            </a:solidFill>
                            <a:latin typeface="Cambria Math" charset="0"/>
                            <a:ea typeface="Cambria Math" charset="0"/>
                            <a:cs typeface="Cambria Math" charset="0"/>
                          </a:rPr>
                          <m:t>𝑡</m:t>
                        </m:r>
                      </m:e>
                      <m:sub>
                        <m:r>
                          <a:rPr lang="en-US" b="0" i="1" smtClean="0">
                            <a:solidFill>
                              <a:schemeClr val="bg1">
                                <a:lumMod val="65000"/>
                              </a:schemeClr>
                            </a:solidFill>
                            <a:latin typeface="Cambria Math" charset="0"/>
                            <a:ea typeface="Cambria Math" charset="0"/>
                            <a:cs typeface="Cambria Math" charset="0"/>
                          </a:rPr>
                          <m:t>𝑘</m:t>
                        </m:r>
                      </m:sub>
                    </m:sSub>
                    <m:r>
                      <a:rPr lang="en-US" b="0" i="1" smtClean="0">
                        <a:solidFill>
                          <a:schemeClr val="bg1">
                            <a:lumMod val="65000"/>
                          </a:schemeClr>
                        </a:solidFill>
                        <a:latin typeface="Cambria Math" charset="0"/>
                        <a:ea typeface="Cambria Math" charset="0"/>
                        <a:cs typeface="Cambria Math" charset="0"/>
                      </a:rPr>
                      <m:t>≥</m:t>
                    </m:r>
                    <m:sSub>
                      <m:sSubPr>
                        <m:ctrlPr>
                          <a:rPr lang="en-US" b="0" i="1" smtClean="0">
                            <a:solidFill>
                              <a:schemeClr val="bg1">
                                <a:lumMod val="65000"/>
                              </a:schemeClr>
                            </a:solidFill>
                            <a:latin typeface="Cambria Math" charset="0"/>
                            <a:ea typeface="Cambria Math" charset="0"/>
                            <a:cs typeface="Cambria Math" charset="0"/>
                          </a:rPr>
                        </m:ctrlPr>
                      </m:sSubPr>
                      <m:e>
                        <m:r>
                          <a:rPr lang="en-US" b="0" i="1" smtClean="0">
                            <a:solidFill>
                              <a:schemeClr val="bg1">
                                <a:lumMod val="65000"/>
                              </a:schemeClr>
                            </a:solidFill>
                            <a:latin typeface="Cambria Math" charset="0"/>
                            <a:ea typeface="Cambria Math" charset="0"/>
                            <a:cs typeface="Cambria Math" charset="0"/>
                          </a:rPr>
                          <m:t>𝑡</m:t>
                        </m:r>
                      </m:e>
                      <m:sub>
                        <m:r>
                          <a:rPr lang="en-US" b="0" i="1" smtClean="0">
                            <a:solidFill>
                              <a:schemeClr val="bg1">
                                <a:lumMod val="65000"/>
                              </a:schemeClr>
                            </a:solidFill>
                            <a:latin typeface="Cambria Math" charset="0"/>
                            <a:ea typeface="Cambria Math" charset="0"/>
                            <a:cs typeface="Cambria Math" charset="0"/>
                          </a:rPr>
                          <m:t>0</m:t>
                        </m:r>
                      </m:sub>
                    </m:sSub>
                  </m:oMath>
                </a14:m>
                <a:r>
                  <a:rPr lang="en-US" dirty="0" smtClean="0">
                    <a:solidFill>
                      <a:schemeClr val="bg1">
                        <a:lumMod val="65000"/>
                      </a:schemeClr>
                    </a:solidFill>
                    <a:latin typeface="Calibri"/>
                    <a:ea typeface="+mn-ea"/>
                    <a:cs typeface="+mn-cs"/>
                  </a:rPr>
                  <a:t>,</a:t>
                </a:r>
              </a:p>
              <a:p>
                <a:pPr defTabSz="457200" eaLnBrk="1" fontAlgn="auto" hangingPunct="1">
                  <a:spcBef>
                    <a:spcPts val="1800"/>
                  </a:spcBef>
                  <a:spcAft>
                    <a:spcPts val="0"/>
                  </a:spcAft>
                </a:pPr>
                <a:r>
                  <a:rPr lang="en-US" dirty="0" smtClean="0">
                    <a:solidFill>
                      <a:schemeClr val="bg1">
                        <a:lumMod val="65000"/>
                      </a:schemeClr>
                    </a:solidFill>
                    <a:latin typeface="Calibri"/>
                    <a:ea typeface="+mn-ea"/>
                    <a:cs typeface="+mn-cs"/>
                  </a:rPr>
                  <a:t>Observations at </a:t>
                </a:r>
                <a14:m>
                  <m:oMath xmlns:m="http://schemas.openxmlformats.org/officeDocument/2006/math">
                    <m:sSub>
                      <m:sSubPr>
                        <m:ctrlPr>
                          <a:rPr lang="en-US" i="1" smtClean="0">
                            <a:solidFill>
                              <a:schemeClr val="bg1">
                                <a:lumMod val="65000"/>
                              </a:schemeClr>
                            </a:solidFill>
                            <a:latin typeface="Cambria Math" charset="0"/>
                            <a:ea typeface="+mn-ea"/>
                            <a:cs typeface="+mn-cs"/>
                          </a:rPr>
                        </m:ctrlPr>
                      </m:sSubPr>
                      <m:e>
                        <m:r>
                          <a:rPr lang="en-US" b="0" i="1" smtClean="0">
                            <a:solidFill>
                              <a:schemeClr val="bg1">
                                <a:lumMod val="65000"/>
                              </a:schemeClr>
                            </a:solidFill>
                            <a:latin typeface="Cambria Math" charset="0"/>
                            <a:ea typeface="+mn-ea"/>
                            <a:cs typeface="+mn-cs"/>
                          </a:rPr>
                          <m:t>𝑡</m:t>
                        </m:r>
                      </m:e>
                      <m:sub>
                        <m:r>
                          <a:rPr lang="en-US" b="0" i="1" smtClean="0">
                            <a:solidFill>
                              <a:schemeClr val="bg1">
                                <a:lumMod val="65000"/>
                              </a:schemeClr>
                            </a:solidFill>
                            <a:latin typeface="Cambria Math" charset="0"/>
                            <a:ea typeface="+mn-ea"/>
                            <a:cs typeface="+mn-cs"/>
                          </a:rPr>
                          <m:t>𝑘</m:t>
                        </m:r>
                      </m:sub>
                    </m:sSub>
                  </m:oMath>
                </a14:m>
                <a:r>
                  <a:rPr lang="en-US" dirty="0" smtClean="0">
                    <a:solidFill>
                      <a:schemeClr val="bg1">
                        <a:lumMod val="65000"/>
                      </a:schemeClr>
                    </a:solidFill>
                    <a:latin typeface="Calibri"/>
                    <a:ea typeface="+mn-ea"/>
                    <a:cs typeface="+mn-cs"/>
                  </a:rPr>
                  <a:t> related to </a:t>
                </a:r>
                <a14:m>
                  <m:oMath xmlns:m="http://schemas.openxmlformats.org/officeDocument/2006/math">
                    <m:sSub>
                      <m:sSubPr>
                        <m:ctrlPr>
                          <a:rPr lang="en-US" i="1" smtClean="0">
                            <a:solidFill>
                              <a:schemeClr val="bg1">
                                <a:lumMod val="65000"/>
                              </a:schemeClr>
                            </a:solidFill>
                            <a:latin typeface="Cambria Math" charset="0"/>
                            <a:ea typeface="+mn-ea"/>
                            <a:cs typeface="+mn-cs"/>
                          </a:rPr>
                        </m:ctrlPr>
                      </m:sSubPr>
                      <m:e>
                        <m:r>
                          <a:rPr lang="en-US" b="1" i="0" smtClean="0">
                            <a:solidFill>
                              <a:schemeClr val="bg1">
                                <a:lumMod val="65000"/>
                              </a:schemeClr>
                            </a:solidFill>
                            <a:latin typeface="Cambria Math" charset="0"/>
                            <a:ea typeface="+mn-ea"/>
                            <a:cs typeface="+mn-cs"/>
                          </a:rPr>
                          <m:t>𝐱</m:t>
                        </m:r>
                      </m:e>
                      <m:sub>
                        <m:sSub>
                          <m:sSubPr>
                            <m:ctrlPr>
                              <a:rPr lang="en-US" i="1" smtClean="0">
                                <a:solidFill>
                                  <a:schemeClr val="bg1">
                                    <a:lumMod val="65000"/>
                                  </a:schemeClr>
                                </a:solidFill>
                                <a:latin typeface="Cambria Math" charset="0"/>
                                <a:ea typeface="+mn-ea"/>
                                <a:cs typeface="+mn-cs"/>
                              </a:rPr>
                            </m:ctrlPr>
                          </m:sSubPr>
                          <m:e>
                            <m:r>
                              <a:rPr lang="en-US" b="0" i="1" smtClean="0">
                                <a:solidFill>
                                  <a:schemeClr val="bg1">
                                    <a:lumMod val="65000"/>
                                  </a:schemeClr>
                                </a:solidFill>
                                <a:latin typeface="Cambria Math" charset="0"/>
                                <a:ea typeface="+mn-ea"/>
                                <a:cs typeface="+mn-cs"/>
                              </a:rPr>
                              <m:t>𝑡</m:t>
                            </m:r>
                          </m:e>
                          <m:sub>
                            <m:r>
                              <a:rPr lang="en-US" b="0" i="1" smtClean="0">
                                <a:solidFill>
                                  <a:schemeClr val="bg1">
                                    <a:lumMod val="65000"/>
                                  </a:schemeClr>
                                </a:solidFill>
                                <a:latin typeface="Cambria Math" charset="0"/>
                                <a:ea typeface="+mn-ea"/>
                                <a:cs typeface="+mn-cs"/>
                              </a:rPr>
                              <m:t>𝑘</m:t>
                            </m:r>
                          </m:sub>
                        </m:sSub>
                      </m:sub>
                    </m:sSub>
                  </m:oMath>
                </a14:m>
                <a:r>
                  <a:rPr lang="en-US" dirty="0" smtClean="0">
                    <a:solidFill>
                      <a:schemeClr val="bg1">
                        <a:lumMod val="65000"/>
                      </a:schemeClr>
                    </a:solidFill>
                  </a:rPr>
                  <a:t>;    </a:t>
                </a:r>
                <a14:m>
                  <m:oMath xmlns:m="http://schemas.openxmlformats.org/officeDocument/2006/math">
                    <m:sSub>
                      <m:sSubPr>
                        <m:ctrlPr>
                          <a:rPr lang="en-US" i="1">
                            <a:solidFill>
                              <a:schemeClr val="bg1">
                                <a:lumMod val="65000"/>
                              </a:schemeClr>
                            </a:solidFill>
                            <a:latin typeface="Cambria Math" charset="0"/>
                          </a:rPr>
                        </m:ctrlPr>
                      </m:sSubPr>
                      <m:e>
                        <m:r>
                          <a:rPr lang="en-US" b="1" i="0">
                            <a:solidFill>
                              <a:schemeClr val="bg1">
                                <a:lumMod val="65000"/>
                              </a:schemeClr>
                            </a:solidFill>
                            <a:latin typeface="Cambria Math" charset="0"/>
                          </a:rPr>
                          <m:t>𝐲</m:t>
                        </m:r>
                      </m:e>
                      <m:sub>
                        <m:r>
                          <a:rPr lang="en-US" i="1">
                            <a:solidFill>
                              <a:schemeClr val="bg1">
                                <a:lumMod val="65000"/>
                              </a:schemeClr>
                            </a:solidFill>
                            <a:latin typeface="Cambria Math" charset="0"/>
                          </a:rPr>
                          <m:t>𝑘</m:t>
                        </m:r>
                      </m:sub>
                    </m:sSub>
                    <m:r>
                      <a:rPr lang="en-US" i="1">
                        <a:solidFill>
                          <a:schemeClr val="bg1">
                            <a:lumMod val="65000"/>
                          </a:schemeClr>
                        </a:solidFill>
                        <a:latin typeface="Cambria Math" charset="0"/>
                      </a:rPr>
                      <m:t>=</m:t>
                    </m:r>
                    <m:sSub>
                      <m:sSubPr>
                        <m:ctrlPr>
                          <a:rPr lang="en-US" i="1">
                            <a:solidFill>
                              <a:schemeClr val="bg1">
                                <a:lumMod val="65000"/>
                              </a:schemeClr>
                            </a:solidFill>
                            <a:latin typeface="Cambria Math" charset="0"/>
                          </a:rPr>
                        </m:ctrlPr>
                      </m:sSubPr>
                      <m:e>
                        <m:r>
                          <a:rPr lang="en-US" i="1">
                            <a:solidFill>
                              <a:schemeClr val="bg1">
                                <a:lumMod val="65000"/>
                              </a:schemeClr>
                            </a:solidFill>
                            <a:latin typeface="Cambria Math" charset="0"/>
                          </a:rPr>
                          <m:t>h</m:t>
                        </m:r>
                      </m:e>
                      <m:sub>
                        <m:r>
                          <a:rPr lang="en-US" i="1">
                            <a:solidFill>
                              <a:schemeClr val="bg1">
                                <a:lumMod val="65000"/>
                              </a:schemeClr>
                            </a:solidFill>
                            <a:latin typeface="Cambria Math" charset="0"/>
                          </a:rPr>
                          <m:t>𝑘</m:t>
                        </m:r>
                      </m:sub>
                    </m:sSub>
                    <m:d>
                      <m:dPr>
                        <m:ctrlPr>
                          <a:rPr lang="mr-IN" i="1">
                            <a:solidFill>
                              <a:schemeClr val="bg1">
                                <a:lumMod val="65000"/>
                              </a:schemeClr>
                            </a:solidFill>
                            <a:latin typeface="Cambria Math" charset="0"/>
                          </a:rPr>
                        </m:ctrlPr>
                      </m:dPr>
                      <m:e>
                        <m:sSub>
                          <m:sSubPr>
                            <m:ctrlPr>
                              <a:rPr lang="en-US" i="1">
                                <a:solidFill>
                                  <a:schemeClr val="bg1">
                                    <a:lumMod val="65000"/>
                                  </a:schemeClr>
                                </a:solidFill>
                                <a:latin typeface="Cambria Math" charset="0"/>
                              </a:rPr>
                            </m:ctrlPr>
                          </m:sSubPr>
                          <m:e>
                            <m:r>
                              <a:rPr lang="en-US" b="1" i="0">
                                <a:solidFill>
                                  <a:schemeClr val="bg1">
                                    <a:lumMod val="65000"/>
                                  </a:schemeClr>
                                </a:solidFill>
                                <a:latin typeface="Cambria Math" charset="0"/>
                              </a:rPr>
                              <m:t>𝐱</m:t>
                            </m:r>
                          </m:e>
                          <m:sub>
                            <m:sSub>
                              <m:sSubPr>
                                <m:ctrlPr>
                                  <a:rPr lang="en-US" i="1">
                                    <a:solidFill>
                                      <a:schemeClr val="bg1">
                                        <a:lumMod val="65000"/>
                                      </a:schemeClr>
                                    </a:solidFill>
                                    <a:latin typeface="Cambria Math" charset="0"/>
                                  </a:rPr>
                                </m:ctrlPr>
                              </m:sSubPr>
                              <m:e>
                                <m:r>
                                  <a:rPr lang="en-US" i="1">
                                    <a:solidFill>
                                      <a:schemeClr val="bg1">
                                        <a:lumMod val="65000"/>
                                      </a:schemeClr>
                                    </a:solidFill>
                                    <a:latin typeface="Cambria Math" charset="0"/>
                                  </a:rPr>
                                  <m:t>𝑡</m:t>
                                </m:r>
                              </m:e>
                              <m:sub>
                                <m:r>
                                  <a:rPr lang="en-US" i="1">
                                    <a:solidFill>
                                      <a:schemeClr val="bg1">
                                        <a:lumMod val="65000"/>
                                      </a:schemeClr>
                                    </a:solidFill>
                                    <a:latin typeface="Cambria Math" charset="0"/>
                                  </a:rPr>
                                  <m:t>𝑘</m:t>
                                </m:r>
                              </m:sub>
                            </m:sSub>
                          </m:sub>
                        </m:sSub>
                      </m:e>
                    </m:d>
                    <m:r>
                      <a:rPr lang="en-US" b="0" i="1" smtClean="0">
                        <a:solidFill>
                          <a:schemeClr val="bg1">
                            <a:lumMod val="65000"/>
                          </a:schemeClr>
                        </a:solidFill>
                        <a:latin typeface="Cambria Math" charset="0"/>
                      </a:rPr>
                      <m:t>+</m:t>
                    </m:r>
                    <m:sSub>
                      <m:sSubPr>
                        <m:ctrlPr>
                          <a:rPr lang="en-US" b="0" i="1" smtClean="0">
                            <a:solidFill>
                              <a:schemeClr val="bg1">
                                <a:lumMod val="65000"/>
                              </a:schemeClr>
                            </a:solidFill>
                            <a:latin typeface="Cambria Math" charset="0"/>
                          </a:rPr>
                        </m:ctrlPr>
                      </m:sSubPr>
                      <m:e>
                        <m:r>
                          <a:rPr lang="en-US" b="0" i="1" smtClean="0">
                            <a:solidFill>
                              <a:schemeClr val="bg1">
                                <a:lumMod val="65000"/>
                              </a:schemeClr>
                            </a:solidFill>
                            <a:latin typeface="Cambria Math" charset="0"/>
                            <a:ea typeface="Cambria Math" charset="0"/>
                            <a:cs typeface="Cambria Math" charset="0"/>
                          </a:rPr>
                          <m:t>𝜈</m:t>
                        </m:r>
                      </m:e>
                      <m:sub>
                        <m:r>
                          <a:rPr lang="en-US" b="0" i="1" smtClean="0">
                            <a:solidFill>
                              <a:schemeClr val="bg1">
                                <a:lumMod val="65000"/>
                              </a:schemeClr>
                            </a:solidFill>
                            <a:latin typeface="Cambria Math" charset="0"/>
                          </a:rPr>
                          <m:t>𝑘</m:t>
                        </m:r>
                      </m:sub>
                    </m:sSub>
                  </m:oMath>
                </a14:m>
                <a:r>
                  <a:rPr lang="en-US" dirty="0" smtClean="0">
                    <a:solidFill>
                      <a:schemeClr val="bg1">
                        <a:lumMod val="65000"/>
                      </a:schemeClr>
                    </a:solidFill>
                    <a:latin typeface="Calibri"/>
                    <a:ea typeface="+mn-ea"/>
                    <a:cs typeface="+mn-cs"/>
                  </a:rPr>
                  <a:t>,		(1)</a:t>
                </a:r>
              </a:p>
              <a:p>
                <a:pPr defTabSz="457200" eaLnBrk="1" fontAlgn="auto" hangingPunct="1">
                  <a:spcBef>
                    <a:spcPts val="1800"/>
                  </a:spcBef>
                  <a:spcAft>
                    <a:spcPts val="0"/>
                  </a:spcAft>
                </a:pPr>
                <a:r>
                  <a:rPr lang="en-US" dirty="0" smtClean="0">
                    <a:solidFill>
                      <a:schemeClr val="bg1">
                        <a:lumMod val="65000"/>
                      </a:schemeClr>
                    </a:solidFill>
                    <a:latin typeface="Calibri"/>
                    <a:ea typeface="+mn-ea"/>
                    <a:cs typeface="+mn-cs"/>
                  </a:rPr>
                  <a:t>	Observation error is zero mean, normal, </a:t>
                </a:r>
                <a14:m>
                  <m:oMath xmlns:m="http://schemas.openxmlformats.org/officeDocument/2006/math">
                    <m:sSub>
                      <m:sSubPr>
                        <m:ctrlPr>
                          <a:rPr lang="en-US" i="1" smtClean="0">
                            <a:solidFill>
                              <a:schemeClr val="bg1">
                                <a:lumMod val="65000"/>
                              </a:schemeClr>
                            </a:solidFill>
                            <a:latin typeface="Cambria Math" charset="0"/>
                            <a:ea typeface="+mn-ea"/>
                            <a:cs typeface="+mn-cs"/>
                          </a:rPr>
                        </m:ctrlPr>
                      </m:sSubPr>
                      <m:e>
                        <m:r>
                          <a:rPr lang="en-US" i="1" smtClean="0">
                            <a:solidFill>
                              <a:schemeClr val="bg1">
                                <a:lumMod val="65000"/>
                              </a:schemeClr>
                            </a:solidFill>
                            <a:latin typeface="Cambria Math" charset="0"/>
                            <a:ea typeface="Cambria Math" charset="0"/>
                            <a:cs typeface="Cambria Math" charset="0"/>
                          </a:rPr>
                          <m:t>𝜈</m:t>
                        </m:r>
                      </m:e>
                      <m:sub>
                        <m:r>
                          <a:rPr lang="en-US" b="0" i="1" smtClean="0">
                            <a:solidFill>
                              <a:schemeClr val="bg1">
                                <a:lumMod val="65000"/>
                              </a:schemeClr>
                            </a:solidFill>
                            <a:latin typeface="Cambria Math" charset="0"/>
                            <a:ea typeface="+mn-ea"/>
                            <a:cs typeface="+mn-cs"/>
                          </a:rPr>
                          <m:t>𝑘</m:t>
                        </m:r>
                      </m:sub>
                    </m:sSub>
                    <m:r>
                      <a:rPr lang="en-US" b="0" i="1" smtClean="0">
                        <a:solidFill>
                          <a:schemeClr val="bg1">
                            <a:lumMod val="65000"/>
                          </a:schemeClr>
                        </a:solidFill>
                        <a:latin typeface="Cambria Math" charset="0"/>
                        <a:ea typeface="+mn-ea"/>
                        <a:cs typeface="+mn-cs"/>
                      </a:rPr>
                      <m:t>=</m:t>
                    </m:r>
                    <m:r>
                      <a:rPr lang="en-US" b="0" i="1" smtClean="0">
                        <a:solidFill>
                          <a:schemeClr val="bg1">
                            <a:lumMod val="65000"/>
                          </a:schemeClr>
                        </a:solidFill>
                        <a:latin typeface="Cambria Math" charset="0"/>
                        <a:ea typeface="+mn-ea"/>
                        <a:cs typeface="+mn-cs"/>
                      </a:rPr>
                      <m:t>𝑁</m:t>
                    </m:r>
                    <m:d>
                      <m:dPr>
                        <m:ctrlPr>
                          <a:rPr lang="mr-IN" b="0" i="1" smtClean="0">
                            <a:solidFill>
                              <a:schemeClr val="bg1">
                                <a:lumMod val="65000"/>
                              </a:schemeClr>
                            </a:solidFill>
                            <a:latin typeface="Cambria Math" charset="0"/>
                            <a:ea typeface="+mn-ea"/>
                            <a:cs typeface="+mn-cs"/>
                          </a:rPr>
                        </m:ctrlPr>
                      </m:dPr>
                      <m:e>
                        <m:r>
                          <a:rPr lang="en-US" b="0" i="1" smtClean="0">
                            <a:solidFill>
                              <a:schemeClr val="bg1">
                                <a:lumMod val="65000"/>
                              </a:schemeClr>
                            </a:solidFill>
                            <a:latin typeface="Cambria Math" charset="0"/>
                            <a:ea typeface="+mn-ea"/>
                            <a:cs typeface="+mn-cs"/>
                          </a:rPr>
                          <m:t>0,</m:t>
                        </m:r>
                        <m:sSub>
                          <m:sSubPr>
                            <m:ctrlPr>
                              <a:rPr lang="en-US" b="0" i="1" smtClean="0">
                                <a:solidFill>
                                  <a:schemeClr val="bg1">
                                    <a:lumMod val="65000"/>
                                  </a:schemeClr>
                                </a:solidFill>
                                <a:latin typeface="Cambria Math" charset="0"/>
                                <a:ea typeface="+mn-ea"/>
                                <a:cs typeface="+mn-cs"/>
                              </a:rPr>
                            </m:ctrlPr>
                          </m:sSubPr>
                          <m:e>
                            <m:r>
                              <a:rPr lang="en-US" b="1" i="0" smtClean="0">
                                <a:solidFill>
                                  <a:schemeClr val="bg1">
                                    <a:lumMod val="65000"/>
                                  </a:schemeClr>
                                </a:solidFill>
                                <a:latin typeface="Cambria Math" charset="0"/>
                                <a:ea typeface="+mn-ea"/>
                                <a:cs typeface="+mn-cs"/>
                              </a:rPr>
                              <m:t>𝐑</m:t>
                            </m:r>
                          </m:e>
                          <m:sub>
                            <m:r>
                              <a:rPr lang="en-US" b="0" i="1" smtClean="0">
                                <a:solidFill>
                                  <a:schemeClr val="bg1">
                                    <a:lumMod val="65000"/>
                                  </a:schemeClr>
                                </a:solidFill>
                                <a:latin typeface="Cambria Math" charset="0"/>
                                <a:ea typeface="+mn-ea"/>
                                <a:cs typeface="+mn-cs"/>
                              </a:rPr>
                              <m:t>𝑘</m:t>
                            </m:r>
                          </m:sub>
                        </m:sSub>
                      </m:e>
                    </m:d>
                  </m:oMath>
                </a14:m>
                <a:r>
                  <a:rPr lang="en-US" dirty="0" smtClean="0">
                    <a:solidFill>
                      <a:schemeClr val="bg1">
                        <a:lumMod val="65000"/>
                      </a:schemeClr>
                    </a:solidFill>
                    <a:latin typeface="Calibri"/>
                    <a:ea typeface="+mn-ea"/>
                    <a:cs typeface="+mn-cs"/>
                  </a:rPr>
                  <a:t>,	(2)</a:t>
                </a:r>
              </a:p>
              <a:p>
                <a:pPr defTabSz="457200" eaLnBrk="1" fontAlgn="auto" hangingPunct="1">
                  <a:spcBef>
                    <a:spcPts val="1800"/>
                  </a:spcBef>
                  <a:spcAft>
                    <a:spcPts val="0"/>
                  </a:spcAft>
                </a:pPr>
                <a:r>
                  <a:rPr lang="en-US" dirty="0" smtClean="0">
                    <a:solidFill>
                      <a:prstClr val="black"/>
                    </a:solidFill>
                    <a:latin typeface="Calibri"/>
                    <a:ea typeface="+mn-ea"/>
                    <a:cs typeface="+mn-cs"/>
                  </a:rPr>
                  <a:t>A forecast model </a:t>
                </a:r>
                <a14:m>
                  <m:oMath xmlns:m="http://schemas.openxmlformats.org/officeDocument/2006/math">
                    <m:r>
                      <a:rPr lang="en-US" b="0" i="1" smtClean="0">
                        <a:solidFill>
                          <a:prstClr val="black"/>
                        </a:solidFill>
                        <a:latin typeface="Cambria Math" charset="0"/>
                        <a:ea typeface="+mn-ea"/>
                        <a:cs typeface="+mn-cs"/>
                      </a:rPr>
                      <m:t>𝑚</m:t>
                    </m:r>
                  </m:oMath>
                </a14:m>
                <a:r>
                  <a:rPr lang="en-US" dirty="0" smtClean="0">
                    <a:solidFill>
                      <a:prstClr val="black"/>
                    </a:solidFill>
                    <a:latin typeface="Calibri"/>
                    <a:ea typeface="+mn-ea"/>
                    <a:cs typeface="+mn-cs"/>
                  </a:rPr>
                  <a:t> for the state-vector; 	</a:t>
                </a:r>
                <a14:m>
                  <m:oMath xmlns:m="http://schemas.openxmlformats.org/officeDocument/2006/math">
                    <m:sSub>
                      <m:sSubPr>
                        <m:ctrlPr>
                          <a:rPr lang="en-US" sz="2000" i="1">
                            <a:solidFill>
                              <a:prstClr val="black"/>
                            </a:solidFill>
                            <a:latin typeface="Cambria Math" charset="0"/>
                          </a:rPr>
                        </m:ctrlPr>
                      </m:sSubPr>
                      <m:e>
                        <m:r>
                          <a:rPr lang="en-US" sz="2000" b="1">
                            <a:solidFill>
                              <a:prstClr val="black"/>
                            </a:solidFill>
                            <a:latin typeface="Cambria Math" charset="0"/>
                          </a:rPr>
                          <m:t>𝐱</m:t>
                        </m:r>
                      </m:e>
                      <m:sub>
                        <m:sSub>
                          <m:sSubPr>
                            <m:ctrlPr>
                              <a:rPr lang="en-US" sz="2000" i="1">
                                <a:solidFill>
                                  <a:prstClr val="black"/>
                                </a:solidFill>
                                <a:latin typeface="Cambria Math" charset="0"/>
                              </a:rPr>
                            </m:ctrlPr>
                          </m:sSubPr>
                          <m:e>
                            <m:r>
                              <a:rPr lang="en-US" sz="2000" i="1">
                                <a:solidFill>
                                  <a:prstClr val="black"/>
                                </a:solidFill>
                                <a:latin typeface="Cambria Math" charset="0"/>
                              </a:rPr>
                              <m:t>𝑡</m:t>
                            </m:r>
                          </m:e>
                          <m:sub>
                            <m:r>
                              <a:rPr lang="en-US" sz="2000" i="1">
                                <a:solidFill>
                                  <a:prstClr val="black"/>
                                </a:solidFill>
                                <a:latin typeface="Cambria Math" charset="0"/>
                              </a:rPr>
                              <m:t>𝑘</m:t>
                            </m:r>
                            <m:r>
                              <a:rPr lang="en-US" sz="2000" i="1">
                                <a:solidFill>
                                  <a:prstClr val="black"/>
                                </a:solidFill>
                                <a:latin typeface="Cambria Math" charset="0"/>
                              </a:rPr>
                              <m:t>+1</m:t>
                            </m:r>
                          </m:sub>
                        </m:sSub>
                      </m:sub>
                    </m:sSub>
                    <m:r>
                      <a:rPr lang="en-US" sz="2000">
                        <a:solidFill>
                          <a:prstClr val="black"/>
                        </a:solidFill>
                        <a:latin typeface="Cambria Math" charset="0"/>
                      </a:rPr>
                      <m:t>=</m:t>
                    </m:r>
                    <m:sSub>
                      <m:sSubPr>
                        <m:ctrlPr>
                          <a:rPr lang="en-US" sz="2000" i="1" smtClean="0">
                            <a:solidFill>
                              <a:prstClr val="black"/>
                            </a:solidFill>
                            <a:latin typeface="Cambria Math" charset="0"/>
                          </a:rPr>
                        </m:ctrlPr>
                      </m:sSubPr>
                      <m:e>
                        <m:r>
                          <a:rPr lang="en-US" sz="2000" b="0" i="1" smtClean="0">
                            <a:solidFill>
                              <a:prstClr val="black"/>
                            </a:solidFill>
                            <a:latin typeface="Cambria Math" charset="0"/>
                          </a:rPr>
                          <m:t>𝑚</m:t>
                        </m:r>
                      </m:e>
                      <m:sub>
                        <m:r>
                          <a:rPr lang="en-US" sz="2000" b="0" i="1" smtClean="0">
                            <a:solidFill>
                              <a:prstClr val="black"/>
                            </a:solidFill>
                            <a:latin typeface="Cambria Math" charset="0"/>
                          </a:rPr>
                          <m:t>𝑘</m:t>
                        </m:r>
                        <m:r>
                          <a:rPr lang="en-US" sz="2000" b="0" i="1" smtClean="0">
                            <a:solidFill>
                              <a:prstClr val="black"/>
                            </a:solidFill>
                            <a:latin typeface="Cambria Math" charset="0"/>
                          </a:rPr>
                          <m:t>:</m:t>
                        </m:r>
                        <m:r>
                          <a:rPr lang="en-US" sz="2000" b="0" i="1" smtClean="0">
                            <a:solidFill>
                              <a:prstClr val="black"/>
                            </a:solidFill>
                            <a:latin typeface="Cambria Math" charset="0"/>
                          </a:rPr>
                          <m:t>𝑘</m:t>
                        </m:r>
                        <m:r>
                          <a:rPr lang="en-US" sz="2000" b="0" i="1" smtClean="0">
                            <a:solidFill>
                              <a:prstClr val="black"/>
                            </a:solidFill>
                            <a:latin typeface="Cambria Math" charset="0"/>
                          </a:rPr>
                          <m:t>+1</m:t>
                        </m:r>
                      </m:sub>
                    </m:sSub>
                    <m:d>
                      <m:dPr>
                        <m:ctrlPr>
                          <a:rPr lang="mr-IN" sz="2000" i="1">
                            <a:solidFill>
                              <a:prstClr val="black"/>
                            </a:solidFill>
                            <a:latin typeface="Cambria Math" charset="0"/>
                          </a:rPr>
                        </m:ctrlPr>
                      </m:dPr>
                      <m:e>
                        <m:sSub>
                          <m:sSubPr>
                            <m:ctrlPr>
                              <a:rPr lang="en-US" sz="2000" i="1">
                                <a:solidFill>
                                  <a:prstClr val="black"/>
                                </a:solidFill>
                                <a:latin typeface="Cambria Math" charset="0"/>
                              </a:rPr>
                            </m:ctrlPr>
                          </m:sSubPr>
                          <m:e>
                            <m:r>
                              <a:rPr lang="en-US" sz="2000" b="1">
                                <a:solidFill>
                                  <a:prstClr val="black"/>
                                </a:solidFill>
                                <a:latin typeface="Cambria Math" charset="0"/>
                              </a:rPr>
                              <m:t>𝐱</m:t>
                            </m:r>
                          </m:e>
                          <m:sub>
                            <m:sSub>
                              <m:sSubPr>
                                <m:ctrlPr>
                                  <a:rPr lang="en-US" sz="2000" i="1">
                                    <a:solidFill>
                                      <a:prstClr val="black"/>
                                    </a:solidFill>
                                    <a:latin typeface="Cambria Math" charset="0"/>
                                  </a:rPr>
                                </m:ctrlPr>
                              </m:sSubPr>
                              <m:e>
                                <m:r>
                                  <a:rPr lang="en-US" sz="2000" i="1">
                                    <a:solidFill>
                                      <a:prstClr val="black"/>
                                    </a:solidFill>
                                    <a:latin typeface="Cambria Math" charset="0"/>
                                  </a:rPr>
                                  <m:t>𝑡</m:t>
                                </m:r>
                              </m:e>
                              <m:sub>
                                <m:r>
                                  <a:rPr lang="en-US" sz="2000" i="1">
                                    <a:solidFill>
                                      <a:prstClr val="black"/>
                                    </a:solidFill>
                                    <a:latin typeface="Cambria Math" charset="0"/>
                                  </a:rPr>
                                  <m:t>𝑘</m:t>
                                </m:r>
                              </m:sub>
                            </m:sSub>
                          </m:sub>
                        </m:sSub>
                      </m:e>
                    </m:d>
                  </m:oMath>
                </a14:m>
                <a:r>
                  <a:rPr lang="en-US" sz="2000" dirty="0">
                    <a:solidFill>
                      <a:prstClr val="black"/>
                    </a:solidFill>
                    <a:latin typeface="Calibri"/>
                  </a:rPr>
                  <a:t>	</a:t>
                </a:r>
                <a:r>
                  <a:rPr lang="en-US" sz="2000" dirty="0" smtClean="0">
                    <a:solidFill>
                      <a:prstClr val="black"/>
                    </a:solidFill>
                    <a:latin typeface="Calibri"/>
                    <a:ea typeface="+mn-ea"/>
                    <a:cs typeface="+mn-cs"/>
                  </a:rPr>
                  <a:t> 	</a:t>
                </a:r>
                <a:r>
                  <a:rPr lang="en-US" dirty="0" smtClean="0">
                    <a:solidFill>
                      <a:prstClr val="black"/>
                    </a:solidFill>
                    <a:latin typeface="Calibri"/>
                    <a:ea typeface="+mn-ea"/>
                    <a:cs typeface="+mn-cs"/>
                  </a:rPr>
                  <a:t>(3)</a:t>
                </a:r>
              </a:p>
              <a:p>
                <a:pPr defTabSz="457200" eaLnBrk="1" fontAlgn="auto" hangingPunct="1">
                  <a:lnSpc>
                    <a:spcPct val="90000"/>
                  </a:lnSpc>
                  <a:spcBef>
                    <a:spcPts val="180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84796" y="838200"/>
                <a:ext cx="8374408" cy="3708131"/>
              </a:xfrm>
              <a:prstGeom prst="rect">
                <a:avLst/>
              </a:prstGeom>
              <a:blipFill rotWithShape="0">
                <a:blip r:embed="rId3"/>
                <a:stretch>
                  <a:fillRect l="-1092" t="-1480" r="-146"/>
                </a:stretch>
              </a:blipFill>
            </p:spPr>
            <p:txBody>
              <a:bodyPr/>
              <a:lstStyle/>
              <a:p>
                <a:r>
                  <a:rPr lang="en-US">
                    <a:noFill/>
                  </a:rPr>
                  <a:t> </a:t>
                </a:r>
              </a:p>
            </p:txBody>
          </p:sp>
        </mc:Fallback>
      </mc:AlternateContent>
      <p:sp>
        <p:nvSpPr>
          <p:cNvPr id="14" name="Title 13"/>
          <p:cNvSpPr>
            <a:spLocks noGrp="1"/>
          </p:cNvSpPr>
          <p:nvPr>
            <p:ph type="title"/>
          </p:nvPr>
        </p:nvSpPr>
        <p:spPr>
          <a:xfrm>
            <a:off x="0" y="-1"/>
            <a:ext cx="9144000" cy="685801"/>
          </a:xfrm>
        </p:spPr>
        <p:txBody>
          <a:bodyPr/>
          <a:lstStyle/>
          <a:p>
            <a:r>
              <a:rPr lang="en-US" sz="2800" dirty="0">
                <a:effectLst/>
                <a:cs typeface="Arial"/>
              </a:rPr>
              <a:t>Parameter Estimation</a:t>
            </a:r>
            <a:endParaRPr lang="en-US" sz="2800" dirty="0">
              <a:ln w="18415" cmpd="sng">
                <a:solidFill>
                  <a:srgbClr val="FFFFFF"/>
                </a:solidFill>
                <a:prstDash val="solid"/>
              </a:ln>
              <a:solidFill>
                <a:srgbClr val="FFFFFF"/>
              </a:solidFill>
            </a:endParaRPr>
          </a:p>
        </p:txBody>
      </p:sp>
      <p:sp>
        <p:nvSpPr>
          <p:cNvPr id="12" name="Footer Placeholder 11"/>
          <p:cNvSpPr>
            <a:spLocks noGrp="1"/>
          </p:cNvSpPr>
          <p:nvPr>
            <p:ph type="ftr" sz="quarter" idx="3"/>
          </p:nvPr>
        </p:nvSpPr>
        <p:spPr/>
        <p:txBody>
          <a:bodyPr/>
          <a:lstStyle/>
          <a:p>
            <a:r>
              <a:rPr lang="en-US" smtClean="0"/>
              <a:t>CAHMDA VII Tutorial, 20 Aug. 2017</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80</a:t>
            </a:fld>
            <a:endParaRPr lang="en-US" dirty="0"/>
          </a:p>
        </p:txBody>
      </p:sp>
    </p:spTree>
    <p:extLst>
      <p:ext uri="{BB962C8B-B14F-4D97-AF65-F5344CB8AC3E}">
        <p14:creationId xmlns:p14="http://schemas.microsoft.com/office/powerpoint/2010/main" val="9300649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384796" y="838200"/>
                <a:ext cx="8521885" cy="3800464"/>
              </a:xfrm>
              <a:prstGeom prst="rect">
                <a:avLst/>
              </a:prstGeom>
              <a:noFill/>
            </p:spPr>
            <p:txBody>
              <a:bodyPr wrap="none" rtlCol="0">
                <a:spAutoFit/>
              </a:bodyPr>
              <a:lstStyle/>
              <a:p>
                <a:pPr defTabSz="457200" eaLnBrk="1" fontAlgn="auto" hangingPunct="1">
                  <a:spcBef>
                    <a:spcPts val="1800"/>
                  </a:spcBef>
                  <a:spcAft>
                    <a:spcPts val="0"/>
                  </a:spcAft>
                </a:pPr>
                <a:r>
                  <a:rPr lang="en-US" dirty="0" smtClean="0">
                    <a:solidFill>
                      <a:schemeClr val="bg1">
                        <a:lumMod val="65000"/>
                      </a:schemeClr>
                    </a:solidFill>
                    <a:latin typeface="Calibri"/>
                  </a:rPr>
                  <a:t>A time-varying state-vector  </a:t>
                </a:r>
                <a14:m>
                  <m:oMath xmlns:m="http://schemas.openxmlformats.org/officeDocument/2006/math">
                    <m:sSub>
                      <m:sSubPr>
                        <m:ctrlPr>
                          <a:rPr lang="en-US" b="1" i="1" smtClean="0">
                            <a:solidFill>
                              <a:schemeClr val="bg1">
                                <a:lumMod val="65000"/>
                              </a:schemeClr>
                            </a:solidFill>
                            <a:latin typeface="Cambria Math" charset="0"/>
                          </a:rPr>
                        </m:ctrlPr>
                      </m:sSubPr>
                      <m:e>
                        <m:r>
                          <a:rPr lang="en-US" b="1" i="0" smtClean="0">
                            <a:solidFill>
                              <a:schemeClr val="bg1">
                                <a:lumMod val="65000"/>
                              </a:schemeClr>
                            </a:solidFill>
                            <a:latin typeface="Cambria Math" charset="0"/>
                          </a:rPr>
                          <m:t>𝐱</m:t>
                        </m:r>
                      </m:e>
                      <m:sub>
                        <m:r>
                          <a:rPr lang="en-US" b="1" i="1" smtClean="0">
                            <a:solidFill>
                              <a:schemeClr val="bg1">
                                <a:lumMod val="65000"/>
                              </a:schemeClr>
                            </a:solidFill>
                            <a:latin typeface="Cambria Math" charset="0"/>
                          </a:rPr>
                          <m:t>𝒕</m:t>
                        </m:r>
                      </m:sub>
                    </m:sSub>
                  </m:oMath>
                </a14:m>
                <a:r>
                  <a:rPr lang="en-US" dirty="0" smtClean="0">
                    <a:solidFill>
                      <a:schemeClr val="bg1">
                        <a:lumMod val="65000"/>
                      </a:schemeClr>
                    </a:solidFill>
                  </a:rPr>
                  <a:t>,</a:t>
                </a:r>
                <a:endParaRPr lang="en-US" dirty="0">
                  <a:solidFill>
                    <a:schemeClr val="bg1">
                      <a:lumMod val="65000"/>
                    </a:schemeClr>
                  </a:solidFill>
                </a:endParaRPr>
              </a:p>
              <a:p>
                <a:pPr defTabSz="457200" eaLnBrk="1" fontAlgn="auto" hangingPunct="1">
                  <a:spcBef>
                    <a:spcPts val="1800"/>
                  </a:spcBef>
                  <a:spcAft>
                    <a:spcPts val="0"/>
                  </a:spcAft>
                </a:pPr>
                <a:r>
                  <a:rPr lang="en-US" dirty="0" smtClean="0">
                    <a:solidFill>
                      <a:schemeClr val="bg1">
                        <a:lumMod val="65000"/>
                      </a:schemeClr>
                    </a:solidFill>
                    <a:latin typeface="Calibri"/>
                    <a:ea typeface="+mn-ea"/>
                    <a:cs typeface="+mn-cs"/>
                  </a:rPr>
                  <a:t>Times </a:t>
                </a:r>
                <a14:m>
                  <m:oMath xmlns:m="http://schemas.openxmlformats.org/officeDocument/2006/math">
                    <m:sSub>
                      <m:sSubPr>
                        <m:ctrlPr>
                          <a:rPr lang="en-US" i="1" smtClean="0">
                            <a:solidFill>
                              <a:schemeClr val="bg1">
                                <a:lumMod val="65000"/>
                              </a:schemeClr>
                            </a:solidFill>
                            <a:latin typeface="Cambria Math" charset="0"/>
                            <a:ea typeface="+mn-ea"/>
                            <a:cs typeface="+mn-cs"/>
                          </a:rPr>
                        </m:ctrlPr>
                      </m:sSubPr>
                      <m:e>
                        <m:r>
                          <a:rPr lang="en-US" b="0" i="1" smtClean="0">
                            <a:solidFill>
                              <a:schemeClr val="bg1">
                                <a:lumMod val="65000"/>
                              </a:schemeClr>
                            </a:solidFill>
                            <a:latin typeface="Cambria Math" charset="0"/>
                            <a:ea typeface="+mn-ea"/>
                            <a:cs typeface="+mn-cs"/>
                          </a:rPr>
                          <m:t>𝑡</m:t>
                        </m:r>
                      </m:e>
                      <m:sub>
                        <m:r>
                          <a:rPr lang="en-US" b="0" i="1" smtClean="0">
                            <a:solidFill>
                              <a:schemeClr val="bg1">
                                <a:lumMod val="65000"/>
                              </a:schemeClr>
                            </a:solidFill>
                            <a:latin typeface="Cambria Math" charset="0"/>
                            <a:ea typeface="+mn-ea"/>
                            <a:cs typeface="+mn-cs"/>
                          </a:rPr>
                          <m:t>𝑘</m:t>
                        </m:r>
                      </m:sub>
                    </m:sSub>
                  </m:oMath>
                </a14:m>
                <a:r>
                  <a:rPr lang="en-US" dirty="0" smtClean="0">
                    <a:solidFill>
                      <a:schemeClr val="bg1">
                        <a:lumMod val="65000"/>
                      </a:schemeClr>
                    </a:solidFill>
                    <a:latin typeface="Calibri"/>
                    <a:ea typeface="+mn-ea"/>
                    <a:cs typeface="+mn-cs"/>
                  </a:rPr>
                  <a:t> with observations:   </a:t>
                </a:r>
                <a14:m>
                  <m:oMath xmlns:m="http://schemas.openxmlformats.org/officeDocument/2006/math">
                    <m:r>
                      <a:rPr lang="en-US" b="0" i="1" smtClean="0">
                        <a:solidFill>
                          <a:schemeClr val="bg1">
                            <a:lumMod val="65000"/>
                          </a:schemeClr>
                        </a:solidFill>
                        <a:latin typeface="Cambria Math" charset="0"/>
                        <a:ea typeface="+mn-ea"/>
                        <a:cs typeface="+mn-cs"/>
                      </a:rPr>
                      <m:t>𝑘</m:t>
                    </m:r>
                    <m:r>
                      <a:rPr lang="en-US" b="0" i="1" smtClean="0">
                        <a:solidFill>
                          <a:schemeClr val="bg1">
                            <a:lumMod val="65000"/>
                          </a:schemeClr>
                        </a:solidFill>
                        <a:latin typeface="Cambria Math" charset="0"/>
                        <a:ea typeface="+mn-ea"/>
                        <a:cs typeface="+mn-cs"/>
                      </a:rPr>
                      <m:t>=1, 2, …;      </m:t>
                    </m:r>
                    <m:sSub>
                      <m:sSubPr>
                        <m:ctrlPr>
                          <a:rPr lang="en-US" b="0" i="1" smtClean="0">
                            <a:solidFill>
                              <a:schemeClr val="bg1">
                                <a:lumMod val="65000"/>
                              </a:schemeClr>
                            </a:solidFill>
                            <a:latin typeface="Cambria Math" charset="0"/>
                            <a:ea typeface="+mn-ea"/>
                            <a:cs typeface="+mn-cs"/>
                          </a:rPr>
                        </m:ctrlPr>
                      </m:sSubPr>
                      <m:e>
                        <m:r>
                          <a:rPr lang="en-US" b="0" i="1" smtClean="0">
                            <a:solidFill>
                              <a:schemeClr val="bg1">
                                <a:lumMod val="65000"/>
                              </a:schemeClr>
                            </a:solidFill>
                            <a:latin typeface="Cambria Math" charset="0"/>
                            <a:ea typeface="+mn-ea"/>
                            <a:cs typeface="+mn-cs"/>
                          </a:rPr>
                          <m:t>𝑡</m:t>
                        </m:r>
                      </m:e>
                      <m:sub>
                        <m:r>
                          <a:rPr lang="en-US" b="0" i="1" smtClean="0">
                            <a:solidFill>
                              <a:schemeClr val="bg1">
                                <a:lumMod val="65000"/>
                              </a:schemeClr>
                            </a:solidFill>
                            <a:latin typeface="Cambria Math" charset="0"/>
                            <a:ea typeface="+mn-ea"/>
                            <a:cs typeface="+mn-cs"/>
                          </a:rPr>
                          <m:t>𝑘</m:t>
                        </m:r>
                        <m:r>
                          <a:rPr lang="en-US" b="0" i="1" smtClean="0">
                            <a:solidFill>
                              <a:schemeClr val="bg1">
                                <a:lumMod val="65000"/>
                              </a:schemeClr>
                            </a:solidFill>
                            <a:latin typeface="Cambria Math" charset="0"/>
                            <a:ea typeface="+mn-ea"/>
                            <a:cs typeface="+mn-cs"/>
                          </a:rPr>
                          <m:t>+1</m:t>
                        </m:r>
                      </m:sub>
                    </m:sSub>
                    <m:r>
                      <a:rPr lang="mr-IN" b="0" i="1" smtClean="0">
                        <a:solidFill>
                          <a:schemeClr val="bg1">
                            <a:lumMod val="65000"/>
                          </a:schemeClr>
                        </a:solidFill>
                        <a:latin typeface="Cambria Math" charset="0"/>
                        <a:ea typeface="Cambria Math" charset="0"/>
                        <a:cs typeface="Cambria Math" charset="0"/>
                      </a:rPr>
                      <m:t>&gt;</m:t>
                    </m:r>
                    <m:sSub>
                      <m:sSubPr>
                        <m:ctrlPr>
                          <a:rPr lang="en-US" b="0" i="1" smtClean="0">
                            <a:solidFill>
                              <a:schemeClr val="bg1">
                                <a:lumMod val="65000"/>
                              </a:schemeClr>
                            </a:solidFill>
                            <a:latin typeface="Cambria Math" charset="0"/>
                            <a:ea typeface="Cambria Math" charset="0"/>
                            <a:cs typeface="Cambria Math" charset="0"/>
                          </a:rPr>
                        </m:ctrlPr>
                      </m:sSubPr>
                      <m:e>
                        <m:r>
                          <a:rPr lang="en-US" b="0" i="1" smtClean="0">
                            <a:solidFill>
                              <a:schemeClr val="bg1">
                                <a:lumMod val="65000"/>
                              </a:schemeClr>
                            </a:solidFill>
                            <a:latin typeface="Cambria Math" charset="0"/>
                            <a:ea typeface="Cambria Math" charset="0"/>
                            <a:cs typeface="Cambria Math" charset="0"/>
                          </a:rPr>
                          <m:t>𝑡</m:t>
                        </m:r>
                      </m:e>
                      <m:sub>
                        <m:r>
                          <a:rPr lang="en-US" b="0" i="1" smtClean="0">
                            <a:solidFill>
                              <a:schemeClr val="bg1">
                                <a:lumMod val="65000"/>
                              </a:schemeClr>
                            </a:solidFill>
                            <a:latin typeface="Cambria Math" charset="0"/>
                            <a:ea typeface="Cambria Math" charset="0"/>
                            <a:cs typeface="Cambria Math" charset="0"/>
                          </a:rPr>
                          <m:t>𝑘</m:t>
                        </m:r>
                      </m:sub>
                    </m:sSub>
                    <m:r>
                      <a:rPr lang="en-US" b="0" i="1" smtClean="0">
                        <a:solidFill>
                          <a:schemeClr val="bg1">
                            <a:lumMod val="65000"/>
                          </a:schemeClr>
                        </a:solidFill>
                        <a:latin typeface="Cambria Math" charset="0"/>
                        <a:ea typeface="Cambria Math" charset="0"/>
                        <a:cs typeface="Cambria Math" charset="0"/>
                      </a:rPr>
                      <m:t>≥</m:t>
                    </m:r>
                    <m:sSub>
                      <m:sSubPr>
                        <m:ctrlPr>
                          <a:rPr lang="en-US" b="0" i="1" smtClean="0">
                            <a:solidFill>
                              <a:schemeClr val="bg1">
                                <a:lumMod val="65000"/>
                              </a:schemeClr>
                            </a:solidFill>
                            <a:latin typeface="Cambria Math" charset="0"/>
                            <a:ea typeface="Cambria Math" charset="0"/>
                            <a:cs typeface="Cambria Math" charset="0"/>
                          </a:rPr>
                        </m:ctrlPr>
                      </m:sSubPr>
                      <m:e>
                        <m:r>
                          <a:rPr lang="en-US" b="0" i="1" smtClean="0">
                            <a:solidFill>
                              <a:schemeClr val="bg1">
                                <a:lumMod val="65000"/>
                              </a:schemeClr>
                            </a:solidFill>
                            <a:latin typeface="Cambria Math" charset="0"/>
                            <a:ea typeface="Cambria Math" charset="0"/>
                            <a:cs typeface="Cambria Math" charset="0"/>
                          </a:rPr>
                          <m:t>𝑡</m:t>
                        </m:r>
                      </m:e>
                      <m:sub>
                        <m:r>
                          <a:rPr lang="en-US" b="0" i="1" smtClean="0">
                            <a:solidFill>
                              <a:schemeClr val="bg1">
                                <a:lumMod val="65000"/>
                              </a:schemeClr>
                            </a:solidFill>
                            <a:latin typeface="Cambria Math" charset="0"/>
                            <a:ea typeface="Cambria Math" charset="0"/>
                            <a:cs typeface="Cambria Math" charset="0"/>
                          </a:rPr>
                          <m:t>0</m:t>
                        </m:r>
                      </m:sub>
                    </m:sSub>
                  </m:oMath>
                </a14:m>
                <a:r>
                  <a:rPr lang="en-US" dirty="0" smtClean="0">
                    <a:solidFill>
                      <a:schemeClr val="bg1">
                        <a:lumMod val="65000"/>
                      </a:schemeClr>
                    </a:solidFill>
                    <a:latin typeface="Calibri"/>
                    <a:ea typeface="+mn-ea"/>
                    <a:cs typeface="+mn-cs"/>
                  </a:rPr>
                  <a:t>,</a:t>
                </a:r>
              </a:p>
              <a:p>
                <a:pPr defTabSz="457200" eaLnBrk="1" fontAlgn="auto" hangingPunct="1">
                  <a:spcBef>
                    <a:spcPts val="1800"/>
                  </a:spcBef>
                  <a:spcAft>
                    <a:spcPts val="0"/>
                  </a:spcAft>
                </a:pPr>
                <a:r>
                  <a:rPr lang="en-US" dirty="0" smtClean="0">
                    <a:solidFill>
                      <a:schemeClr val="bg1">
                        <a:lumMod val="65000"/>
                      </a:schemeClr>
                    </a:solidFill>
                    <a:latin typeface="Calibri"/>
                    <a:ea typeface="+mn-ea"/>
                    <a:cs typeface="+mn-cs"/>
                  </a:rPr>
                  <a:t>Observations at </a:t>
                </a:r>
                <a14:m>
                  <m:oMath xmlns:m="http://schemas.openxmlformats.org/officeDocument/2006/math">
                    <m:sSub>
                      <m:sSubPr>
                        <m:ctrlPr>
                          <a:rPr lang="en-US" i="1" smtClean="0">
                            <a:solidFill>
                              <a:schemeClr val="bg1">
                                <a:lumMod val="65000"/>
                              </a:schemeClr>
                            </a:solidFill>
                            <a:latin typeface="Cambria Math" charset="0"/>
                            <a:ea typeface="+mn-ea"/>
                            <a:cs typeface="+mn-cs"/>
                          </a:rPr>
                        </m:ctrlPr>
                      </m:sSubPr>
                      <m:e>
                        <m:r>
                          <a:rPr lang="en-US" b="0" i="1" smtClean="0">
                            <a:solidFill>
                              <a:schemeClr val="bg1">
                                <a:lumMod val="65000"/>
                              </a:schemeClr>
                            </a:solidFill>
                            <a:latin typeface="Cambria Math" charset="0"/>
                            <a:ea typeface="+mn-ea"/>
                            <a:cs typeface="+mn-cs"/>
                          </a:rPr>
                          <m:t>𝑡</m:t>
                        </m:r>
                      </m:e>
                      <m:sub>
                        <m:r>
                          <a:rPr lang="en-US" b="0" i="1" smtClean="0">
                            <a:solidFill>
                              <a:schemeClr val="bg1">
                                <a:lumMod val="65000"/>
                              </a:schemeClr>
                            </a:solidFill>
                            <a:latin typeface="Cambria Math" charset="0"/>
                            <a:ea typeface="+mn-ea"/>
                            <a:cs typeface="+mn-cs"/>
                          </a:rPr>
                          <m:t>𝑘</m:t>
                        </m:r>
                      </m:sub>
                    </m:sSub>
                  </m:oMath>
                </a14:m>
                <a:r>
                  <a:rPr lang="en-US" dirty="0" smtClean="0">
                    <a:solidFill>
                      <a:schemeClr val="bg1">
                        <a:lumMod val="65000"/>
                      </a:schemeClr>
                    </a:solidFill>
                    <a:latin typeface="Calibri"/>
                    <a:ea typeface="+mn-ea"/>
                    <a:cs typeface="+mn-cs"/>
                  </a:rPr>
                  <a:t> related to </a:t>
                </a:r>
                <a14:m>
                  <m:oMath xmlns:m="http://schemas.openxmlformats.org/officeDocument/2006/math">
                    <m:sSub>
                      <m:sSubPr>
                        <m:ctrlPr>
                          <a:rPr lang="en-US" i="1" smtClean="0">
                            <a:solidFill>
                              <a:schemeClr val="bg1">
                                <a:lumMod val="65000"/>
                              </a:schemeClr>
                            </a:solidFill>
                            <a:latin typeface="Cambria Math" charset="0"/>
                            <a:ea typeface="+mn-ea"/>
                            <a:cs typeface="+mn-cs"/>
                          </a:rPr>
                        </m:ctrlPr>
                      </m:sSubPr>
                      <m:e>
                        <m:r>
                          <a:rPr lang="en-US" b="1" i="0" smtClean="0">
                            <a:solidFill>
                              <a:schemeClr val="bg1">
                                <a:lumMod val="65000"/>
                              </a:schemeClr>
                            </a:solidFill>
                            <a:latin typeface="Cambria Math" charset="0"/>
                            <a:ea typeface="+mn-ea"/>
                            <a:cs typeface="+mn-cs"/>
                          </a:rPr>
                          <m:t>𝐱</m:t>
                        </m:r>
                      </m:e>
                      <m:sub>
                        <m:sSub>
                          <m:sSubPr>
                            <m:ctrlPr>
                              <a:rPr lang="en-US" i="1" smtClean="0">
                                <a:solidFill>
                                  <a:schemeClr val="bg1">
                                    <a:lumMod val="65000"/>
                                  </a:schemeClr>
                                </a:solidFill>
                                <a:latin typeface="Cambria Math" charset="0"/>
                                <a:ea typeface="+mn-ea"/>
                                <a:cs typeface="+mn-cs"/>
                              </a:rPr>
                            </m:ctrlPr>
                          </m:sSubPr>
                          <m:e>
                            <m:r>
                              <a:rPr lang="en-US" b="0" i="1" smtClean="0">
                                <a:solidFill>
                                  <a:schemeClr val="bg1">
                                    <a:lumMod val="65000"/>
                                  </a:schemeClr>
                                </a:solidFill>
                                <a:latin typeface="Cambria Math" charset="0"/>
                                <a:ea typeface="+mn-ea"/>
                                <a:cs typeface="+mn-cs"/>
                              </a:rPr>
                              <m:t>𝑡</m:t>
                            </m:r>
                          </m:e>
                          <m:sub>
                            <m:r>
                              <a:rPr lang="en-US" b="0" i="1" smtClean="0">
                                <a:solidFill>
                                  <a:schemeClr val="bg1">
                                    <a:lumMod val="65000"/>
                                  </a:schemeClr>
                                </a:solidFill>
                                <a:latin typeface="Cambria Math" charset="0"/>
                                <a:ea typeface="+mn-ea"/>
                                <a:cs typeface="+mn-cs"/>
                              </a:rPr>
                              <m:t>𝑘</m:t>
                            </m:r>
                          </m:sub>
                        </m:sSub>
                      </m:sub>
                    </m:sSub>
                  </m:oMath>
                </a14:m>
                <a:r>
                  <a:rPr lang="en-US" dirty="0" smtClean="0">
                    <a:solidFill>
                      <a:schemeClr val="bg1">
                        <a:lumMod val="65000"/>
                      </a:schemeClr>
                    </a:solidFill>
                  </a:rPr>
                  <a:t>;    </a:t>
                </a:r>
                <a14:m>
                  <m:oMath xmlns:m="http://schemas.openxmlformats.org/officeDocument/2006/math">
                    <m:sSub>
                      <m:sSubPr>
                        <m:ctrlPr>
                          <a:rPr lang="en-US" i="1">
                            <a:solidFill>
                              <a:schemeClr val="bg1">
                                <a:lumMod val="65000"/>
                              </a:schemeClr>
                            </a:solidFill>
                            <a:latin typeface="Cambria Math" charset="0"/>
                          </a:rPr>
                        </m:ctrlPr>
                      </m:sSubPr>
                      <m:e>
                        <m:r>
                          <a:rPr lang="en-US" b="1" i="0">
                            <a:solidFill>
                              <a:schemeClr val="bg1">
                                <a:lumMod val="65000"/>
                              </a:schemeClr>
                            </a:solidFill>
                            <a:latin typeface="Cambria Math" charset="0"/>
                          </a:rPr>
                          <m:t>𝐲</m:t>
                        </m:r>
                      </m:e>
                      <m:sub>
                        <m:r>
                          <a:rPr lang="en-US" i="1">
                            <a:solidFill>
                              <a:schemeClr val="bg1">
                                <a:lumMod val="65000"/>
                              </a:schemeClr>
                            </a:solidFill>
                            <a:latin typeface="Cambria Math" charset="0"/>
                          </a:rPr>
                          <m:t>𝑘</m:t>
                        </m:r>
                      </m:sub>
                    </m:sSub>
                    <m:r>
                      <a:rPr lang="en-US" i="1">
                        <a:solidFill>
                          <a:schemeClr val="bg1">
                            <a:lumMod val="65000"/>
                          </a:schemeClr>
                        </a:solidFill>
                        <a:latin typeface="Cambria Math" charset="0"/>
                      </a:rPr>
                      <m:t>=</m:t>
                    </m:r>
                    <m:sSub>
                      <m:sSubPr>
                        <m:ctrlPr>
                          <a:rPr lang="en-US" i="1">
                            <a:solidFill>
                              <a:schemeClr val="bg1">
                                <a:lumMod val="65000"/>
                              </a:schemeClr>
                            </a:solidFill>
                            <a:latin typeface="Cambria Math" charset="0"/>
                          </a:rPr>
                        </m:ctrlPr>
                      </m:sSubPr>
                      <m:e>
                        <m:r>
                          <a:rPr lang="en-US" i="1">
                            <a:solidFill>
                              <a:schemeClr val="bg1">
                                <a:lumMod val="65000"/>
                              </a:schemeClr>
                            </a:solidFill>
                            <a:latin typeface="Cambria Math" charset="0"/>
                          </a:rPr>
                          <m:t>h</m:t>
                        </m:r>
                      </m:e>
                      <m:sub>
                        <m:r>
                          <a:rPr lang="en-US" i="1">
                            <a:solidFill>
                              <a:schemeClr val="bg1">
                                <a:lumMod val="65000"/>
                              </a:schemeClr>
                            </a:solidFill>
                            <a:latin typeface="Cambria Math" charset="0"/>
                          </a:rPr>
                          <m:t>𝑘</m:t>
                        </m:r>
                      </m:sub>
                    </m:sSub>
                    <m:d>
                      <m:dPr>
                        <m:ctrlPr>
                          <a:rPr lang="mr-IN" i="1">
                            <a:solidFill>
                              <a:schemeClr val="bg1">
                                <a:lumMod val="65000"/>
                              </a:schemeClr>
                            </a:solidFill>
                            <a:latin typeface="Cambria Math" charset="0"/>
                          </a:rPr>
                        </m:ctrlPr>
                      </m:dPr>
                      <m:e>
                        <m:sSub>
                          <m:sSubPr>
                            <m:ctrlPr>
                              <a:rPr lang="en-US" i="1">
                                <a:solidFill>
                                  <a:schemeClr val="bg1">
                                    <a:lumMod val="65000"/>
                                  </a:schemeClr>
                                </a:solidFill>
                                <a:latin typeface="Cambria Math" charset="0"/>
                              </a:rPr>
                            </m:ctrlPr>
                          </m:sSubPr>
                          <m:e>
                            <m:r>
                              <a:rPr lang="en-US" b="1" i="0">
                                <a:solidFill>
                                  <a:schemeClr val="bg1">
                                    <a:lumMod val="65000"/>
                                  </a:schemeClr>
                                </a:solidFill>
                                <a:latin typeface="Cambria Math" charset="0"/>
                              </a:rPr>
                              <m:t>𝐱</m:t>
                            </m:r>
                          </m:e>
                          <m:sub>
                            <m:sSub>
                              <m:sSubPr>
                                <m:ctrlPr>
                                  <a:rPr lang="en-US" i="1">
                                    <a:solidFill>
                                      <a:schemeClr val="bg1">
                                        <a:lumMod val="65000"/>
                                      </a:schemeClr>
                                    </a:solidFill>
                                    <a:latin typeface="Cambria Math" charset="0"/>
                                  </a:rPr>
                                </m:ctrlPr>
                              </m:sSubPr>
                              <m:e>
                                <m:r>
                                  <a:rPr lang="en-US" i="1">
                                    <a:solidFill>
                                      <a:schemeClr val="bg1">
                                        <a:lumMod val="65000"/>
                                      </a:schemeClr>
                                    </a:solidFill>
                                    <a:latin typeface="Cambria Math" charset="0"/>
                                  </a:rPr>
                                  <m:t>𝑡</m:t>
                                </m:r>
                              </m:e>
                              <m:sub>
                                <m:r>
                                  <a:rPr lang="en-US" i="1">
                                    <a:solidFill>
                                      <a:schemeClr val="bg1">
                                        <a:lumMod val="65000"/>
                                      </a:schemeClr>
                                    </a:solidFill>
                                    <a:latin typeface="Cambria Math" charset="0"/>
                                  </a:rPr>
                                  <m:t>𝑘</m:t>
                                </m:r>
                              </m:sub>
                            </m:sSub>
                          </m:sub>
                        </m:sSub>
                      </m:e>
                    </m:d>
                    <m:r>
                      <a:rPr lang="en-US" b="0" i="1" smtClean="0">
                        <a:solidFill>
                          <a:schemeClr val="bg1">
                            <a:lumMod val="65000"/>
                          </a:schemeClr>
                        </a:solidFill>
                        <a:latin typeface="Cambria Math" charset="0"/>
                      </a:rPr>
                      <m:t>+</m:t>
                    </m:r>
                    <m:sSub>
                      <m:sSubPr>
                        <m:ctrlPr>
                          <a:rPr lang="en-US" b="0" i="1" smtClean="0">
                            <a:solidFill>
                              <a:schemeClr val="bg1">
                                <a:lumMod val="65000"/>
                              </a:schemeClr>
                            </a:solidFill>
                            <a:latin typeface="Cambria Math" charset="0"/>
                          </a:rPr>
                        </m:ctrlPr>
                      </m:sSubPr>
                      <m:e>
                        <m:r>
                          <a:rPr lang="en-US" b="0" i="1" smtClean="0">
                            <a:solidFill>
                              <a:schemeClr val="bg1">
                                <a:lumMod val="65000"/>
                              </a:schemeClr>
                            </a:solidFill>
                            <a:latin typeface="Cambria Math" charset="0"/>
                            <a:ea typeface="Cambria Math" charset="0"/>
                            <a:cs typeface="Cambria Math" charset="0"/>
                          </a:rPr>
                          <m:t>𝜈</m:t>
                        </m:r>
                      </m:e>
                      <m:sub>
                        <m:r>
                          <a:rPr lang="en-US" b="0" i="1" smtClean="0">
                            <a:solidFill>
                              <a:schemeClr val="bg1">
                                <a:lumMod val="65000"/>
                              </a:schemeClr>
                            </a:solidFill>
                            <a:latin typeface="Cambria Math" charset="0"/>
                          </a:rPr>
                          <m:t>𝑘</m:t>
                        </m:r>
                      </m:sub>
                    </m:sSub>
                  </m:oMath>
                </a14:m>
                <a:r>
                  <a:rPr lang="en-US" dirty="0" smtClean="0">
                    <a:solidFill>
                      <a:schemeClr val="bg1">
                        <a:lumMod val="65000"/>
                      </a:schemeClr>
                    </a:solidFill>
                    <a:latin typeface="Calibri"/>
                    <a:ea typeface="+mn-ea"/>
                    <a:cs typeface="+mn-cs"/>
                  </a:rPr>
                  <a:t>,		(1)</a:t>
                </a:r>
              </a:p>
              <a:p>
                <a:pPr defTabSz="457200" eaLnBrk="1" fontAlgn="auto" hangingPunct="1">
                  <a:spcBef>
                    <a:spcPts val="1800"/>
                  </a:spcBef>
                  <a:spcAft>
                    <a:spcPts val="0"/>
                  </a:spcAft>
                </a:pPr>
                <a:r>
                  <a:rPr lang="en-US" dirty="0" smtClean="0">
                    <a:solidFill>
                      <a:schemeClr val="bg1">
                        <a:lumMod val="65000"/>
                      </a:schemeClr>
                    </a:solidFill>
                    <a:latin typeface="Calibri"/>
                    <a:ea typeface="+mn-ea"/>
                    <a:cs typeface="+mn-cs"/>
                  </a:rPr>
                  <a:t>	Observation error is zero mean, normal, </a:t>
                </a:r>
                <a14:m>
                  <m:oMath xmlns:m="http://schemas.openxmlformats.org/officeDocument/2006/math">
                    <m:sSub>
                      <m:sSubPr>
                        <m:ctrlPr>
                          <a:rPr lang="en-US" i="1" smtClean="0">
                            <a:solidFill>
                              <a:schemeClr val="bg1">
                                <a:lumMod val="65000"/>
                              </a:schemeClr>
                            </a:solidFill>
                            <a:latin typeface="Cambria Math" charset="0"/>
                            <a:ea typeface="+mn-ea"/>
                            <a:cs typeface="+mn-cs"/>
                          </a:rPr>
                        </m:ctrlPr>
                      </m:sSubPr>
                      <m:e>
                        <m:r>
                          <a:rPr lang="en-US" i="1" smtClean="0">
                            <a:solidFill>
                              <a:schemeClr val="bg1">
                                <a:lumMod val="65000"/>
                              </a:schemeClr>
                            </a:solidFill>
                            <a:latin typeface="Cambria Math" charset="0"/>
                            <a:ea typeface="Cambria Math" charset="0"/>
                            <a:cs typeface="Cambria Math" charset="0"/>
                          </a:rPr>
                          <m:t>𝜈</m:t>
                        </m:r>
                      </m:e>
                      <m:sub>
                        <m:r>
                          <a:rPr lang="en-US" b="0" i="1" smtClean="0">
                            <a:solidFill>
                              <a:schemeClr val="bg1">
                                <a:lumMod val="65000"/>
                              </a:schemeClr>
                            </a:solidFill>
                            <a:latin typeface="Cambria Math" charset="0"/>
                            <a:ea typeface="+mn-ea"/>
                            <a:cs typeface="+mn-cs"/>
                          </a:rPr>
                          <m:t>𝑘</m:t>
                        </m:r>
                      </m:sub>
                    </m:sSub>
                    <m:r>
                      <a:rPr lang="en-US" b="0" i="1" smtClean="0">
                        <a:solidFill>
                          <a:schemeClr val="bg1">
                            <a:lumMod val="65000"/>
                          </a:schemeClr>
                        </a:solidFill>
                        <a:latin typeface="Cambria Math" charset="0"/>
                        <a:ea typeface="+mn-ea"/>
                        <a:cs typeface="+mn-cs"/>
                      </a:rPr>
                      <m:t>=</m:t>
                    </m:r>
                    <m:r>
                      <a:rPr lang="en-US" b="0" i="1" smtClean="0">
                        <a:solidFill>
                          <a:schemeClr val="bg1">
                            <a:lumMod val="65000"/>
                          </a:schemeClr>
                        </a:solidFill>
                        <a:latin typeface="Cambria Math" charset="0"/>
                        <a:ea typeface="+mn-ea"/>
                        <a:cs typeface="+mn-cs"/>
                      </a:rPr>
                      <m:t>𝑁</m:t>
                    </m:r>
                    <m:d>
                      <m:dPr>
                        <m:ctrlPr>
                          <a:rPr lang="mr-IN" b="0" i="1" smtClean="0">
                            <a:solidFill>
                              <a:schemeClr val="bg1">
                                <a:lumMod val="65000"/>
                              </a:schemeClr>
                            </a:solidFill>
                            <a:latin typeface="Cambria Math" charset="0"/>
                            <a:ea typeface="+mn-ea"/>
                            <a:cs typeface="+mn-cs"/>
                          </a:rPr>
                        </m:ctrlPr>
                      </m:dPr>
                      <m:e>
                        <m:r>
                          <a:rPr lang="en-US" b="0" i="1" smtClean="0">
                            <a:solidFill>
                              <a:schemeClr val="bg1">
                                <a:lumMod val="65000"/>
                              </a:schemeClr>
                            </a:solidFill>
                            <a:latin typeface="Cambria Math" charset="0"/>
                            <a:ea typeface="+mn-ea"/>
                            <a:cs typeface="+mn-cs"/>
                          </a:rPr>
                          <m:t>0,</m:t>
                        </m:r>
                        <m:sSub>
                          <m:sSubPr>
                            <m:ctrlPr>
                              <a:rPr lang="en-US" b="0" i="1" smtClean="0">
                                <a:solidFill>
                                  <a:schemeClr val="bg1">
                                    <a:lumMod val="65000"/>
                                  </a:schemeClr>
                                </a:solidFill>
                                <a:latin typeface="Cambria Math" charset="0"/>
                                <a:ea typeface="+mn-ea"/>
                                <a:cs typeface="+mn-cs"/>
                              </a:rPr>
                            </m:ctrlPr>
                          </m:sSubPr>
                          <m:e>
                            <m:r>
                              <a:rPr lang="en-US" b="1" i="0" smtClean="0">
                                <a:solidFill>
                                  <a:schemeClr val="bg1">
                                    <a:lumMod val="65000"/>
                                  </a:schemeClr>
                                </a:solidFill>
                                <a:latin typeface="Cambria Math" charset="0"/>
                                <a:ea typeface="+mn-ea"/>
                                <a:cs typeface="+mn-cs"/>
                              </a:rPr>
                              <m:t>𝐑</m:t>
                            </m:r>
                          </m:e>
                          <m:sub>
                            <m:r>
                              <a:rPr lang="en-US" b="0" i="1" smtClean="0">
                                <a:solidFill>
                                  <a:schemeClr val="bg1">
                                    <a:lumMod val="65000"/>
                                  </a:schemeClr>
                                </a:solidFill>
                                <a:latin typeface="Cambria Math" charset="0"/>
                                <a:ea typeface="+mn-ea"/>
                                <a:cs typeface="+mn-cs"/>
                              </a:rPr>
                              <m:t>𝑘</m:t>
                            </m:r>
                          </m:sub>
                        </m:sSub>
                      </m:e>
                    </m:d>
                  </m:oMath>
                </a14:m>
                <a:r>
                  <a:rPr lang="en-US" dirty="0" smtClean="0">
                    <a:solidFill>
                      <a:schemeClr val="bg1">
                        <a:lumMod val="65000"/>
                      </a:schemeClr>
                    </a:solidFill>
                    <a:latin typeface="Calibri"/>
                    <a:ea typeface="+mn-ea"/>
                    <a:cs typeface="+mn-cs"/>
                  </a:rPr>
                  <a:t>,	(2)</a:t>
                </a:r>
              </a:p>
              <a:p>
                <a:pPr defTabSz="457200" eaLnBrk="1" fontAlgn="auto" hangingPunct="1">
                  <a:spcBef>
                    <a:spcPts val="1800"/>
                  </a:spcBef>
                  <a:spcAft>
                    <a:spcPts val="0"/>
                  </a:spcAft>
                </a:pPr>
                <a:r>
                  <a:rPr lang="en-US" dirty="0" smtClean="0">
                    <a:solidFill>
                      <a:prstClr val="black"/>
                    </a:solidFill>
                    <a:latin typeface="Calibri"/>
                    <a:ea typeface="+mn-ea"/>
                    <a:cs typeface="+mn-cs"/>
                  </a:rPr>
                  <a:t>A forecast model </a:t>
                </a:r>
                <a14:m>
                  <m:oMath xmlns:m="http://schemas.openxmlformats.org/officeDocument/2006/math">
                    <m:r>
                      <a:rPr lang="en-US" b="0" i="1" smtClean="0">
                        <a:solidFill>
                          <a:prstClr val="black"/>
                        </a:solidFill>
                        <a:latin typeface="Cambria Math" charset="0"/>
                        <a:ea typeface="+mn-ea"/>
                        <a:cs typeface="+mn-cs"/>
                      </a:rPr>
                      <m:t>𝑚</m:t>
                    </m:r>
                  </m:oMath>
                </a14:m>
                <a:r>
                  <a:rPr lang="en-US" dirty="0" smtClean="0">
                    <a:solidFill>
                      <a:prstClr val="black"/>
                    </a:solidFill>
                    <a:latin typeface="Calibri"/>
                    <a:ea typeface="+mn-ea"/>
                    <a:cs typeface="+mn-cs"/>
                  </a:rPr>
                  <a:t> for the state-vector; 	</a:t>
                </a:r>
                <a14:m>
                  <m:oMath xmlns:m="http://schemas.openxmlformats.org/officeDocument/2006/math">
                    <m:sSub>
                      <m:sSubPr>
                        <m:ctrlPr>
                          <a:rPr lang="en-US" sz="2000" i="1">
                            <a:solidFill>
                              <a:prstClr val="black"/>
                            </a:solidFill>
                            <a:latin typeface="Cambria Math" charset="0"/>
                          </a:rPr>
                        </m:ctrlPr>
                      </m:sSubPr>
                      <m:e>
                        <m:r>
                          <a:rPr lang="en-US" sz="2000" b="1">
                            <a:solidFill>
                              <a:prstClr val="black"/>
                            </a:solidFill>
                            <a:latin typeface="Cambria Math" charset="0"/>
                          </a:rPr>
                          <m:t>𝐱</m:t>
                        </m:r>
                      </m:e>
                      <m:sub>
                        <m:sSub>
                          <m:sSubPr>
                            <m:ctrlPr>
                              <a:rPr lang="en-US" sz="2000" i="1">
                                <a:solidFill>
                                  <a:prstClr val="black"/>
                                </a:solidFill>
                                <a:latin typeface="Cambria Math" charset="0"/>
                              </a:rPr>
                            </m:ctrlPr>
                          </m:sSubPr>
                          <m:e>
                            <m:r>
                              <a:rPr lang="en-US" sz="2000" i="1">
                                <a:solidFill>
                                  <a:prstClr val="black"/>
                                </a:solidFill>
                                <a:latin typeface="Cambria Math" charset="0"/>
                              </a:rPr>
                              <m:t>𝑡</m:t>
                            </m:r>
                          </m:e>
                          <m:sub>
                            <m:r>
                              <a:rPr lang="en-US" sz="2000" i="1">
                                <a:solidFill>
                                  <a:prstClr val="black"/>
                                </a:solidFill>
                                <a:latin typeface="Cambria Math" charset="0"/>
                              </a:rPr>
                              <m:t>𝑘</m:t>
                            </m:r>
                            <m:r>
                              <a:rPr lang="en-US" sz="2000" i="1">
                                <a:solidFill>
                                  <a:prstClr val="black"/>
                                </a:solidFill>
                                <a:latin typeface="Cambria Math" charset="0"/>
                              </a:rPr>
                              <m:t>+1</m:t>
                            </m:r>
                          </m:sub>
                        </m:sSub>
                      </m:sub>
                    </m:sSub>
                    <m:r>
                      <a:rPr lang="en-US" sz="2000">
                        <a:solidFill>
                          <a:prstClr val="black"/>
                        </a:solidFill>
                        <a:latin typeface="Cambria Math" charset="0"/>
                      </a:rPr>
                      <m:t>=</m:t>
                    </m:r>
                    <m:sSub>
                      <m:sSubPr>
                        <m:ctrlPr>
                          <a:rPr lang="en-US" sz="2000" i="1" smtClean="0">
                            <a:solidFill>
                              <a:prstClr val="black"/>
                            </a:solidFill>
                            <a:latin typeface="Cambria Math" charset="0"/>
                          </a:rPr>
                        </m:ctrlPr>
                      </m:sSubPr>
                      <m:e>
                        <m:r>
                          <a:rPr lang="en-US" sz="2000" b="0" i="1" smtClean="0">
                            <a:solidFill>
                              <a:prstClr val="black"/>
                            </a:solidFill>
                            <a:latin typeface="Cambria Math" charset="0"/>
                          </a:rPr>
                          <m:t>𝑚</m:t>
                        </m:r>
                      </m:e>
                      <m:sub>
                        <m:r>
                          <a:rPr lang="en-US" sz="2000" b="0" i="1" smtClean="0">
                            <a:solidFill>
                              <a:prstClr val="black"/>
                            </a:solidFill>
                            <a:latin typeface="Cambria Math" charset="0"/>
                          </a:rPr>
                          <m:t>𝑘</m:t>
                        </m:r>
                        <m:r>
                          <a:rPr lang="en-US" sz="2000" b="0" i="1" smtClean="0">
                            <a:solidFill>
                              <a:prstClr val="black"/>
                            </a:solidFill>
                            <a:latin typeface="Cambria Math" charset="0"/>
                          </a:rPr>
                          <m:t>:</m:t>
                        </m:r>
                        <m:r>
                          <a:rPr lang="en-US" sz="2000" b="0" i="1" smtClean="0">
                            <a:solidFill>
                              <a:prstClr val="black"/>
                            </a:solidFill>
                            <a:latin typeface="Cambria Math" charset="0"/>
                          </a:rPr>
                          <m:t>𝑘</m:t>
                        </m:r>
                        <m:r>
                          <a:rPr lang="en-US" sz="2000" b="0" i="1" smtClean="0">
                            <a:solidFill>
                              <a:prstClr val="black"/>
                            </a:solidFill>
                            <a:latin typeface="Cambria Math" charset="0"/>
                          </a:rPr>
                          <m:t>+1</m:t>
                        </m:r>
                      </m:sub>
                    </m:sSub>
                    <m:d>
                      <m:dPr>
                        <m:ctrlPr>
                          <a:rPr lang="mr-IN" sz="2000" i="1">
                            <a:solidFill>
                              <a:prstClr val="black"/>
                            </a:solidFill>
                            <a:latin typeface="Cambria Math" charset="0"/>
                          </a:rPr>
                        </m:ctrlPr>
                      </m:dPr>
                      <m:e>
                        <m:sSub>
                          <m:sSubPr>
                            <m:ctrlPr>
                              <a:rPr lang="en-US" sz="2000" i="1">
                                <a:solidFill>
                                  <a:prstClr val="black"/>
                                </a:solidFill>
                                <a:latin typeface="Cambria Math" charset="0"/>
                              </a:rPr>
                            </m:ctrlPr>
                          </m:sSubPr>
                          <m:e>
                            <m:r>
                              <a:rPr lang="en-US" sz="2000" b="1">
                                <a:solidFill>
                                  <a:prstClr val="black"/>
                                </a:solidFill>
                                <a:latin typeface="Cambria Math" charset="0"/>
                              </a:rPr>
                              <m:t>𝐱</m:t>
                            </m:r>
                          </m:e>
                          <m:sub>
                            <m:sSub>
                              <m:sSubPr>
                                <m:ctrlPr>
                                  <a:rPr lang="en-US" sz="2000" i="1">
                                    <a:solidFill>
                                      <a:prstClr val="black"/>
                                    </a:solidFill>
                                    <a:latin typeface="Cambria Math" charset="0"/>
                                  </a:rPr>
                                </m:ctrlPr>
                              </m:sSubPr>
                              <m:e>
                                <m:r>
                                  <a:rPr lang="en-US" sz="2000" i="1">
                                    <a:solidFill>
                                      <a:prstClr val="black"/>
                                    </a:solidFill>
                                    <a:latin typeface="Cambria Math" charset="0"/>
                                  </a:rPr>
                                  <m:t>𝑡</m:t>
                                </m:r>
                              </m:e>
                              <m:sub>
                                <m:r>
                                  <a:rPr lang="en-US" sz="2000" i="1">
                                    <a:solidFill>
                                      <a:prstClr val="black"/>
                                    </a:solidFill>
                                    <a:latin typeface="Cambria Math" charset="0"/>
                                  </a:rPr>
                                  <m:t>𝑘</m:t>
                                </m:r>
                              </m:sub>
                            </m:sSub>
                          </m:sub>
                        </m:sSub>
                        <m:r>
                          <a:rPr lang="en-US" sz="2000" b="0" i="1" smtClean="0">
                            <a:solidFill>
                              <a:prstClr val="black"/>
                            </a:solidFill>
                            <a:latin typeface="Cambria Math" charset="0"/>
                          </a:rPr>
                          <m:t>;</m:t>
                        </m:r>
                        <m:r>
                          <a:rPr lang="en-US" sz="2000" b="1" i="0" smtClean="0">
                            <a:solidFill>
                              <a:srgbClr val="FF0000"/>
                            </a:solidFill>
                            <a:latin typeface="Cambria Math" charset="0"/>
                            <a:ea typeface="Cambria Math" charset="0"/>
                            <a:cs typeface="Cambria Math" charset="0"/>
                          </a:rPr>
                          <m:t>𝛂</m:t>
                        </m:r>
                      </m:e>
                    </m:d>
                  </m:oMath>
                </a14:m>
                <a:r>
                  <a:rPr lang="en-US" sz="2000" dirty="0">
                    <a:solidFill>
                      <a:prstClr val="black"/>
                    </a:solidFill>
                    <a:latin typeface="Calibri"/>
                  </a:rPr>
                  <a:t>	</a:t>
                </a:r>
                <a:r>
                  <a:rPr lang="en-US" dirty="0" smtClean="0">
                    <a:solidFill>
                      <a:prstClr val="black"/>
                    </a:solidFill>
                    <a:latin typeface="Calibri"/>
                    <a:ea typeface="+mn-ea"/>
                    <a:cs typeface="+mn-cs"/>
                  </a:rPr>
                  <a:t>(3a)</a:t>
                </a:r>
              </a:p>
              <a:p>
                <a:pPr defTabSz="457200" eaLnBrk="1" fontAlgn="auto" hangingPunct="1">
                  <a:spcBef>
                    <a:spcPts val="1800"/>
                  </a:spcBef>
                  <a:spcAft>
                    <a:spcPts val="0"/>
                  </a:spcAft>
                </a:pPr>
                <a:r>
                  <a:rPr lang="en-US" dirty="0" smtClean="0">
                    <a:solidFill>
                      <a:prstClr val="black"/>
                    </a:solidFill>
                    <a:latin typeface="Calibri"/>
                    <a:ea typeface="+mn-ea"/>
                    <a:cs typeface="+mn-cs"/>
                  </a:rPr>
                  <a:t>With model parameter vector </a:t>
                </a:r>
                <a14:m>
                  <m:oMath xmlns:m="http://schemas.openxmlformats.org/officeDocument/2006/math">
                    <m:r>
                      <a:rPr lang="en-US" b="1" i="0" smtClean="0">
                        <a:solidFill>
                          <a:srgbClr val="FF0000"/>
                        </a:solidFill>
                        <a:latin typeface="Cambria Math" charset="0"/>
                        <a:ea typeface="Cambria Math" charset="0"/>
                        <a:cs typeface="Cambria Math" charset="0"/>
                      </a:rPr>
                      <m:t>𝛂</m:t>
                    </m:r>
                  </m:oMath>
                </a14:m>
                <a:r>
                  <a:rPr lang="en-US" sz="2000" dirty="0" smtClean="0">
                    <a:solidFill>
                      <a:prstClr val="black"/>
                    </a:solidFill>
                    <a:latin typeface="Calibri"/>
                    <a:ea typeface="+mn-ea"/>
                    <a:cs typeface="+mn-cs"/>
                  </a:rPr>
                  <a:t>.</a:t>
                </a: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84796" y="838200"/>
                <a:ext cx="8521885" cy="3800464"/>
              </a:xfrm>
              <a:prstGeom prst="rect">
                <a:avLst/>
              </a:prstGeom>
              <a:blipFill rotWithShape="0">
                <a:blip r:embed="rId3"/>
                <a:stretch>
                  <a:fillRect l="-1073" t="-1445" r="-143"/>
                </a:stretch>
              </a:blipFill>
            </p:spPr>
            <p:txBody>
              <a:bodyPr/>
              <a:lstStyle/>
              <a:p>
                <a:r>
                  <a:rPr lang="en-US">
                    <a:noFill/>
                  </a:rPr>
                  <a:t> </a:t>
                </a:r>
              </a:p>
            </p:txBody>
          </p:sp>
        </mc:Fallback>
      </mc:AlternateContent>
      <p:sp>
        <p:nvSpPr>
          <p:cNvPr id="14" name="Title 13"/>
          <p:cNvSpPr>
            <a:spLocks noGrp="1"/>
          </p:cNvSpPr>
          <p:nvPr>
            <p:ph type="title"/>
          </p:nvPr>
        </p:nvSpPr>
        <p:spPr>
          <a:xfrm>
            <a:off x="0" y="-1"/>
            <a:ext cx="9144000" cy="685801"/>
          </a:xfrm>
        </p:spPr>
        <p:txBody>
          <a:bodyPr/>
          <a:lstStyle/>
          <a:p>
            <a:r>
              <a:rPr lang="en-US" sz="2800" dirty="0">
                <a:effectLst/>
                <a:cs typeface="Arial"/>
              </a:rPr>
              <a:t>Parameter Estimation</a:t>
            </a:r>
            <a:endParaRPr lang="en-US" sz="2800" dirty="0">
              <a:ln w="18415" cmpd="sng">
                <a:solidFill>
                  <a:srgbClr val="FFFFFF"/>
                </a:solidFill>
                <a:prstDash val="solid"/>
              </a:ln>
              <a:solidFill>
                <a:srgbClr val="FFFFFF"/>
              </a:solidFill>
            </a:endParaRPr>
          </a:p>
        </p:txBody>
      </p:sp>
      <p:sp>
        <p:nvSpPr>
          <p:cNvPr id="12" name="Footer Placeholder 11"/>
          <p:cNvSpPr>
            <a:spLocks noGrp="1"/>
          </p:cNvSpPr>
          <p:nvPr>
            <p:ph type="ftr" sz="quarter" idx="3"/>
          </p:nvPr>
        </p:nvSpPr>
        <p:spPr/>
        <p:txBody>
          <a:bodyPr/>
          <a:lstStyle/>
          <a:p>
            <a:r>
              <a:rPr lang="en-US" smtClean="0"/>
              <a:t>CAHMDA VII Tutorial, 20 Aug. 2017</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81</a:t>
            </a:fld>
            <a:endParaRPr lang="en-US" dirty="0"/>
          </a:p>
        </p:txBody>
      </p:sp>
    </p:spTree>
    <p:extLst>
      <p:ext uri="{BB962C8B-B14F-4D97-AF65-F5344CB8AC3E}">
        <p14:creationId xmlns:p14="http://schemas.microsoft.com/office/powerpoint/2010/main" val="11363502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384796" y="838200"/>
                <a:ext cx="8786829" cy="5059270"/>
              </a:xfrm>
              <a:prstGeom prst="rect">
                <a:avLst/>
              </a:prstGeom>
              <a:noFill/>
            </p:spPr>
            <p:txBody>
              <a:bodyPr wrap="none" rtlCol="0">
                <a:spAutoFit/>
              </a:bodyPr>
              <a:lstStyle/>
              <a:p>
                <a:pPr defTabSz="457200" eaLnBrk="1" fontAlgn="auto" hangingPunct="1">
                  <a:spcBef>
                    <a:spcPts val="1800"/>
                  </a:spcBef>
                  <a:spcAft>
                    <a:spcPts val="0"/>
                  </a:spcAft>
                </a:pPr>
                <a:r>
                  <a:rPr lang="en-US" dirty="0" smtClean="0">
                    <a:solidFill>
                      <a:schemeClr val="bg1">
                        <a:lumMod val="65000"/>
                      </a:schemeClr>
                    </a:solidFill>
                    <a:latin typeface="Calibri"/>
                  </a:rPr>
                  <a:t>A time-varying state-vector  </a:t>
                </a:r>
                <a14:m>
                  <m:oMath xmlns:m="http://schemas.openxmlformats.org/officeDocument/2006/math">
                    <m:sSub>
                      <m:sSubPr>
                        <m:ctrlPr>
                          <a:rPr lang="en-US" b="1" i="1" smtClean="0">
                            <a:solidFill>
                              <a:schemeClr val="bg1">
                                <a:lumMod val="65000"/>
                              </a:schemeClr>
                            </a:solidFill>
                            <a:latin typeface="Cambria Math" charset="0"/>
                          </a:rPr>
                        </m:ctrlPr>
                      </m:sSubPr>
                      <m:e>
                        <m:r>
                          <a:rPr lang="en-US" b="1" i="0" smtClean="0">
                            <a:solidFill>
                              <a:schemeClr val="bg1">
                                <a:lumMod val="65000"/>
                              </a:schemeClr>
                            </a:solidFill>
                            <a:latin typeface="Cambria Math" charset="0"/>
                          </a:rPr>
                          <m:t>𝐱</m:t>
                        </m:r>
                      </m:e>
                      <m:sub>
                        <m:r>
                          <a:rPr lang="en-US" b="1" i="1" smtClean="0">
                            <a:solidFill>
                              <a:schemeClr val="bg1">
                                <a:lumMod val="65000"/>
                              </a:schemeClr>
                            </a:solidFill>
                            <a:latin typeface="Cambria Math" charset="0"/>
                          </a:rPr>
                          <m:t>𝒕</m:t>
                        </m:r>
                      </m:sub>
                    </m:sSub>
                  </m:oMath>
                </a14:m>
                <a:r>
                  <a:rPr lang="en-US" dirty="0" smtClean="0">
                    <a:solidFill>
                      <a:schemeClr val="bg1">
                        <a:lumMod val="65000"/>
                      </a:schemeClr>
                    </a:solidFill>
                  </a:rPr>
                  <a:t>,</a:t>
                </a:r>
                <a:endParaRPr lang="en-US" dirty="0">
                  <a:solidFill>
                    <a:schemeClr val="bg1">
                      <a:lumMod val="65000"/>
                    </a:schemeClr>
                  </a:solidFill>
                </a:endParaRPr>
              </a:p>
              <a:p>
                <a:pPr defTabSz="457200" eaLnBrk="1" fontAlgn="auto" hangingPunct="1">
                  <a:spcBef>
                    <a:spcPts val="1800"/>
                  </a:spcBef>
                  <a:spcAft>
                    <a:spcPts val="0"/>
                  </a:spcAft>
                </a:pPr>
                <a:r>
                  <a:rPr lang="en-US" dirty="0" smtClean="0">
                    <a:solidFill>
                      <a:schemeClr val="bg1">
                        <a:lumMod val="65000"/>
                      </a:schemeClr>
                    </a:solidFill>
                    <a:latin typeface="Calibri"/>
                    <a:ea typeface="+mn-ea"/>
                    <a:cs typeface="+mn-cs"/>
                  </a:rPr>
                  <a:t>Times </a:t>
                </a:r>
                <a14:m>
                  <m:oMath xmlns:m="http://schemas.openxmlformats.org/officeDocument/2006/math">
                    <m:sSub>
                      <m:sSubPr>
                        <m:ctrlPr>
                          <a:rPr lang="en-US" i="1" smtClean="0">
                            <a:solidFill>
                              <a:schemeClr val="bg1">
                                <a:lumMod val="65000"/>
                              </a:schemeClr>
                            </a:solidFill>
                            <a:latin typeface="Cambria Math" charset="0"/>
                            <a:ea typeface="+mn-ea"/>
                            <a:cs typeface="+mn-cs"/>
                          </a:rPr>
                        </m:ctrlPr>
                      </m:sSubPr>
                      <m:e>
                        <m:r>
                          <a:rPr lang="en-US" b="0" i="1" smtClean="0">
                            <a:solidFill>
                              <a:schemeClr val="bg1">
                                <a:lumMod val="65000"/>
                              </a:schemeClr>
                            </a:solidFill>
                            <a:latin typeface="Cambria Math" charset="0"/>
                            <a:ea typeface="+mn-ea"/>
                            <a:cs typeface="+mn-cs"/>
                          </a:rPr>
                          <m:t>𝑡</m:t>
                        </m:r>
                      </m:e>
                      <m:sub>
                        <m:r>
                          <a:rPr lang="en-US" b="0" i="1" smtClean="0">
                            <a:solidFill>
                              <a:schemeClr val="bg1">
                                <a:lumMod val="65000"/>
                              </a:schemeClr>
                            </a:solidFill>
                            <a:latin typeface="Cambria Math" charset="0"/>
                            <a:ea typeface="+mn-ea"/>
                            <a:cs typeface="+mn-cs"/>
                          </a:rPr>
                          <m:t>𝑘</m:t>
                        </m:r>
                      </m:sub>
                    </m:sSub>
                  </m:oMath>
                </a14:m>
                <a:r>
                  <a:rPr lang="en-US" dirty="0" smtClean="0">
                    <a:solidFill>
                      <a:schemeClr val="bg1">
                        <a:lumMod val="65000"/>
                      </a:schemeClr>
                    </a:solidFill>
                    <a:latin typeface="Calibri"/>
                    <a:ea typeface="+mn-ea"/>
                    <a:cs typeface="+mn-cs"/>
                  </a:rPr>
                  <a:t> with observations:   </a:t>
                </a:r>
                <a14:m>
                  <m:oMath xmlns:m="http://schemas.openxmlformats.org/officeDocument/2006/math">
                    <m:r>
                      <a:rPr lang="en-US" b="0" i="1" smtClean="0">
                        <a:solidFill>
                          <a:schemeClr val="bg1">
                            <a:lumMod val="65000"/>
                          </a:schemeClr>
                        </a:solidFill>
                        <a:latin typeface="Cambria Math" charset="0"/>
                        <a:ea typeface="+mn-ea"/>
                        <a:cs typeface="+mn-cs"/>
                      </a:rPr>
                      <m:t>𝑘</m:t>
                    </m:r>
                    <m:r>
                      <a:rPr lang="en-US" b="0" i="1" smtClean="0">
                        <a:solidFill>
                          <a:schemeClr val="bg1">
                            <a:lumMod val="65000"/>
                          </a:schemeClr>
                        </a:solidFill>
                        <a:latin typeface="Cambria Math" charset="0"/>
                        <a:ea typeface="+mn-ea"/>
                        <a:cs typeface="+mn-cs"/>
                      </a:rPr>
                      <m:t>=1, 2, …;      </m:t>
                    </m:r>
                    <m:sSub>
                      <m:sSubPr>
                        <m:ctrlPr>
                          <a:rPr lang="en-US" b="0" i="1" smtClean="0">
                            <a:solidFill>
                              <a:schemeClr val="bg1">
                                <a:lumMod val="65000"/>
                              </a:schemeClr>
                            </a:solidFill>
                            <a:latin typeface="Cambria Math" charset="0"/>
                            <a:ea typeface="+mn-ea"/>
                            <a:cs typeface="+mn-cs"/>
                          </a:rPr>
                        </m:ctrlPr>
                      </m:sSubPr>
                      <m:e>
                        <m:r>
                          <a:rPr lang="en-US" b="0" i="1" smtClean="0">
                            <a:solidFill>
                              <a:schemeClr val="bg1">
                                <a:lumMod val="65000"/>
                              </a:schemeClr>
                            </a:solidFill>
                            <a:latin typeface="Cambria Math" charset="0"/>
                            <a:ea typeface="+mn-ea"/>
                            <a:cs typeface="+mn-cs"/>
                          </a:rPr>
                          <m:t>𝑡</m:t>
                        </m:r>
                      </m:e>
                      <m:sub>
                        <m:r>
                          <a:rPr lang="en-US" b="0" i="1" smtClean="0">
                            <a:solidFill>
                              <a:schemeClr val="bg1">
                                <a:lumMod val="65000"/>
                              </a:schemeClr>
                            </a:solidFill>
                            <a:latin typeface="Cambria Math" charset="0"/>
                            <a:ea typeface="+mn-ea"/>
                            <a:cs typeface="+mn-cs"/>
                          </a:rPr>
                          <m:t>𝑘</m:t>
                        </m:r>
                        <m:r>
                          <a:rPr lang="en-US" b="0" i="1" smtClean="0">
                            <a:solidFill>
                              <a:schemeClr val="bg1">
                                <a:lumMod val="65000"/>
                              </a:schemeClr>
                            </a:solidFill>
                            <a:latin typeface="Cambria Math" charset="0"/>
                            <a:ea typeface="+mn-ea"/>
                            <a:cs typeface="+mn-cs"/>
                          </a:rPr>
                          <m:t>+1</m:t>
                        </m:r>
                      </m:sub>
                    </m:sSub>
                    <m:r>
                      <a:rPr lang="mr-IN" b="0" i="1" smtClean="0">
                        <a:solidFill>
                          <a:schemeClr val="bg1">
                            <a:lumMod val="65000"/>
                          </a:schemeClr>
                        </a:solidFill>
                        <a:latin typeface="Cambria Math" charset="0"/>
                        <a:ea typeface="Cambria Math" charset="0"/>
                        <a:cs typeface="Cambria Math" charset="0"/>
                      </a:rPr>
                      <m:t>&gt;</m:t>
                    </m:r>
                    <m:sSub>
                      <m:sSubPr>
                        <m:ctrlPr>
                          <a:rPr lang="en-US" b="0" i="1" smtClean="0">
                            <a:solidFill>
                              <a:schemeClr val="bg1">
                                <a:lumMod val="65000"/>
                              </a:schemeClr>
                            </a:solidFill>
                            <a:latin typeface="Cambria Math" charset="0"/>
                            <a:ea typeface="Cambria Math" charset="0"/>
                            <a:cs typeface="Cambria Math" charset="0"/>
                          </a:rPr>
                        </m:ctrlPr>
                      </m:sSubPr>
                      <m:e>
                        <m:r>
                          <a:rPr lang="en-US" b="0" i="1" smtClean="0">
                            <a:solidFill>
                              <a:schemeClr val="bg1">
                                <a:lumMod val="65000"/>
                              </a:schemeClr>
                            </a:solidFill>
                            <a:latin typeface="Cambria Math" charset="0"/>
                            <a:ea typeface="Cambria Math" charset="0"/>
                            <a:cs typeface="Cambria Math" charset="0"/>
                          </a:rPr>
                          <m:t>𝑡</m:t>
                        </m:r>
                      </m:e>
                      <m:sub>
                        <m:r>
                          <a:rPr lang="en-US" b="0" i="1" smtClean="0">
                            <a:solidFill>
                              <a:schemeClr val="bg1">
                                <a:lumMod val="65000"/>
                              </a:schemeClr>
                            </a:solidFill>
                            <a:latin typeface="Cambria Math" charset="0"/>
                            <a:ea typeface="Cambria Math" charset="0"/>
                            <a:cs typeface="Cambria Math" charset="0"/>
                          </a:rPr>
                          <m:t>𝑘</m:t>
                        </m:r>
                      </m:sub>
                    </m:sSub>
                    <m:r>
                      <a:rPr lang="en-US" b="0" i="1" smtClean="0">
                        <a:solidFill>
                          <a:schemeClr val="bg1">
                            <a:lumMod val="65000"/>
                          </a:schemeClr>
                        </a:solidFill>
                        <a:latin typeface="Cambria Math" charset="0"/>
                        <a:ea typeface="Cambria Math" charset="0"/>
                        <a:cs typeface="Cambria Math" charset="0"/>
                      </a:rPr>
                      <m:t>≥</m:t>
                    </m:r>
                    <m:sSub>
                      <m:sSubPr>
                        <m:ctrlPr>
                          <a:rPr lang="en-US" b="0" i="1" smtClean="0">
                            <a:solidFill>
                              <a:schemeClr val="bg1">
                                <a:lumMod val="65000"/>
                              </a:schemeClr>
                            </a:solidFill>
                            <a:latin typeface="Cambria Math" charset="0"/>
                            <a:ea typeface="Cambria Math" charset="0"/>
                            <a:cs typeface="Cambria Math" charset="0"/>
                          </a:rPr>
                        </m:ctrlPr>
                      </m:sSubPr>
                      <m:e>
                        <m:r>
                          <a:rPr lang="en-US" b="0" i="1" smtClean="0">
                            <a:solidFill>
                              <a:schemeClr val="bg1">
                                <a:lumMod val="65000"/>
                              </a:schemeClr>
                            </a:solidFill>
                            <a:latin typeface="Cambria Math" charset="0"/>
                            <a:ea typeface="Cambria Math" charset="0"/>
                            <a:cs typeface="Cambria Math" charset="0"/>
                          </a:rPr>
                          <m:t>𝑡</m:t>
                        </m:r>
                      </m:e>
                      <m:sub>
                        <m:r>
                          <a:rPr lang="en-US" b="0" i="1" smtClean="0">
                            <a:solidFill>
                              <a:schemeClr val="bg1">
                                <a:lumMod val="65000"/>
                              </a:schemeClr>
                            </a:solidFill>
                            <a:latin typeface="Cambria Math" charset="0"/>
                            <a:ea typeface="Cambria Math" charset="0"/>
                            <a:cs typeface="Cambria Math" charset="0"/>
                          </a:rPr>
                          <m:t>0</m:t>
                        </m:r>
                      </m:sub>
                    </m:sSub>
                  </m:oMath>
                </a14:m>
                <a:r>
                  <a:rPr lang="en-US" dirty="0" smtClean="0">
                    <a:solidFill>
                      <a:schemeClr val="bg1">
                        <a:lumMod val="65000"/>
                      </a:schemeClr>
                    </a:solidFill>
                    <a:latin typeface="Calibri"/>
                    <a:ea typeface="+mn-ea"/>
                    <a:cs typeface="+mn-cs"/>
                  </a:rPr>
                  <a:t>,</a:t>
                </a:r>
              </a:p>
              <a:p>
                <a:pPr defTabSz="457200" eaLnBrk="1" fontAlgn="auto" hangingPunct="1">
                  <a:spcBef>
                    <a:spcPts val="1800"/>
                  </a:spcBef>
                  <a:spcAft>
                    <a:spcPts val="0"/>
                  </a:spcAft>
                </a:pPr>
                <a:r>
                  <a:rPr lang="en-US" dirty="0" smtClean="0">
                    <a:solidFill>
                      <a:schemeClr val="bg1">
                        <a:lumMod val="65000"/>
                      </a:schemeClr>
                    </a:solidFill>
                    <a:latin typeface="Calibri"/>
                    <a:ea typeface="+mn-ea"/>
                    <a:cs typeface="+mn-cs"/>
                  </a:rPr>
                  <a:t>Observations at </a:t>
                </a:r>
                <a14:m>
                  <m:oMath xmlns:m="http://schemas.openxmlformats.org/officeDocument/2006/math">
                    <m:sSub>
                      <m:sSubPr>
                        <m:ctrlPr>
                          <a:rPr lang="en-US" i="1" smtClean="0">
                            <a:solidFill>
                              <a:schemeClr val="bg1">
                                <a:lumMod val="65000"/>
                              </a:schemeClr>
                            </a:solidFill>
                            <a:latin typeface="Cambria Math" charset="0"/>
                            <a:ea typeface="+mn-ea"/>
                            <a:cs typeface="+mn-cs"/>
                          </a:rPr>
                        </m:ctrlPr>
                      </m:sSubPr>
                      <m:e>
                        <m:r>
                          <a:rPr lang="en-US" b="0" i="1" smtClean="0">
                            <a:solidFill>
                              <a:schemeClr val="bg1">
                                <a:lumMod val="65000"/>
                              </a:schemeClr>
                            </a:solidFill>
                            <a:latin typeface="Cambria Math" charset="0"/>
                            <a:ea typeface="+mn-ea"/>
                            <a:cs typeface="+mn-cs"/>
                          </a:rPr>
                          <m:t>𝑡</m:t>
                        </m:r>
                      </m:e>
                      <m:sub>
                        <m:r>
                          <a:rPr lang="en-US" b="0" i="1" smtClean="0">
                            <a:solidFill>
                              <a:schemeClr val="bg1">
                                <a:lumMod val="65000"/>
                              </a:schemeClr>
                            </a:solidFill>
                            <a:latin typeface="Cambria Math" charset="0"/>
                            <a:ea typeface="+mn-ea"/>
                            <a:cs typeface="+mn-cs"/>
                          </a:rPr>
                          <m:t>𝑘</m:t>
                        </m:r>
                      </m:sub>
                    </m:sSub>
                  </m:oMath>
                </a14:m>
                <a:r>
                  <a:rPr lang="en-US" dirty="0" smtClean="0">
                    <a:solidFill>
                      <a:schemeClr val="bg1">
                        <a:lumMod val="65000"/>
                      </a:schemeClr>
                    </a:solidFill>
                    <a:latin typeface="Calibri"/>
                    <a:ea typeface="+mn-ea"/>
                    <a:cs typeface="+mn-cs"/>
                  </a:rPr>
                  <a:t> related to </a:t>
                </a:r>
                <a14:m>
                  <m:oMath xmlns:m="http://schemas.openxmlformats.org/officeDocument/2006/math">
                    <m:sSub>
                      <m:sSubPr>
                        <m:ctrlPr>
                          <a:rPr lang="en-US" i="1" smtClean="0">
                            <a:solidFill>
                              <a:schemeClr val="bg1">
                                <a:lumMod val="65000"/>
                              </a:schemeClr>
                            </a:solidFill>
                            <a:latin typeface="Cambria Math" charset="0"/>
                            <a:ea typeface="+mn-ea"/>
                            <a:cs typeface="+mn-cs"/>
                          </a:rPr>
                        </m:ctrlPr>
                      </m:sSubPr>
                      <m:e>
                        <m:r>
                          <a:rPr lang="en-US" b="1" i="0" smtClean="0">
                            <a:solidFill>
                              <a:schemeClr val="bg1">
                                <a:lumMod val="65000"/>
                              </a:schemeClr>
                            </a:solidFill>
                            <a:latin typeface="Cambria Math" charset="0"/>
                            <a:ea typeface="+mn-ea"/>
                            <a:cs typeface="+mn-cs"/>
                          </a:rPr>
                          <m:t>𝐱</m:t>
                        </m:r>
                      </m:e>
                      <m:sub>
                        <m:sSub>
                          <m:sSubPr>
                            <m:ctrlPr>
                              <a:rPr lang="en-US" i="1" smtClean="0">
                                <a:solidFill>
                                  <a:schemeClr val="bg1">
                                    <a:lumMod val="65000"/>
                                  </a:schemeClr>
                                </a:solidFill>
                                <a:latin typeface="Cambria Math" charset="0"/>
                                <a:ea typeface="+mn-ea"/>
                                <a:cs typeface="+mn-cs"/>
                              </a:rPr>
                            </m:ctrlPr>
                          </m:sSubPr>
                          <m:e>
                            <m:r>
                              <a:rPr lang="en-US" b="0" i="1" smtClean="0">
                                <a:solidFill>
                                  <a:schemeClr val="bg1">
                                    <a:lumMod val="65000"/>
                                  </a:schemeClr>
                                </a:solidFill>
                                <a:latin typeface="Cambria Math" charset="0"/>
                                <a:ea typeface="+mn-ea"/>
                                <a:cs typeface="+mn-cs"/>
                              </a:rPr>
                              <m:t>𝑡</m:t>
                            </m:r>
                          </m:e>
                          <m:sub>
                            <m:r>
                              <a:rPr lang="en-US" b="0" i="1" smtClean="0">
                                <a:solidFill>
                                  <a:schemeClr val="bg1">
                                    <a:lumMod val="65000"/>
                                  </a:schemeClr>
                                </a:solidFill>
                                <a:latin typeface="Cambria Math" charset="0"/>
                                <a:ea typeface="+mn-ea"/>
                                <a:cs typeface="+mn-cs"/>
                              </a:rPr>
                              <m:t>𝑘</m:t>
                            </m:r>
                          </m:sub>
                        </m:sSub>
                      </m:sub>
                    </m:sSub>
                  </m:oMath>
                </a14:m>
                <a:r>
                  <a:rPr lang="en-US" dirty="0" smtClean="0">
                    <a:solidFill>
                      <a:schemeClr val="bg1">
                        <a:lumMod val="65000"/>
                      </a:schemeClr>
                    </a:solidFill>
                  </a:rPr>
                  <a:t>;    </a:t>
                </a:r>
                <a14:m>
                  <m:oMath xmlns:m="http://schemas.openxmlformats.org/officeDocument/2006/math">
                    <m:sSub>
                      <m:sSubPr>
                        <m:ctrlPr>
                          <a:rPr lang="en-US" i="1">
                            <a:solidFill>
                              <a:schemeClr val="bg1">
                                <a:lumMod val="65000"/>
                              </a:schemeClr>
                            </a:solidFill>
                            <a:latin typeface="Cambria Math" charset="0"/>
                          </a:rPr>
                        </m:ctrlPr>
                      </m:sSubPr>
                      <m:e>
                        <m:r>
                          <a:rPr lang="en-US" b="1" i="0">
                            <a:solidFill>
                              <a:schemeClr val="bg1">
                                <a:lumMod val="65000"/>
                              </a:schemeClr>
                            </a:solidFill>
                            <a:latin typeface="Cambria Math" charset="0"/>
                          </a:rPr>
                          <m:t>𝐲</m:t>
                        </m:r>
                      </m:e>
                      <m:sub>
                        <m:r>
                          <a:rPr lang="en-US" i="1">
                            <a:solidFill>
                              <a:schemeClr val="bg1">
                                <a:lumMod val="65000"/>
                              </a:schemeClr>
                            </a:solidFill>
                            <a:latin typeface="Cambria Math" charset="0"/>
                          </a:rPr>
                          <m:t>𝑘</m:t>
                        </m:r>
                      </m:sub>
                    </m:sSub>
                    <m:r>
                      <a:rPr lang="en-US" i="1">
                        <a:solidFill>
                          <a:schemeClr val="bg1">
                            <a:lumMod val="65000"/>
                          </a:schemeClr>
                        </a:solidFill>
                        <a:latin typeface="Cambria Math" charset="0"/>
                      </a:rPr>
                      <m:t>=</m:t>
                    </m:r>
                    <m:sSub>
                      <m:sSubPr>
                        <m:ctrlPr>
                          <a:rPr lang="en-US" i="1">
                            <a:solidFill>
                              <a:schemeClr val="bg1">
                                <a:lumMod val="65000"/>
                              </a:schemeClr>
                            </a:solidFill>
                            <a:latin typeface="Cambria Math" charset="0"/>
                          </a:rPr>
                        </m:ctrlPr>
                      </m:sSubPr>
                      <m:e>
                        <m:r>
                          <a:rPr lang="en-US" i="1">
                            <a:solidFill>
                              <a:schemeClr val="bg1">
                                <a:lumMod val="65000"/>
                              </a:schemeClr>
                            </a:solidFill>
                            <a:latin typeface="Cambria Math" charset="0"/>
                          </a:rPr>
                          <m:t>h</m:t>
                        </m:r>
                      </m:e>
                      <m:sub>
                        <m:r>
                          <a:rPr lang="en-US" i="1">
                            <a:solidFill>
                              <a:schemeClr val="bg1">
                                <a:lumMod val="65000"/>
                              </a:schemeClr>
                            </a:solidFill>
                            <a:latin typeface="Cambria Math" charset="0"/>
                          </a:rPr>
                          <m:t>𝑘</m:t>
                        </m:r>
                      </m:sub>
                    </m:sSub>
                    <m:d>
                      <m:dPr>
                        <m:ctrlPr>
                          <a:rPr lang="mr-IN" i="1">
                            <a:solidFill>
                              <a:schemeClr val="bg1">
                                <a:lumMod val="65000"/>
                              </a:schemeClr>
                            </a:solidFill>
                            <a:latin typeface="Cambria Math" charset="0"/>
                          </a:rPr>
                        </m:ctrlPr>
                      </m:dPr>
                      <m:e>
                        <m:sSub>
                          <m:sSubPr>
                            <m:ctrlPr>
                              <a:rPr lang="en-US" i="1">
                                <a:solidFill>
                                  <a:schemeClr val="bg1">
                                    <a:lumMod val="65000"/>
                                  </a:schemeClr>
                                </a:solidFill>
                                <a:latin typeface="Cambria Math" charset="0"/>
                              </a:rPr>
                            </m:ctrlPr>
                          </m:sSubPr>
                          <m:e>
                            <m:r>
                              <a:rPr lang="en-US" b="1" i="0">
                                <a:solidFill>
                                  <a:schemeClr val="bg1">
                                    <a:lumMod val="65000"/>
                                  </a:schemeClr>
                                </a:solidFill>
                                <a:latin typeface="Cambria Math" charset="0"/>
                              </a:rPr>
                              <m:t>𝐱</m:t>
                            </m:r>
                          </m:e>
                          <m:sub>
                            <m:sSub>
                              <m:sSubPr>
                                <m:ctrlPr>
                                  <a:rPr lang="en-US" i="1">
                                    <a:solidFill>
                                      <a:schemeClr val="bg1">
                                        <a:lumMod val="65000"/>
                                      </a:schemeClr>
                                    </a:solidFill>
                                    <a:latin typeface="Cambria Math" charset="0"/>
                                  </a:rPr>
                                </m:ctrlPr>
                              </m:sSubPr>
                              <m:e>
                                <m:r>
                                  <a:rPr lang="en-US" i="1">
                                    <a:solidFill>
                                      <a:schemeClr val="bg1">
                                        <a:lumMod val="65000"/>
                                      </a:schemeClr>
                                    </a:solidFill>
                                    <a:latin typeface="Cambria Math" charset="0"/>
                                  </a:rPr>
                                  <m:t>𝑡</m:t>
                                </m:r>
                              </m:e>
                              <m:sub>
                                <m:r>
                                  <a:rPr lang="en-US" i="1">
                                    <a:solidFill>
                                      <a:schemeClr val="bg1">
                                        <a:lumMod val="65000"/>
                                      </a:schemeClr>
                                    </a:solidFill>
                                    <a:latin typeface="Cambria Math" charset="0"/>
                                  </a:rPr>
                                  <m:t>𝑘</m:t>
                                </m:r>
                              </m:sub>
                            </m:sSub>
                          </m:sub>
                        </m:sSub>
                      </m:e>
                    </m:d>
                    <m:r>
                      <a:rPr lang="en-US" b="0" i="1" smtClean="0">
                        <a:solidFill>
                          <a:schemeClr val="bg1">
                            <a:lumMod val="65000"/>
                          </a:schemeClr>
                        </a:solidFill>
                        <a:latin typeface="Cambria Math" charset="0"/>
                      </a:rPr>
                      <m:t>+</m:t>
                    </m:r>
                    <m:sSub>
                      <m:sSubPr>
                        <m:ctrlPr>
                          <a:rPr lang="en-US" b="0" i="1" smtClean="0">
                            <a:solidFill>
                              <a:schemeClr val="bg1">
                                <a:lumMod val="65000"/>
                              </a:schemeClr>
                            </a:solidFill>
                            <a:latin typeface="Cambria Math" charset="0"/>
                          </a:rPr>
                        </m:ctrlPr>
                      </m:sSubPr>
                      <m:e>
                        <m:r>
                          <a:rPr lang="en-US" b="0" i="1" smtClean="0">
                            <a:solidFill>
                              <a:schemeClr val="bg1">
                                <a:lumMod val="65000"/>
                              </a:schemeClr>
                            </a:solidFill>
                            <a:latin typeface="Cambria Math" charset="0"/>
                            <a:ea typeface="Cambria Math" charset="0"/>
                            <a:cs typeface="Cambria Math" charset="0"/>
                          </a:rPr>
                          <m:t>𝜈</m:t>
                        </m:r>
                      </m:e>
                      <m:sub>
                        <m:r>
                          <a:rPr lang="en-US" b="0" i="1" smtClean="0">
                            <a:solidFill>
                              <a:schemeClr val="bg1">
                                <a:lumMod val="65000"/>
                              </a:schemeClr>
                            </a:solidFill>
                            <a:latin typeface="Cambria Math" charset="0"/>
                          </a:rPr>
                          <m:t>𝑘</m:t>
                        </m:r>
                      </m:sub>
                    </m:sSub>
                  </m:oMath>
                </a14:m>
                <a:r>
                  <a:rPr lang="en-US" dirty="0" smtClean="0">
                    <a:solidFill>
                      <a:schemeClr val="bg1">
                        <a:lumMod val="65000"/>
                      </a:schemeClr>
                    </a:solidFill>
                    <a:latin typeface="Calibri"/>
                    <a:ea typeface="+mn-ea"/>
                    <a:cs typeface="+mn-cs"/>
                  </a:rPr>
                  <a:t>,		(1)</a:t>
                </a:r>
              </a:p>
              <a:p>
                <a:pPr defTabSz="457200" eaLnBrk="1" fontAlgn="auto" hangingPunct="1">
                  <a:spcBef>
                    <a:spcPts val="1800"/>
                  </a:spcBef>
                  <a:spcAft>
                    <a:spcPts val="0"/>
                  </a:spcAft>
                </a:pPr>
                <a:r>
                  <a:rPr lang="en-US" dirty="0" smtClean="0">
                    <a:solidFill>
                      <a:schemeClr val="bg1">
                        <a:lumMod val="65000"/>
                      </a:schemeClr>
                    </a:solidFill>
                    <a:latin typeface="Calibri"/>
                    <a:ea typeface="+mn-ea"/>
                    <a:cs typeface="+mn-cs"/>
                  </a:rPr>
                  <a:t>	Observation error is zero mean, normal, </a:t>
                </a:r>
                <a14:m>
                  <m:oMath xmlns:m="http://schemas.openxmlformats.org/officeDocument/2006/math">
                    <m:sSub>
                      <m:sSubPr>
                        <m:ctrlPr>
                          <a:rPr lang="en-US" i="1" smtClean="0">
                            <a:solidFill>
                              <a:schemeClr val="bg1">
                                <a:lumMod val="65000"/>
                              </a:schemeClr>
                            </a:solidFill>
                            <a:latin typeface="Cambria Math" charset="0"/>
                            <a:ea typeface="+mn-ea"/>
                            <a:cs typeface="+mn-cs"/>
                          </a:rPr>
                        </m:ctrlPr>
                      </m:sSubPr>
                      <m:e>
                        <m:r>
                          <a:rPr lang="en-US" i="1" smtClean="0">
                            <a:solidFill>
                              <a:schemeClr val="bg1">
                                <a:lumMod val="65000"/>
                              </a:schemeClr>
                            </a:solidFill>
                            <a:latin typeface="Cambria Math" charset="0"/>
                            <a:ea typeface="Cambria Math" charset="0"/>
                            <a:cs typeface="Cambria Math" charset="0"/>
                          </a:rPr>
                          <m:t>𝜈</m:t>
                        </m:r>
                      </m:e>
                      <m:sub>
                        <m:r>
                          <a:rPr lang="en-US" b="0" i="1" smtClean="0">
                            <a:solidFill>
                              <a:schemeClr val="bg1">
                                <a:lumMod val="65000"/>
                              </a:schemeClr>
                            </a:solidFill>
                            <a:latin typeface="Cambria Math" charset="0"/>
                            <a:ea typeface="+mn-ea"/>
                            <a:cs typeface="+mn-cs"/>
                          </a:rPr>
                          <m:t>𝑘</m:t>
                        </m:r>
                      </m:sub>
                    </m:sSub>
                    <m:r>
                      <a:rPr lang="en-US" b="0" i="1" smtClean="0">
                        <a:solidFill>
                          <a:schemeClr val="bg1">
                            <a:lumMod val="65000"/>
                          </a:schemeClr>
                        </a:solidFill>
                        <a:latin typeface="Cambria Math" charset="0"/>
                        <a:ea typeface="+mn-ea"/>
                        <a:cs typeface="+mn-cs"/>
                      </a:rPr>
                      <m:t>=</m:t>
                    </m:r>
                    <m:r>
                      <a:rPr lang="en-US" b="0" i="1" smtClean="0">
                        <a:solidFill>
                          <a:schemeClr val="bg1">
                            <a:lumMod val="65000"/>
                          </a:schemeClr>
                        </a:solidFill>
                        <a:latin typeface="Cambria Math" charset="0"/>
                        <a:ea typeface="+mn-ea"/>
                        <a:cs typeface="+mn-cs"/>
                      </a:rPr>
                      <m:t>𝑁</m:t>
                    </m:r>
                    <m:d>
                      <m:dPr>
                        <m:ctrlPr>
                          <a:rPr lang="mr-IN" b="0" i="1" smtClean="0">
                            <a:solidFill>
                              <a:schemeClr val="bg1">
                                <a:lumMod val="65000"/>
                              </a:schemeClr>
                            </a:solidFill>
                            <a:latin typeface="Cambria Math" charset="0"/>
                            <a:ea typeface="+mn-ea"/>
                            <a:cs typeface="+mn-cs"/>
                          </a:rPr>
                        </m:ctrlPr>
                      </m:dPr>
                      <m:e>
                        <m:r>
                          <a:rPr lang="en-US" b="0" i="1" smtClean="0">
                            <a:solidFill>
                              <a:schemeClr val="bg1">
                                <a:lumMod val="65000"/>
                              </a:schemeClr>
                            </a:solidFill>
                            <a:latin typeface="Cambria Math" charset="0"/>
                            <a:ea typeface="+mn-ea"/>
                            <a:cs typeface="+mn-cs"/>
                          </a:rPr>
                          <m:t>0,</m:t>
                        </m:r>
                        <m:sSub>
                          <m:sSubPr>
                            <m:ctrlPr>
                              <a:rPr lang="en-US" b="0" i="1" smtClean="0">
                                <a:solidFill>
                                  <a:schemeClr val="bg1">
                                    <a:lumMod val="65000"/>
                                  </a:schemeClr>
                                </a:solidFill>
                                <a:latin typeface="Cambria Math" charset="0"/>
                                <a:ea typeface="+mn-ea"/>
                                <a:cs typeface="+mn-cs"/>
                              </a:rPr>
                            </m:ctrlPr>
                          </m:sSubPr>
                          <m:e>
                            <m:r>
                              <a:rPr lang="en-US" b="1" i="0" smtClean="0">
                                <a:solidFill>
                                  <a:schemeClr val="bg1">
                                    <a:lumMod val="65000"/>
                                  </a:schemeClr>
                                </a:solidFill>
                                <a:latin typeface="Cambria Math" charset="0"/>
                                <a:ea typeface="+mn-ea"/>
                                <a:cs typeface="+mn-cs"/>
                              </a:rPr>
                              <m:t>𝐑</m:t>
                            </m:r>
                          </m:e>
                          <m:sub>
                            <m:r>
                              <a:rPr lang="en-US" b="0" i="1" smtClean="0">
                                <a:solidFill>
                                  <a:schemeClr val="bg1">
                                    <a:lumMod val="65000"/>
                                  </a:schemeClr>
                                </a:solidFill>
                                <a:latin typeface="Cambria Math" charset="0"/>
                                <a:ea typeface="+mn-ea"/>
                                <a:cs typeface="+mn-cs"/>
                              </a:rPr>
                              <m:t>𝑘</m:t>
                            </m:r>
                          </m:sub>
                        </m:sSub>
                      </m:e>
                    </m:d>
                  </m:oMath>
                </a14:m>
                <a:r>
                  <a:rPr lang="en-US" dirty="0" smtClean="0">
                    <a:solidFill>
                      <a:schemeClr val="bg1">
                        <a:lumMod val="65000"/>
                      </a:schemeClr>
                    </a:solidFill>
                    <a:latin typeface="Calibri"/>
                    <a:ea typeface="+mn-ea"/>
                    <a:cs typeface="+mn-cs"/>
                  </a:rPr>
                  <a:t>,	(2)</a:t>
                </a:r>
              </a:p>
              <a:p>
                <a:pPr defTabSz="457200" eaLnBrk="1" fontAlgn="auto" hangingPunct="1">
                  <a:spcBef>
                    <a:spcPts val="1800"/>
                  </a:spcBef>
                  <a:spcAft>
                    <a:spcPts val="0"/>
                  </a:spcAft>
                </a:pPr>
                <a:r>
                  <a:rPr lang="en-US" dirty="0" smtClean="0">
                    <a:solidFill>
                      <a:prstClr val="black"/>
                    </a:solidFill>
                    <a:latin typeface="Calibri"/>
                    <a:ea typeface="+mn-ea"/>
                    <a:cs typeface="+mn-cs"/>
                  </a:rPr>
                  <a:t>A forecast model </a:t>
                </a:r>
                <a14:m>
                  <m:oMath xmlns:m="http://schemas.openxmlformats.org/officeDocument/2006/math">
                    <m:r>
                      <a:rPr lang="en-US" b="0" i="1" smtClean="0">
                        <a:solidFill>
                          <a:prstClr val="black"/>
                        </a:solidFill>
                        <a:latin typeface="Cambria Math" charset="0"/>
                        <a:ea typeface="+mn-ea"/>
                        <a:cs typeface="+mn-cs"/>
                      </a:rPr>
                      <m:t>𝑚</m:t>
                    </m:r>
                  </m:oMath>
                </a14:m>
                <a:r>
                  <a:rPr lang="en-US" dirty="0" smtClean="0">
                    <a:solidFill>
                      <a:prstClr val="black"/>
                    </a:solidFill>
                    <a:latin typeface="Calibri"/>
                    <a:ea typeface="+mn-ea"/>
                    <a:cs typeface="+mn-cs"/>
                  </a:rPr>
                  <a:t> for the state-vector; 	</a:t>
                </a:r>
                <a14:m>
                  <m:oMath xmlns:m="http://schemas.openxmlformats.org/officeDocument/2006/math">
                    <m:sSub>
                      <m:sSubPr>
                        <m:ctrlPr>
                          <a:rPr lang="en-US" sz="2000" i="1">
                            <a:solidFill>
                              <a:prstClr val="black"/>
                            </a:solidFill>
                            <a:latin typeface="Cambria Math" charset="0"/>
                          </a:rPr>
                        </m:ctrlPr>
                      </m:sSubPr>
                      <m:e>
                        <m:r>
                          <a:rPr lang="en-US" sz="2000" b="1">
                            <a:solidFill>
                              <a:prstClr val="black"/>
                            </a:solidFill>
                            <a:latin typeface="Cambria Math" charset="0"/>
                          </a:rPr>
                          <m:t>𝐱</m:t>
                        </m:r>
                      </m:e>
                      <m:sub>
                        <m:sSub>
                          <m:sSubPr>
                            <m:ctrlPr>
                              <a:rPr lang="en-US" sz="2000" i="1">
                                <a:solidFill>
                                  <a:prstClr val="black"/>
                                </a:solidFill>
                                <a:latin typeface="Cambria Math" charset="0"/>
                              </a:rPr>
                            </m:ctrlPr>
                          </m:sSubPr>
                          <m:e>
                            <m:r>
                              <a:rPr lang="en-US" sz="2000" i="1">
                                <a:solidFill>
                                  <a:prstClr val="black"/>
                                </a:solidFill>
                                <a:latin typeface="Cambria Math" charset="0"/>
                              </a:rPr>
                              <m:t>𝑡</m:t>
                            </m:r>
                          </m:e>
                          <m:sub>
                            <m:r>
                              <a:rPr lang="en-US" sz="2000" i="1">
                                <a:solidFill>
                                  <a:prstClr val="black"/>
                                </a:solidFill>
                                <a:latin typeface="Cambria Math" charset="0"/>
                              </a:rPr>
                              <m:t>𝑘</m:t>
                            </m:r>
                            <m:r>
                              <a:rPr lang="en-US" sz="2000" i="1">
                                <a:solidFill>
                                  <a:prstClr val="black"/>
                                </a:solidFill>
                                <a:latin typeface="Cambria Math" charset="0"/>
                              </a:rPr>
                              <m:t>+1</m:t>
                            </m:r>
                          </m:sub>
                        </m:sSub>
                      </m:sub>
                    </m:sSub>
                    <m:r>
                      <a:rPr lang="en-US" sz="2000">
                        <a:solidFill>
                          <a:prstClr val="black"/>
                        </a:solidFill>
                        <a:latin typeface="Cambria Math" charset="0"/>
                      </a:rPr>
                      <m:t>=</m:t>
                    </m:r>
                    <m:sSub>
                      <m:sSubPr>
                        <m:ctrlPr>
                          <a:rPr lang="en-US" sz="2000" i="1" smtClean="0">
                            <a:solidFill>
                              <a:prstClr val="black"/>
                            </a:solidFill>
                            <a:latin typeface="Cambria Math" charset="0"/>
                          </a:rPr>
                        </m:ctrlPr>
                      </m:sSubPr>
                      <m:e>
                        <m:r>
                          <a:rPr lang="en-US" sz="2000" b="0" i="1" smtClean="0">
                            <a:solidFill>
                              <a:prstClr val="black"/>
                            </a:solidFill>
                            <a:latin typeface="Cambria Math" charset="0"/>
                          </a:rPr>
                          <m:t>𝑚</m:t>
                        </m:r>
                      </m:e>
                      <m:sub>
                        <m:r>
                          <a:rPr lang="en-US" sz="2000" b="0" i="1" smtClean="0">
                            <a:solidFill>
                              <a:prstClr val="black"/>
                            </a:solidFill>
                            <a:latin typeface="Cambria Math" charset="0"/>
                          </a:rPr>
                          <m:t>𝑘</m:t>
                        </m:r>
                        <m:r>
                          <a:rPr lang="en-US" sz="2000" b="0" i="1" smtClean="0">
                            <a:solidFill>
                              <a:prstClr val="black"/>
                            </a:solidFill>
                            <a:latin typeface="Cambria Math" charset="0"/>
                          </a:rPr>
                          <m:t>:</m:t>
                        </m:r>
                        <m:r>
                          <a:rPr lang="en-US" sz="2000" b="0" i="1" smtClean="0">
                            <a:solidFill>
                              <a:prstClr val="black"/>
                            </a:solidFill>
                            <a:latin typeface="Cambria Math" charset="0"/>
                          </a:rPr>
                          <m:t>𝑘</m:t>
                        </m:r>
                        <m:r>
                          <a:rPr lang="en-US" sz="2000" b="0" i="1" smtClean="0">
                            <a:solidFill>
                              <a:prstClr val="black"/>
                            </a:solidFill>
                            <a:latin typeface="Cambria Math" charset="0"/>
                          </a:rPr>
                          <m:t>+1</m:t>
                        </m:r>
                      </m:sub>
                    </m:sSub>
                    <m:d>
                      <m:dPr>
                        <m:ctrlPr>
                          <a:rPr lang="mr-IN" sz="2000" i="1">
                            <a:solidFill>
                              <a:prstClr val="black"/>
                            </a:solidFill>
                            <a:latin typeface="Cambria Math" charset="0"/>
                          </a:rPr>
                        </m:ctrlPr>
                      </m:dPr>
                      <m:e>
                        <m:sSub>
                          <m:sSubPr>
                            <m:ctrlPr>
                              <a:rPr lang="en-US" sz="2000" i="1">
                                <a:solidFill>
                                  <a:prstClr val="black"/>
                                </a:solidFill>
                                <a:latin typeface="Cambria Math" charset="0"/>
                              </a:rPr>
                            </m:ctrlPr>
                          </m:sSubPr>
                          <m:e>
                            <m:r>
                              <a:rPr lang="en-US" sz="2000" b="1">
                                <a:solidFill>
                                  <a:prstClr val="black"/>
                                </a:solidFill>
                                <a:latin typeface="Cambria Math" charset="0"/>
                              </a:rPr>
                              <m:t>𝐱</m:t>
                            </m:r>
                          </m:e>
                          <m:sub>
                            <m:sSub>
                              <m:sSubPr>
                                <m:ctrlPr>
                                  <a:rPr lang="en-US" sz="2000" i="1">
                                    <a:solidFill>
                                      <a:prstClr val="black"/>
                                    </a:solidFill>
                                    <a:latin typeface="Cambria Math" charset="0"/>
                                  </a:rPr>
                                </m:ctrlPr>
                              </m:sSubPr>
                              <m:e>
                                <m:r>
                                  <a:rPr lang="en-US" sz="2000" i="1">
                                    <a:solidFill>
                                      <a:prstClr val="black"/>
                                    </a:solidFill>
                                    <a:latin typeface="Cambria Math" charset="0"/>
                                  </a:rPr>
                                  <m:t>𝑡</m:t>
                                </m:r>
                              </m:e>
                              <m:sub>
                                <m:r>
                                  <a:rPr lang="en-US" sz="2000" i="1">
                                    <a:solidFill>
                                      <a:prstClr val="black"/>
                                    </a:solidFill>
                                    <a:latin typeface="Cambria Math" charset="0"/>
                                  </a:rPr>
                                  <m:t>𝑘</m:t>
                                </m:r>
                              </m:sub>
                            </m:sSub>
                          </m:sub>
                        </m:sSub>
                        <m:r>
                          <a:rPr lang="en-US" sz="2000" b="0" i="1" smtClean="0">
                            <a:solidFill>
                              <a:prstClr val="black"/>
                            </a:solidFill>
                            <a:latin typeface="Cambria Math" charset="0"/>
                          </a:rPr>
                          <m:t>;</m:t>
                        </m:r>
                        <m:r>
                          <a:rPr lang="en-US" sz="2000" b="1" i="0" smtClean="0">
                            <a:solidFill>
                              <a:srgbClr val="FF0000"/>
                            </a:solidFill>
                            <a:latin typeface="Cambria Math" charset="0"/>
                            <a:ea typeface="Cambria Math" charset="0"/>
                            <a:cs typeface="Cambria Math" charset="0"/>
                          </a:rPr>
                          <m:t>𝛂</m:t>
                        </m:r>
                      </m:e>
                    </m:d>
                  </m:oMath>
                </a14:m>
                <a:r>
                  <a:rPr lang="en-US" sz="2000" dirty="0">
                    <a:solidFill>
                      <a:prstClr val="black"/>
                    </a:solidFill>
                    <a:latin typeface="Calibri"/>
                  </a:rPr>
                  <a:t>	</a:t>
                </a:r>
                <a:r>
                  <a:rPr lang="en-US" dirty="0" smtClean="0">
                    <a:solidFill>
                      <a:prstClr val="black"/>
                    </a:solidFill>
                    <a:latin typeface="Calibri"/>
                    <a:ea typeface="+mn-ea"/>
                    <a:cs typeface="+mn-cs"/>
                  </a:rPr>
                  <a:t>(3a)</a:t>
                </a:r>
              </a:p>
              <a:p>
                <a:pPr defTabSz="457200" eaLnBrk="1" fontAlgn="auto" hangingPunct="1">
                  <a:spcBef>
                    <a:spcPts val="1800"/>
                  </a:spcBef>
                  <a:spcAft>
                    <a:spcPts val="0"/>
                  </a:spcAft>
                </a:pPr>
                <a:r>
                  <a:rPr lang="en-US" dirty="0" smtClean="0">
                    <a:solidFill>
                      <a:prstClr val="black"/>
                    </a:solidFill>
                    <a:latin typeface="Calibri"/>
                    <a:ea typeface="+mn-ea"/>
                    <a:cs typeface="+mn-cs"/>
                  </a:rPr>
                  <a:t>	With model parameter vector </a:t>
                </a:r>
                <a14:m>
                  <m:oMath xmlns:m="http://schemas.openxmlformats.org/officeDocument/2006/math">
                    <m:r>
                      <a:rPr lang="en-US" b="1" i="0" smtClean="0">
                        <a:solidFill>
                          <a:srgbClr val="FF0000"/>
                        </a:solidFill>
                        <a:latin typeface="Cambria Math" charset="0"/>
                        <a:ea typeface="Cambria Math" charset="0"/>
                        <a:cs typeface="Cambria Math" charset="0"/>
                      </a:rPr>
                      <m:t>𝛂</m:t>
                    </m:r>
                  </m:oMath>
                </a14:m>
                <a:r>
                  <a:rPr lang="en-US" sz="2000" dirty="0" smtClean="0">
                    <a:solidFill>
                      <a:prstClr val="black"/>
                    </a:solidFill>
                    <a:latin typeface="Calibri"/>
                    <a:ea typeface="+mn-ea"/>
                    <a:cs typeface="+mn-cs"/>
                  </a:rPr>
                  <a:t>.</a:t>
                </a:r>
              </a:p>
              <a:p>
                <a:pPr defTabSz="457200" eaLnBrk="1" fontAlgn="auto" hangingPunct="1">
                  <a:spcBef>
                    <a:spcPts val="1800"/>
                  </a:spcBef>
                  <a:spcAft>
                    <a:spcPts val="0"/>
                  </a:spcAft>
                </a:pP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charset="0"/>
                    <a:ea typeface="Calibri" charset="0"/>
                    <a:cs typeface="Calibri" charset="0"/>
                  </a:rPr>
                  <a:t>Parameters could be tuning for parameterizations, external forcing,</a:t>
                </a:r>
                <a:r>
                  <a:rPr lang="mr-IN" dirty="0" smtClean="0">
                    <a:solidFill>
                      <a:prstClr val="black"/>
                    </a:solidFill>
                    <a:latin typeface="Calibri" charset="0"/>
                    <a:ea typeface="Calibri" charset="0"/>
                    <a:cs typeface="Calibri" charset="0"/>
                  </a:rPr>
                  <a:t>…</a:t>
                </a:r>
                <a:endParaRPr lang="en-US" dirty="0" smtClean="0">
                  <a:solidFill>
                    <a:prstClr val="black"/>
                  </a:solidFill>
                  <a:latin typeface="Calibri" charset="0"/>
                  <a:ea typeface="Calibri" charset="0"/>
                  <a:cs typeface="Calibri" charset="0"/>
                </a:endParaRPr>
              </a:p>
              <a:p>
                <a:pPr defTabSz="457200" eaLnBrk="1" fontAlgn="auto" hangingPunct="1">
                  <a:lnSpc>
                    <a:spcPct val="90000"/>
                  </a:lnSpc>
                  <a:spcBef>
                    <a:spcPts val="0"/>
                  </a:spcBef>
                  <a:spcAft>
                    <a:spcPts val="0"/>
                  </a:spcAft>
                </a:pPr>
                <a:endParaRPr lang="en-US" dirty="0" smtClean="0">
                  <a:solidFill>
                    <a:prstClr val="black"/>
                  </a:solidFill>
                  <a:latin typeface="Calibri" charset="0"/>
                  <a:ea typeface="Calibri" charset="0"/>
                  <a:cs typeface="Calibri" charset="0"/>
                </a:endParaRPr>
              </a:p>
              <a:p>
                <a:pPr defTabSz="457200" eaLnBrk="1" fontAlgn="auto" hangingPunct="1">
                  <a:lnSpc>
                    <a:spcPct val="90000"/>
                  </a:lnSpc>
                  <a:spcBef>
                    <a:spcPts val="0"/>
                  </a:spcBef>
                  <a:spcAft>
                    <a:spcPts val="0"/>
                  </a:spcAft>
                </a:pPr>
                <a:r>
                  <a:rPr lang="en-US" dirty="0" smtClean="0">
                    <a:solidFill>
                      <a:prstClr val="black"/>
                    </a:solidFill>
                    <a:latin typeface="Calibri" charset="0"/>
                    <a:ea typeface="Calibri" charset="0"/>
                    <a:cs typeface="Calibri" charset="0"/>
                  </a:rPr>
                  <a:t>	Example: Sources for chemical tracers in atmosphere.</a:t>
                </a:r>
                <a:endParaRPr lang="en-US" dirty="0">
                  <a:solidFill>
                    <a:prstClr val="black"/>
                  </a:solidFill>
                  <a:latin typeface="Calibri" charset="0"/>
                  <a:ea typeface="Calibri" charset="0"/>
                  <a:cs typeface="Calibri"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84796" y="838200"/>
                <a:ext cx="8786829" cy="5059270"/>
              </a:xfrm>
              <a:prstGeom prst="rect">
                <a:avLst/>
              </a:prstGeom>
              <a:blipFill rotWithShape="0">
                <a:blip r:embed="rId3"/>
                <a:stretch>
                  <a:fillRect l="-1040" t="-1086" b="-1809"/>
                </a:stretch>
              </a:blipFill>
            </p:spPr>
            <p:txBody>
              <a:bodyPr/>
              <a:lstStyle/>
              <a:p>
                <a:r>
                  <a:rPr lang="en-US">
                    <a:noFill/>
                  </a:rPr>
                  <a:t> </a:t>
                </a:r>
              </a:p>
            </p:txBody>
          </p:sp>
        </mc:Fallback>
      </mc:AlternateContent>
      <p:sp>
        <p:nvSpPr>
          <p:cNvPr id="14" name="Title 13"/>
          <p:cNvSpPr>
            <a:spLocks noGrp="1"/>
          </p:cNvSpPr>
          <p:nvPr>
            <p:ph type="title"/>
          </p:nvPr>
        </p:nvSpPr>
        <p:spPr>
          <a:xfrm>
            <a:off x="0" y="-1"/>
            <a:ext cx="9144000" cy="685801"/>
          </a:xfrm>
        </p:spPr>
        <p:txBody>
          <a:bodyPr/>
          <a:lstStyle/>
          <a:p>
            <a:r>
              <a:rPr lang="en-US" sz="2800" dirty="0">
                <a:effectLst/>
                <a:cs typeface="Arial"/>
              </a:rPr>
              <a:t>Parameter Estimation</a:t>
            </a:r>
            <a:endParaRPr lang="en-US" sz="2800" dirty="0">
              <a:ln w="18415" cmpd="sng">
                <a:solidFill>
                  <a:srgbClr val="FFFFFF"/>
                </a:solidFill>
                <a:prstDash val="solid"/>
              </a:ln>
              <a:solidFill>
                <a:srgbClr val="FFFFFF"/>
              </a:solidFill>
            </a:endParaRPr>
          </a:p>
        </p:txBody>
      </p:sp>
      <p:sp>
        <p:nvSpPr>
          <p:cNvPr id="12" name="Footer Placeholder 11"/>
          <p:cNvSpPr>
            <a:spLocks noGrp="1"/>
          </p:cNvSpPr>
          <p:nvPr>
            <p:ph type="ftr" sz="quarter" idx="3"/>
          </p:nvPr>
        </p:nvSpPr>
        <p:spPr/>
        <p:txBody>
          <a:bodyPr/>
          <a:lstStyle/>
          <a:p>
            <a:r>
              <a:rPr lang="en-US" smtClean="0"/>
              <a:t>CAHMDA VII Tutorial, 20 Aug. 2017</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82</a:t>
            </a:fld>
            <a:endParaRPr lang="en-US" dirty="0"/>
          </a:p>
        </p:txBody>
      </p:sp>
    </p:spTree>
    <p:extLst>
      <p:ext uri="{BB962C8B-B14F-4D97-AF65-F5344CB8AC3E}">
        <p14:creationId xmlns:p14="http://schemas.microsoft.com/office/powerpoint/2010/main" val="87626221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184178" y="665447"/>
                <a:ext cx="8983550" cy="4573624"/>
              </a:xfrm>
              <a:prstGeom prst="rect">
                <a:avLst/>
              </a:prstGeom>
              <a:noFill/>
            </p:spPr>
            <p:txBody>
              <a:bodyPr wrap="none" rtlCol="0">
                <a:spAutoFit/>
              </a:bodyPr>
              <a:lstStyle/>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sz="2000" dirty="0" smtClean="0">
                    <a:solidFill>
                      <a:prstClr val="black"/>
                    </a:solidFill>
                    <a:latin typeface="Calibri"/>
                    <a:ea typeface="+mn-ea"/>
                    <a:cs typeface="+mn-cs"/>
                  </a:rPr>
                  <a:t>									</a:t>
                </a:r>
              </a:p>
              <a:p>
                <a:pPr defTabSz="457200" eaLnBrk="1" fontAlgn="auto" hangingPunct="1">
                  <a:lnSpc>
                    <a:spcPct val="90000"/>
                  </a:lnSpc>
                  <a:spcBef>
                    <a:spcPts val="0"/>
                  </a:spcBef>
                  <a:spcAft>
                    <a:spcPts val="0"/>
                  </a:spcAft>
                </a:pPr>
                <a:r>
                  <a:rPr lang="en-US" dirty="0">
                    <a:solidFill>
                      <a:prstClr val="black"/>
                    </a:solidFill>
                    <a:latin typeface="Calibri"/>
                  </a:rPr>
                  <a:t>A forecast model </a:t>
                </a:r>
                <a14:m>
                  <m:oMath xmlns:m="http://schemas.openxmlformats.org/officeDocument/2006/math">
                    <m:r>
                      <a:rPr lang="en-US" i="1">
                        <a:solidFill>
                          <a:prstClr val="black"/>
                        </a:solidFill>
                        <a:latin typeface="Cambria Math" charset="0"/>
                      </a:rPr>
                      <m:t>𝑚</m:t>
                    </m:r>
                  </m:oMath>
                </a14:m>
                <a:r>
                  <a:rPr lang="en-US" dirty="0">
                    <a:solidFill>
                      <a:prstClr val="black"/>
                    </a:solidFill>
                    <a:latin typeface="Calibri"/>
                  </a:rPr>
                  <a:t> for the state-vector; 	</a:t>
                </a:r>
                <a14:m>
                  <m:oMath xmlns:m="http://schemas.openxmlformats.org/officeDocument/2006/math">
                    <m:sSub>
                      <m:sSubPr>
                        <m:ctrlPr>
                          <a:rPr lang="en-US" i="1">
                            <a:solidFill>
                              <a:prstClr val="black"/>
                            </a:solidFill>
                            <a:latin typeface="Cambria Math" charset="0"/>
                          </a:rPr>
                        </m:ctrlPr>
                      </m:sSubPr>
                      <m:e>
                        <m:r>
                          <a:rPr lang="en-US" b="1">
                            <a:solidFill>
                              <a:prstClr val="black"/>
                            </a:solidFill>
                            <a:latin typeface="Cambria Math" charset="0"/>
                          </a:rPr>
                          <m:t>𝐱</m:t>
                        </m:r>
                      </m:e>
                      <m:sub>
                        <m:sSub>
                          <m:sSubPr>
                            <m:ctrlPr>
                              <a:rPr lang="en-US" i="1">
                                <a:solidFill>
                                  <a:prstClr val="black"/>
                                </a:solidFill>
                                <a:latin typeface="Cambria Math" charset="0"/>
                              </a:rPr>
                            </m:ctrlPr>
                          </m:sSubPr>
                          <m:e>
                            <m:r>
                              <a:rPr lang="en-US" i="1">
                                <a:solidFill>
                                  <a:prstClr val="black"/>
                                </a:solidFill>
                                <a:latin typeface="Cambria Math" charset="0"/>
                              </a:rPr>
                              <m:t>𝑡</m:t>
                            </m:r>
                          </m:e>
                          <m:sub>
                            <m:r>
                              <a:rPr lang="en-US" i="1">
                                <a:solidFill>
                                  <a:prstClr val="black"/>
                                </a:solidFill>
                                <a:latin typeface="Cambria Math" charset="0"/>
                              </a:rPr>
                              <m:t>𝑘</m:t>
                            </m:r>
                            <m:r>
                              <a:rPr lang="en-US" i="1">
                                <a:solidFill>
                                  <a:prstClr val="black"/>
                                </a:solidFill>
                                <a:latin typeface="Cambria Math" charset="0"/>
                              </a:rPr>
                              <m:t>+1</m:t>
                            </m:r>
                          </m:sub>
                        </m:sSub>
                      </m:sub>
                    </m:sSub>
                    <m:r>
                      <a:rPr lang="en-US">
                        <a:solidFill>
                          <a:prstClr val="black"/>
                        </a:solidFill>
                        <a:latin typeface="Cambria Math" charset="0"/>
                      </a:rPr>
                      <m:t>=</m:t>
                    </m:r>
                    <m:sSub>
                      <m:sSubPr>
                        <m:ctrlPr>
                          <a:rPr lang="en-US" i="1">
                            <a:solidFill>
                              <a:prstClr val="black"/>
                            </a:solidFill>
                            <a:latin typeface="Cambria Math" charset="0"/>
                          </a:rPr>
                        </m:ctrlPr>
                      </m:sSubPr>
                      <m:e>
                        <m:r>
                          <a:rPr lang="en-US" i="1">
                            <a:solidFill>
                              <a:prstClr val="black"/>
                            </a:solidFill>
                            <a:latin typeface="Cambria Math" charset="0"/>
                          </a:rPr>
                          <m:t>𝑚</m:t>
                        </m:r>
                      </m:e>
                      <m:sub>
                        <m:r>
                          <a:rPr lang="en-US" i="1">
                            <a:solidFill>
                              <a:prstClr val="black"/>
                            </a:solidFill>
                            <a:latin typeface="Cambria Math" charset="0"/>
                          </a:rPr>
                          <m:t>𝑘</m:t>
                        </m:r>
                        <m:r>
                          <a:rPr lang="en-US" i="1">
                            <a:solidFill>
                              <a:prstClr val="black"/>
                            </a:solidFill>
                            <a:latin typeface="Cambria Math" charset="0"/>
                          </a:rPr>
                          <m:t>:</m:t>
                        </m:r>
                        <m:r>
                          <a:rPr lang="en-US" i="1">
                            <a:solidFill>
                              <a:prstClr val="black"/>
                            </a:solidFill>
                            <a:latin typeface="Cambria Math" charset="0"/>
                          </a:rPr>
                          <m:t>𝑘</m:t>
                        </m:r>
                        <m:r>
                          <a:rPr lang="en-US" i="1">
                            <a:solidFill>
                              <a:prstClr val="black"/>
                            </a:solidFill>
                            <a:latin typeface="Cambria Math" charset="0"/>
                          </a:rPr>
                          <m:t>+1</m:t>
                        </m:r>
                      </m:sub>
                    </m:sSub>
                    <m:d>
                      <m:dPr>
                        <m:ctrlPr>
                          <a:rPr lang="mr-IN" i="1">
                            <a:solidFill>
                              <a:prstClr val="black"/>
                            </a:solidFill>
                            <a:latin typeface="Cambria Math" charset="0"/>
                          </a:rPr>
                        </m:ctrlPr>
                      </m:dPr>
                      <m:e>
                        <m:sSub>
                          <m:sSubPr>
                            <m:ctrlPr>
                              <a:rPr lang="en-US" i="1">
                                <a:solidFill>
                                  <a:prstClr val="black"/>
                                </a:solidFill>
                                <a:latin typeface="Cambria Math" charset="0"/>
                              </a:rPr>
                            </m:ctrlPr>
                          </m:sSubPr>
                          <m:e>
                            <m:r>
                              <a:rPr lang="en-US" b="1">
                                <a:solidFill>
                                  <a:prstClr val="black"/>
                                </a:solidFill>
                                <a:latin typeface="Cambria Math" charset="0"/>
                              </a:rPr>
                              <m:t>𝐱</m:t>
                            </m:r>
                          </m:e>
                          <m:sub>
                            <m:sSub>
                              <m:sSubPr>
                                <m:ctrlPr>
                                  <a:rPr lang="en-US" i="1">
                                    <a:solidFill>
                                      <a:prstClr val="black"/>
                                    </a:solidFill>
                                    <a:latin typeface="Cambria Math" charset="0"/>
                                  </a:rPr>
                                </m:ctrlPr>
                              </m:sSubPr>
                              <m:e>
                                <m:r>
                                  <a:rPr lang="en-US" i="1">
                                    <a:solidFill>
                                      <a:prstClr val="black"/>
                                    </a:solidFill>
                                    <a:latin typeface="Cambria Math" charset="0"/>
                                  </a:rPr>
                                  <m:t>𝑡</m:t>
                                </m:r>
                              </m:e>
                              <m:sub>
                                <m:r>
                                  <a:rPr lang="en-US" i="1">
                                    <a:solidFill>
                                      <a:prstClr val="black"/>
                                    </a:solidFill>
                                    <a:latin typeface="Cambria Math" charset="0"/>
                                  </a:rPr>
                                  <m:t>𝑘</m:t>
                                </m:r>
                              </m:sub>
                            </m:sSub>
                          </m:sub>
                        </m:sSub>
                        <m:r>
                          <a:rPr lang="en-US" i="1">
                            <a:solidFill>
                              <a:prstClr val="black"/>
                            </a:solidFill>
                            <a:latin typeface="Cambria Math" charset="0"/>
                          </a:rPr>
                          <m:t>;</m:t>
                        </m:r>
                        <m:r>
                          <a:rPr lang="en-US" b="1">
                            <a:solidFill>
                              <a:srgbClr val="FF0000"/>
                            </a:solidFill>
                            <a:latin typeface="Cambria Math" charset="0"/>
                            <a:ea typeface="Cambria Math" charset="0"/>
                            <a:cs typeface="Cambria Math" charset="0"/>
                          </a:rPr>
                          <m:t>𝛂</m:t>
                        </m:r>
                      </m:e>
                    </m:d>
                  </m:oMath>
                </a14:m>
                <a:r>
                  <a:rPr lang="en-US" dirty="0">
                    <a:solidFill>
                      <a:prstClr val="black"/>
                    </a:solidFill>
                    <a:latin typeface="Calibri"/>
                  </a:rPr>
                  <a:t>	(3a)</a:t>
                </a: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One solution: State augmentation.</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Define augmented state vector </a:t>
                </a:r>
                <a14:m>
                  <m:oMath xmlns:m="http://schemas.openxmlformats.org/officeDocument/2006/math">
                    <m:sSup>
                      <m:sSupPr>
                        <m:ctrlPr>
                          <a:rPr lang="en-US" i="1" smtClean="0">
                            <a:solidFill>
                              <a:prstClr val="black"/>
                            </a:solidFill>
                            <a:latin typeface="Cambria Math" charset="0"/>
                            <a:ea typeface="+mn-ea"/>
                            <a:cs typeface="+mn-cs"/>
                          </a:rPr>
                        </m:ctrlPr>
                      </m:sSupPr>
                      <m:e>
                        <m:r>
                          <a:rPr lang="en-US" b="1" i="0" smtClean="0">
                            <a:solidFill>
                              <a:prstClr val="black"/>
                            </a:solidFill>
                            <a:latin typeface="Cambria Math" charset="0"/>
                            <a:ea typeface="+mn-ea"/>
                            <a:cs typeface="+mn-cs"/>
                          </a:rPr>
                          <m:t>𝐱</m:t>
                        </m:r>
                      </m:e>
                      <m:sup>
                        <m:r>
                          <a:rPr lang="en-US" b="0" i="1" smtClean="0">
                            <a:solidFill>
                              <a:prstClr val="black"/>
                            </a:solidFill>
                            <a:latin typeface="Cambria Math" charset="0"/>
                            <a:ea typeface="+mn-ea"/>
                            <a:cs typeface="+mn-cs"/>
                          </a:rPr>
                          <m:t>+</m:t>
                        </m:r>
                      </m:sup>
                    </m:sSup>
                    <m:r>
                      <a:rPr lang="en-US" b="0" i="1" smtClean="0">
                        <a:solidFill>
                          <a:prstClr val="black"/>
                        </a:solidFill>
                        <a:latin typeface="Cambria Math" charset="0"/>
                        <a:ea typeface="+mn-ea"/>
                        <a:cs typeface="+mn-cs"/>
                      </a:rPr>
                      <m:t>=</m:t>
                    </m:r>
                    <m:d>
                      <m:dPr>
                        <m:ctrlPr>
                          <a:rPr lang="mr-IN" b="0" i="1" smtClean="0">
                            <a:solidFill>
                              <a:prstClr val="black"/>
                            </a:solidFill>
                            <a:latin typeface="Cambria Math" charset="0"/>
                            <a:ea typeface="+mn-ea"/>
                            <a:cs typeface="+mn-cs"/>
                          </a:rPr>
                        </m:ctrlPr>
                      </m:dPr>
                      <m:e>
                        <m:r>
                          <a:rPr lang="en-US" b="1" i="0" smtClean="0">
                            <a:solidFill>
                              <a:prstClr val="black"/>
                            </a:solidFill>
                            <a:latin typeface="Cambria Math" charset="0"/>
                            <a:ea typeface="+mn-ea"/>
                            <a:cs typeface="+mn-cs"/>
                          </a:rPr>
                          <m:t>𝐱</m:t>
                        </m:r>
                        <m:r>
                          <a:rPr lang="en-US" b="0" i="1" smtClean="0">
                            <a:solidFill>
                              <a:prstClr val="black"/>
                            </a:solidFill>
                            <a:latin typeface="Cambria Math" charset="0"/>
                            <a:ea typeface="+mn-ea"/>
                            <a:cs typeface="+mn-cs"/>
                          </a:rPr>
                          <m:t>,</m:t>
                        </m:r>
                        <m:r>
                          <a:rPr lang="en-US" b="1" i="0" smtClean="0">
                            <a:solidFill>
                              <a:prstClr val="black"/>
                            </a:solidFill>
                            <a:latin typeface="Cambria Math" charset="0"/>
                            <a:ea typeface="Cambria Math" charset="0"/>
                            <a:cs typeface="Cambria Math" charset="0"/>
                          </a:rPr>
                          <m:t>𝛂</m:t>
                        </m:r>
                      </m:e>
                    </m:d>
                  </m:oMath>
                </a14:m>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Prediction model becomes (just a change in notation):</a:t>
                </a: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a:solidFill>
                      <a:prstClr val="black"/>
                    </a:solidFill>
                    <a:latin typeface="Calibri"/>
                    <a:ea typeface="+mn-ea"/>
                    <a:cs typeface="+mn-cs"/>
                  </a:rPr>
                  <a:t>	</a:t>
                </a:r>
                <a:r>
                  <a:rPr lang="en-US" dirty="0" smtClean="0">
                    <a:solidFill>
                      <a:prstClr val="black"/>
                    </a:solidFill>
                    <a:latin typeface="Calibri"/>
                    <a:ea typeface="+mn-ea"/>
                    <a:cs typeface="+mn-cs"/>
                  </a:rPr>
                  <a:t>				</a:t>
                </a:r>
                <a14:m>
                  <m:oMath xmlns:m="http://schemas.openxmlformats.org/officeDocument/2006/math">
                    <m:r>
                      <m:rPr>
                        <m:nor/>
                      </m:rPr>
                      <a:rPr lang="en-US" dirty="0">
                        <a:solidFill>
                          <a:prstClr val="black"/>
                        </a:solidFill>
                        <a:latin typeface="Calibri"/>
                      </a:rPr>
                      <m:t>	</m:t>
                    </m:r>
                    <m:sSubSup>
                      <m:sSubSupPr>
                        <m:ctrlPr>
                          <a:rPr lang="en-US" i="1" dirty="0" smtClean="0">
                            <a:solidFill>
                              <a:prstClr val="black"/>
                            </a:solidFill>
                            <a:latin typeface="Cambria Math" charset="0"/>
                          </a:rPr>
                        </m:ctrlPr>
                      </m:sSubSupPr>
                      <m:e>
                        <m:r>
                          <a:rPr lang="en-US" b="1" i="0" baseline="0" dirty="0" smtClean="0">
                            <a:solidFill>
                              <a:prstClr val="black"/>
                            </a:solidFill>
                            <a:latin typeface="Cambria Math" charset="0"/>
                          </a:rPr>
                          <m:t>𝐱</m:t>
                        </m:r>
                      </m:e>
                      <m:sub>
                        <m:sSub>
                          <m:sSubPr>
                            <m:ctrlPr>
                              <a:rPr lang="en-US" i="1" dirty="0" smtClean="0">
                                <a:solidFill>
                                  <a:prstClr val="black"/>
                                </a:solidFill>
                                <a:latin typeface="Cambria Math" charset="0"/>
                              </a:rPr>
                            </m:ctrlPr>
                          </m:sSubPr>
                          <m:e>
                            <m:r>
                              <a:rPr lang="en-US" b="0" i="1" dirty="0" smtClean="0">
                                <a:solidFill>
                                  <a:prstClr val="black"/>
                                </a:solidFill>
                                <a:latin typeface="Cambria Math" charset="0"/>
                              </a:rPr>
                              <m:t>𝑡</m:t>
                            </m:r>
                          </m:e>
                          <m:sub>
                            <m:r>
                              <a:rPr lang="en-US" b="0" i="1" dirty="0" smtClean="0">
                                <a:solidFill>
                                  <a:prstClr val="black"/>
                                </a:solidFill>
                                <a:latin typeface="Cambria Math" charset="0"/>
                              </a:rPr>
                              <m:t>𝑘</m:t>
                            </m:r>
                            <m:r>
                              <a:rPr lang="en-US" b="0" i="1" dirty="0" smtClean="0">
                                <a:solidFill>
                                  <a:prstClr val="black"/>
                                </a:solidFill>
                                <a:latin typeface="Cambria Math" charset="0"/>
                              </a:rPr>
                              <m:t>+1</m:t>
                            </m:r>
                          </m:sub>
                        </m:sSub>
                      </m:sub>
                      <m:sup>
                        <m:r>
                          <a:rPr lang="en-US" b="0" i="1" dirty="0" smtClean="0">
                            <a:solidFill>
                              <a:prstClr val="black"/>
                            </a:solidFill>
                            <a:latin typeface="Cambria Math" charset="0"/>
                          </a:rPr>
                          <m:t>+</m:t>
                        </m:r>
                      </m:sup>
                    </m:sSubSup>
                    <m:r>
                      <a:rPr lang="en-US">
                        <a:solidFill>
                          <a:prstClr val="black"/>
                        </a:solidFill>
                        <a:latin typeface="Cambria Math" charset="0"/>
                      </a:rPr>
                      <m:t>=</m:t>
                    </m:r>
                    <m:sSub>
                      <m:sSubPr>
                        <m:ctrlPr>
                          <a:rPr lang="en-US" i="1">
                            <a:solidFill>
                              <a:prstClr val="black"/>
                            </a:solidFill>
                            <a:latin typeface="Cambria Math" charset="0"/>
                          </a:rPr>
                        </m:ctrlPr>
                      </m:sSubPr>
                      <m:e>
                        <m:r>
                          <a:rPr lang="en-US" i="1">
                            <a:solidFill>
                              <a:prstClr val="black"/>
                            </a:solidFill>
                            <a:latin typeface="Cambria Math" charset="0"/>
                          </a:rPr>
                          <m:t>𝑚</m:t>
                        </m:r>
                      </m:e>
                      <m:sub>
                        <m:r>
                          <a:rPr lang="en-US" i="1">
                            <a:solidFill>
                              <a:prstClr val="black"/>
                            </a:solidFill>
                            <a:latin typeface="Cambria Math" charset="0"/>
                          </a:rPr>
                          <m:t>𝑘</m:t>
                        </m:r>
                        <m:r>
                          <a:rPr lang="en-US" i="1">
                            <a:solidFill>
                              <a:prstClr val="black"/>
                            </a:solidFill>
                            <a:latin typeface="Cambria Math" charset="0"/>
                          </a:rPr>
                          <m:t>:</m:t>
                        </m:r>
                        <m:r>
                          <a:rPr lang="en-US" i="1">
                            <a:solidFill>
                              <a:prstClr val="black"/>
                            </a:solidFill>
                            <a:latin typeface="Cambria Math" charset="0"/>
                          </a:rPr>
                          <m:t>𝑘</m:t>
                        </m:r>
                        <m:r>
                          <a:rPr lang="en-US" i="1">
                            <a:solidFill>
                              <a:prstClr val="black"/>
                            </a:solidFill>
                            <a:latin typeface="Cambria Math" charset="0"/>
                          </a:rPr>
                          <m:t>+1</m:t>
                        </m:r>
                      </m:sub>
                    </m:sSub>
                    <m:d>
                      <m:dPr>
                        <m:ctrlPr>
                          <a:rPr lang="mr-IN" i="1" smtClean="0">
                            <a:solidFill>
                              <a:prstClr val="black"/>
                            </a:solidFill>
                            <a:latin typeface="Cambria Math" charset="0"/>
                          </a:rPr>
                        </m:ctrlPr>
                      </m:dPr>
                      <m:e>
                        <m:sSubSup>
                          <m:sSubSupPr>
                            <m:ctrlPr>
                              <a:rPr lang="en-US" i="1" smtClean="0">
                                <a:solidFill>
                                  <a:prstClr val="black"/>
                                </a:solidFill>
                                <a:latin typeface="Cambria Math" charset="0"/>
                              </a:rPr>
                            </m:ctrlPr>
                          </m:sSubSupPr>
                          <m:e>
                            <m:r>
                              <a:rPr lang="en-US" b="1" i="0" baseline="0" smtClean="0">
                                <a:solidFill>
                                  <a:prstClr val="black"/>
                                </a:solidFill>
                                <a:latin typeface="Cambria Math" charset="0"/>
                              </a:rPr>
                              <m:t>𝐱</m:t>
                            </m:r>
                          </m:e>
                          <m:sub>
                            <m:sSub>
                              <m:sSubPr>
                                <m:ctrlPr>
                                  <a:rPr lang="en-US" i="1" smtClean="0">
                                    <a:solidFill>
                                      <a:prstClr val="black"/>
                                    </a:solidFill>
                                    <a:latin typeface="Cambria Math" charset="0"/>
                                  </a:rPr>
                                </m:ctrlPr>
                              </m:sSubPr>
                              <m:e>
                                <m:r>
                                  <a:rPr lang="en-US" b="0" i="1" smtClean="0">
                                    <a:solidFill>
                                      <a:prstClr val="black"/>
                                    </a:solidFill>
                                    <a:latin typeface="Cambria Math" charset="0"/>
                                  </a:rPr>
                                  <m:t>𝑡</m:t>
                                </m:r>
                              </m:e>
                              <m:sub>
                                <m:r>
                                  <a:rPr lang="en-US" b="0" i="1" smtClean="0">
                                    <a:solidFill>
                                      <a:prstClr val="black"/>
                                    </a:solidFill>
                                    <a:latin typeface="Cambria Math" charset="0"/>
                                  </a:rPr>
                                  <m:t>𝑘</m:t>
                                </m:r>
                              </m:sub>
                            </m:sSub>
                          </m:sub>
                          <m:sup>
                            <m:r>
                              <a:rPr lang="en-US" b="0" i="1" smtClean="0">
                                <a:solidFill>
                                  <a:prstClr val="black"/>
                                </a:solidFill>
                                <a:latin typeface="Cambria Math" charset="0"/>
                              </a:rPr>
                              <m:t>+</m:t>
                            </m:r>
                          </m:sup>
                        </m:sSubSup>
                      </m:e>
                    </m:d>
                  </m:oMath>
                </a14:m>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a:p>
                <a:pPr defTabSz="457200" eaLnBrk="1" fontAlgn="auto" hangingPunct="1">
                  <a:spcBef>
                    <a:spcPts val="0"/>
                  </a:spcBef>
                  <a:spcAft>
                    <a:spcPts val="0"/>
                  </a:spcAft>
                </a:pPr>
                <a:endParaRPr lang="en-US" sz="2000" dirty="0">
                  <a:solidFill>
                    <a:prstClr val="black"/>
                  </a:solidFill>
                  <a:latin typeface="Calibri"/>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84178" y="665447"/>
                <a:ext cx="8983550" cy="4573624"/>
              </a:xfrm>
              <a:prstGeom prst="rect">
                <a:avLst/>
              </a:prstGeom>
              <a:blipFill rotWithShape="0">
                <a:blip r:embed="rId3"/>
                <a:stretch>
                  <a:fillRect l="-1018" r="-68"/>
                </a:stretch>
              </a:blipFill>
            </p:spPr>
            <p:txBody>
              <a:bodyPr/>
              <a:lstStyle/>
              <a:p>
                <a:r>
                  <a:rPr lang="en-US">
                    <a:noFill/>
                  </a:rPr>
                  <a:t> </a:t>
                </a:r>
              </a:p>
            </p:txBody>
          </p:sp>
        </mc:Fallback>
      </mc:AlternateContent>
      <p:sp>
        <p:nvSpPr>
          <p:cNvPr id="14" name="Title 13"/>
          <p:cNvSpPr>
            <a:spLocks noGrp="1"/>
          </p:cNvSpPr>
          <p:nvPr>
            <p:ph type="title"/>
          </p:nvPr>
        </p:nvSpPr>
        <p:spPr>
          <a:xfrm>
            <a:off x="0" y="-1"/>
            <a:ext cx="9144000" cy="685801"/>
          </a:xfrm>
        </p:spPr>
        <p:txBody>
          <a:bodyPr/>
          <a:lstStyle/>
          <a:p>
            <a:r>
              <a:rPr lang="en-US" sz="2800" dirty="0" smtClean="0">
                <a:effectLst/>
                <a:latin typeface="Arial"/>
                <a:cs typeface="Arial"/>
              </a:rPr>
              <a:t>Parameter Estimation</a:t>
            </a:r>
            <a:endParaRPr lang="en-US" sz="2800" dirty="0">
              <a:latin typeface="Arial"/>
              <a:cs typeface="Arial"/>
            </a:endParaRPr>
          </a:p>
        </p:txBody>
      </p:sp>
      <p:sp>
        <p:nvSpPr>
          <p:cNvPr id="12" name="Footer Placeholder 11"/>
          <p:cNvSpPr>
            <a:spLocks noGrp="1"/>
          </p:cNvSpPr>
          <p:nvPr>
            <p:ph type="ftr" sz="quarter" idx="3"/>
          </p:nvPr>
        </p:nvSpPr>
        <p:spPr/>
        <p:txBody>
          <a:bodyPr/>
          <a:lstStyle/>
          <a:p>
            <a:r>
              <a:rPr lang="en-US" smtClean="0"/>
              <a:t>CAHMDA VII Tutorial, 20 Aug. 2017</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83</a:t>
            </a:fld>
            <a:endParaRPr lang="en-US" dirty="0"/>
          </a:p>
        </p:txBody>
      </p:sp>
    </p:spTree>
    <p:extLst>
      <p:ext uri="{BB962C8B-B14F-4D97-AF65-F5344CB8AC3E}">
        <p14:creationId xmlns:p14="http://schemas.microsoft.com/office/powerpoint/2010/main" val="525954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0" y="-1"/>
            <a:ext cx="9144000" cy="685801"/>
          </a:xfrm>
        </p:spPr>
        <p:txBody>
          <a:bodyPr/>
          <a:lstStyle/>
          <a:p>
            <a:r>
              <a:rPr lang="en-US" sz="2800" dirty="0" smtClean="0">
                <a:effectLst/>
                <a:latin typeface="Arial"/>
                <a:cs typeface="Arial"/>
              </a:rPr>
              <a:t>Parameter Estimation</a:t>
            </a:r>
            <a:endParaRPr lang="en-US" sz="2800" dirty="0">
              <a:latin typeface="Arial"/>
              <a:cs typeface="Arial"/>
            </a:endParaRPr>
          </a:p>
        </p:txBody>
      </p:sp>
      <p:sp>
        <p:nvSpPr>
          <p:cNvPr id="12" name="Footer Placeholder 11"/>
          <p:cNvSpPr>
            <a:spLocks noGrp="1"/>
          </p:cNvSpPr>
          <p:nvPr>
            <p:ph type="ftr" sz="quarter" idx="3"/>
          </p:nvPr>
        </p:nvSpPr>
        <p:spPr/>
        <p:txBody>
          <a:bodyPr/>
          <a:lstStyle/>
          <a:p>
            <a:r>
              <a:rPr lang="en-US" smtClean="0"/>
              <a:t>CAHMDA VII Tutorial, 20 Aug. 2017</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84</a:t>
            </a:fld>
            <a:endParaRPr lang="en-US" dirty="0"/>
          </a:p>
        </p:txBody>
      </p:sp>
      <p:sp>
        <p:nvSpPr>
          <p:cNvPr id="3" name="TextBox 2"/>
          <p:cNvSpPr txBox="1"/>
          <p:nvPr/>
        </p:nvSpPr>
        <p:spPr>
          <a:xfrm>
            <a:off x="304800" y="914400"/>
            <a:ext cx="8458200" cy="2677656"/>
          </a:xfrm>
          <a:prstGeom prst="rect">
            <a:avLst/>
          </a:prstGeom>
          <a:noFill/>
        </p:spPr>
        <p:txBody>
          <a:bodyPr wrap="square" rtlCol="0">
            <a:spAutoFit/>
          </a:bodyPr>
          <a:lstStyle/>
          <a:p>
            <a:pPr defTabSz="457200" eaLnBrk="1" fontAlgn="auto" hangingPunct="1">
              <a:spcBef>
                <a:spcPts val="0"/>
              </a:spcBef>
              <a:spcAft>
                <a:spcPts val="0"/>
              </a:spcAft>
            </a:pPr>
            <a:r>
              <a:rPr lang="en-US" dirty="0">
                <a:solidFill>
                  <a:prstClr val="black"/>
                </a:solidFill>
                <a:latin typeface="Calibri"/>
              </a:rPr>
              <a:t>State augmentation challenges:</a:t>
            </a:r>
          </a:p>
          <a:p>
            <a:pPr lvl="1" defTabSz="457200" eaLnBrk="1" fontAlgn="auto" hangingPunct="1">
              <a:spcBef>
                <a:spcPts val="0"/>
              </a:spcBef>
              <a:spcAft>
                <a:spcPts val="0"/>
              </a:spcAft>
            </a:pPr>
            <a:endParaRPr lang="en-US" dirty="0">
              <a:solidFill>
                <a:prstClr val="black"/>
              </a:solidFill>
              <a:latin typeface="Calibri"/>
            </a:endParaRPr>
          </a:p>
          <a:p>
            <a:pPr marL="0" lvl="1" defTabSz="457200" eaLnBrk="1" fontAlgn="auto" hangingPunct="1">
              <a:spcBef>
                <a:spcPts val="0"/>
              </a:spcBef>
              <a:spcAft>
                <a:spcPts val="0"/>
              </a:spcAft>
            </a:pPr>
            <a:r>
              <a:rPr lang="en-US" dirty="0">
                <a:solidFill>
                  <a:prstClr val="black"/>
                </a:solidFill>
                <a:latin typeface="Calibri"/>
              </a:rPr>
              <a:t>In general, no time prediction model for parameters.</a:t>
            </a:r>
          </a:p>
          <a:p>
            <a:pPr marL="342900" lvl="1" indent="-342900" defTabSz="457200" eaLnBrk="1" fontAlgn="auto" hangingPunct="1">
              <a:spcBef>
                <a:spcPts val="0"/>
              </a:spcBef>
              <a:spcAft>
                <a:spcPts val="0"/>
              </a:spcAft>
              <a:buFont typeface="Arial" charset="0"/>
              <a:buChar char="•"/>
            </a:pPr>
            <a:r>
              <a:rPr lang="en-US" dirty="0">
                <a:solidFill>
                  <a:prstClr val="black"/>
                </a:solidFill>
                <a:latin typeface="Calibri"/>
              </a:rPr>
              <a:t>If we had a prediction model, they would just have been state.</a:t>
            </a:r>
          </a:p>
          <a:p>
            <a:pPr marL="342900" lvl="1" indent="-342900" defTabSz="457200" eaLnBrk="1" fontAlgn="auto" hangingPunct="1">
              <a:spcBef>
                <a:spcPts val="0"/>
              </a:spcBef>
              <a:spcAft>
                <a:spcPts val="0"/>
              </a:spcAft>
              <a:buFont typeface="Arial" charset="0"/>
              <a:buChar char="•"/>
            </a:pPr>
            <a:r>
              <a:rPr lang="en-US" dirty="0" err="1">
                <a:solidFill>
                  <a:prstClr val="black"/>
                </a:solidFill>
                <a:latin typeface="Calibri"/>
              </a:rPr>
              <a:t>Kalman</a:t>
            </a:r>
            <a:r>
              <a:rPr lang="en-US" dirty="0">
                <a:solidFill>
                  <a:prstClr val="black"/>
                </a:solidFill>
                <a:latin typeface="Calibri"/>
              </a:rPr>
              <a:t> filter prior covariance comes from prediction model.</a:t>
            </a:r>
          </a:p>
          <a:p>
            <a:pPr lvl="1" defTabSz="457200" eaLnBrk="1" fontAlgn="auto" hangingPunct="1">
              <a:spcBef>
                <a:spcPts val="0"/>
              </a:spcBef>
              <a:spcAft>
                <a:spcPts val="0"/>
              </a:spcAft>
            </a:pPr>
            <a:endParaRPr lang="en-US" dirty="0">
              <a:solidFill>
                <a:prstClr val="black"/>
              </a:solidFill>
              <a:latin typeface="Calibri"/>
            </a:endParaRPr>
          </a:p>
          <a:p>
            <a:endParaRPr lang="en-US" dirty="0"/>
          </a:p>
        </p:txBody>
      </p:sp>
    </p:spTree>
    <p:extLst>
      <p:ext uri="{BB962C8B-B14F-4D97-AF65-F5344CB8AC3E}">
        <p14:creationId xmlns:p14="http://schemas.microsoft.com/office/powerpoint/2010/main" val="166557149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0" y="-1"/>
            <a:ext cx="9144000" cy="685801"/>
          </a:xfrm>
        </p:spPr>
        <p:txBody>
          <a:bodyPr/>
          <a:lstStyle/>
          <a:p>
            <a:r>
              <a:rPr lang="en-US" sz="2800" dirty="0" smtClean="0">
                <a:effectLst/>
                <a:latin typeface="Arial"/>
                <a:cs typeface="Arial"/>
              </a:rPr>
              <a:t>Parameter Estimation</a:t>
            </a:r>
            <a:endParaRPr lang="en-US" sz="2800" dirty="0">
              <a:latin typeface="Arial"/>
              <a:cs typeface="Arial"/>
            </a:endParaRPr>
          </a:p>
        </p:txBody>
      </p:sp>
      <p:sp>
        <p:nvSpPr>
          <p:cNvPr id="12" name="Footer Placeholder 11"/>
          <p:cNvSpPr>
            <a:spLocks noGrp="1"/>
          </p:cNvSpPr>
          <p:nvPr>
            <p:ph type="ftr" sz="quarter" idx="3"/>
          </p:nvPr>
        </p:nvSpPr>
        <p:spPr/>
        <p:txBody>
          <a:bodyPr/>
          <a:lstStyle/>
          <a:p>
            <a:r>
              <a:rPr lang="en-US" smtClean="0"/>
              <a:t>CAHMDA VII Tutorial, 20 Aug. 2017</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85</a:t>
            </a:fld>
            <a:endParaRPr lang="en-US" dirty="0"/>
          </a:p>
        </p:txBody>
      </p:sp>
      <p:sp>
        <p:nvSpPr>
          <p:cNvPr id="3" name="TextBox 2"/>
          <p:cNvSpPr txBox="1"/>
          <p:nvPr/>
        </p:nvSpPr>
        <p:spPr>
          <a:xfrm>
            <a:off x="304800" y="914400"/>
            <a:ext cx="8458200" cy="4524315"/>
          </a:xfrm>
          <a:prstGeom prst="rect">
            <a:avLst/>
          </a:prstGeom>
          <a:noFill/>
        </p:spPr>
        <p:txBody>
          <a:bodyPr wrap="square" rtlCol="0">
            <a:spAutoFit/>
          </a:bodyPr>
          <a:lstStyle/>
          <a:p>
            <a:pPr defTabSz="457200" eaLnBrk="1" fontAlgn="auto" hangingPunct="1">
              <a:spcBef>
                <a:spcPts val="0"/>
              </a:spcBef>
              <a:spcAft>
                <a:spcPts val="0"/>
              </a:spcAft>
            </a:pPr>
            <a:r>
              <a:rPr lang="en-US" dirty="0">
                <a:solidFill>
                  <a:prstClr val="black"/>
                </a:solidFill>
                <a:latin typeface="Calibri"/>
              </a:rPr>
              <a:t>State augmentation challenges:</a:t>
            </a:r>
          </a:p>
          <a:p>
            <a:pPr lvl="1" defTabSz="457200" eaLnBrk="1" fontAlgn="auto" hangingPunct="1">
              <a:spcBef>
                <a:spcPts val="0"/>
              </a:spcBef>
              <a:spcAft>
                <a:spcPts val="0"/>
              </a:spcAft>
            </a:pPr>
            <a:endParaRPr lang="en-US" dirty="0">
              <a:solidFill>
                <a:prstClr val="black"/>
              </a:solidFill>
              <a:latin typeface="Calibri"/>
            </a:endParaRPr>
          </a:p>
          <a:p>
            <a:pPr marL="0" lvl="1" defTabSz="457200" eaLnBrk="1" fontAlgn="auto" hangingPunct="1">
              <a:spcBef>
                <a:spcPts val="0"/>
              </a:spcBef>
              <a:spcAft>
                <a:spcPts val="0"/>
              </a:spcAft>
            </a:pPr>
            <a:r>
              <a:rPr lang="en-US" dirty="0">
                <a:solidFill>
                  <a:prstClr val="black"/>
                </a:solidFill>
                <a:latin typeface="Calibri"/>
              </a:rPr>
              <a:t>In general, no time prediction model for parameters.</a:t>
            </a:r>
          </a:p>
          <a:p>
            <a:pPr marL="342900" lvl="1" indent="-342900" defTabSz="457200" eaLnBrk="1" fontAlgn="auto" hangingPunct="1">
              <a:spcBef>
                <a:spcPts val="0"/>
              </a:spcBef>
              <a:spcAft>
                <a:spcPts val="0"/>
              </a:spcAft>
              <a:buFont typeface="Arial" charset="0"/>
              <a:buChar char="•"/>
            </a:pPr>
            <a:r>
              <a:rPr lang="en-US" dirty="0">
                <a:solidFill>
                  <a:prstClr val="black"/>
                </a:solidFill>
                <a:latin typeface="Calibri"/>
              </a:rPr>
              <a:t>If we had a prediction model, they would just have been state.</a:t>
            </a:r>
          </a:p>
          <a:p>
            <a:pPr marL="342900" lvl="1" indent="-342900" defTabSz="457200" eaLnBrk="1" fontAlgn="auto" hangingPunct="1">
              <a:spcBef>
                <a:spcPts val="0"/>
              </a:spcBef>
              <a:spcAft>
                <a:spcPts val="0"/>
              </a:spcAft>
              <a:buFont typeface="Arial" charset="0"/>
              <a:buChar char="•"/>
            </a:pPr>
            <a:r>
              <a:rPr lang="en-US" dirty="0" err="1">
                <a:solidFill>
                  <a:prstClr val="black"/>
                </a:solidFill>
                <a:latin typeface="Calibri"/>
              </a:rPr>
              <a:t>Kalman</a:t>
            </a:r>
            <a:r>
              <a:rPr lang="en-US" dirty="0">
                <a:solidFill>
                  <a:prstClr val="black"/>
                </a:solidFill>
                <a:latin typeface="Calibri"/>
              </a:rPr>
              <a:t> filter prior covariance comes from prediction model.</a:t>
            </a:r>
          </a:p>
          <a:p>
            <a:pPr lvl="1" defTabSz="457200" eaLnBrk="1" fontAlgn="auto" hangingPunct="1">
              <a:spcBef>
                <a:spcPts val="0"/>
              </a:spcBef>
              <a:spcAft>
                <a:spcPts val="0"/>
              </a:spcAft>
            </a:pPr>
            <a:endParaRPr lang="en-US" dirty="0">
              <a:solidFill>
                <a:prstClr val="black"/>
              </a:solidFill>
              <a:latin typeface="Calibri"/>
            </a:endParaRPr>
          </a:p>
          <a:p>
            <a:pPr defTabSz="457200" eaLnBrk="1" fontAlgn="auto" hangingPunct="1">
              <a:spcBef>
                <a:spcPts val="0"/>
              </a:spcBef>
              <a:spcAft>
                <a:spcPts val="0"/>
              </a:spcAft>
            </a:pPr>
            <a:r>
              <a:rPr lang="en-US" dirty="0">
                <a:solidFill>
                  <a:prstClr val="black"/>
                </a:solidFill>
                <a:latin typeface="Calibri"/>
              </a:rPr>
              <a:t>Prior ensembles for parameters must be specified.</a:t>
            </a:r>
          </a:p>
          <a:p>
            <a:pPr marL="342900" indent="-342900" defTabSz="457200" eaLnBrk="1" fontAlgn="auto" hangingPunct="1">
              <a:spcBef>
                <a:spcPts val="0"/>
              </a:spcBef>
              <a:spcAft>
                <a:spcPts val="0"/>
              </a:spcAft>
              <a:buFont typeface="Arial" charset="0"/>
              <a:buChar char="•"/>
            </a:pPr>
            <a:r>
              <a:rPr lang="en-US" dirty="0">
                <a:solidFill>
                  <a:prstClr val="black"/>
                </a:solidFill>
                <a:latin typeface="Calibri"/>
              </a:rPr>
              <a:t>Prior sample covariance controls impact of observations on parameters.</a:t>
            </a:r>
          </a:p>
          <a:p>
            <a:pPr marL="342900" indent="-342900" defTabSz="457200" eaLnBrk="1" fontAlgn="auto" hangingPunct="1">
              <a:spcBef>
                <a:spcPts val="0"/>
              </a:spcBef>
              <a:spcAft>
                <a:spcPts val="0"/>
              </a:spcAft>
              <a:buFont typeface="Arial" charset="0"/>
              <a:buChar char="•"/>
            </a:pPr>
            <a:r>
              <a:rPr lang="en-US" dirty="0">
                <a:solidFill>
                  <a:prstClr val="black"/>
                </a:solidFill>
                <a:latin typeface="Calibri"/>
              </a:rPr>
              <a:t>If prior covariance is not well-known, estimating parameters can be challenging.</a:t>
            </a:r>
          </a:p>
          <a:p>
            <a:endParaRPr lang="en-US" dirty="0"/>
          </a:p>
        </p:txBody>
      </p:sp>
    </p:spTree>
    <p:extLst>
      <p:ext uri="{BB962C8B-B14F-4D97-AF65-F5344CB8AC3E}">
        <p14:creationId xmlns:p14="http://schemas.microsoft.com/office/powerpoint/2010/main" val="25884176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3"/>
          </p:nvPr>
        </p:nvSpPr>
        <p:spPr/>
        <p:txBody>
          <a:bodyPr/>
          <a:lstStyle/>
          <a:p>
            <a:r>
              <a:rPr lang="en-US" smtClean="0"/>
              <a:t>CAHMDA VII Tutorial, 20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86</a:t>
            </a:fld>
            <a:endParaRPr lang="en-US" dirty="0"/>
          </a:p>
        </p:txBody>
      </p:sp>
      <p:sp>
        <p:nvSpPr>
          <p:cNvPr id="13" name="TextBox 12"/>
          <p:cNvSpPr txBox="1"/>
          <p:nvPr/>
        </p:nvSpPr>
        <p:spPr>
          <a:xfrm>
            <a:off x="381000" y="895315"/>
            <a:ext cx="8305800" cy="3046988"/>
          </a:xfrm>
          <a:prstGeom prst="rect">
            <a:avLst/>
          </a:prstGeom>
          <a:noFill/>
        </p:spPr>
        <p:txBody>
          <a:bodyPr wrap="square" rtlCol="0">
            <a:spAutoFit/>
          </a:bodyPr>
          <a:lstStyle/>
          <a:p>
            <a:pPr marL="457200" indent="-457200">
              <a:buAutoNum type="arabicPeriod"/>
            </a:pPr>
            <a:r>
              <a:rPr lang="en-US" dirty="0" smtClean="0">
                <a:latin typeface="Calibri" charset="0"/>
                <a:ea typeface="Calibri" charset="0"/>
                <a:cs typeface="Calibri" charset="0"/>
              </a:rPr>
              <a:t>A one-dimensional 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a:t>
            </a:r>
          </a:p>
          <a:p>
            <a:pPr marL="457200" indent="-457200">
              <a:buAutoNum type="arabicPeriod"/>
            </a:pPr>
            <a:r>
              <a:rPr lang="en-US" dirty="0">
                <a:latin typeface="Calibri" charset="0"/>
                <a:ea typeface="Calibri" charset="0"/>
                <a:cs typeface="Calibri" charset="0"/>
              </a:rPr>
              <a:t>O</a:t>
            </a:r>
            <a:r>
              <a:rPr lang="en-US" dirty="0" smtClean="0">
                <a:latin typeface="Calibri" charset="0"/>
                <a:ea typeface="Calibri" charset="0"/>
                <a:cs typeface="Calibri" charset="0"/>
              </a:rPr>
              <a:t>ne observed, one unobserved variable.</a:t>
            </a:r>
          </a:p>
          <a:p>
            <a:pPr marL="457200" indent="-457200">
              <a:buAutoNum type="arabicPeriod"/>
            </a:pPr>
            <a:r>
              <a:rPr lang="en-US" dirty="0" smtClean="0">
                <a:latin typeface="Calibri" charset="0"/>
                <a:ea typeface="Calibri" charset="0"/>
                <a:cs typeface="Calibri" charset="0"/>
              </a:rPr>
              <a:t>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 A full implementation.</a:t>
            </a:r>
          </a:p>
          <a:p>
            <a:pPr marL="457200" indent="-457200">
              <a:buAutoNum type="arabicPeriod"/>
            </a:pPr>
            <a:r>
              <a:rPr lang="en-US" dirty="0" smtClean="0">
                <a:latin typeface="Calibri" charset="0"/>
                <a:ea typeface="Calibri" charset="0"/>
                <a:cs typeface="Calibri" charset="0"/>
              </a:rPr>
              <a:t>Making it work:</a:t>
            </a:r>
            <a:r>
              <a:rPr lang="en-US" dirty="0" smtClean="0">
                <a:solidFill>
                  <a:schemeClr val="bg1">
                    <a:lumMod val="65000"/>
                  </a:schemeClr>
                </a:solidFill>
                <a:latin typeface="Calibri" charset="0"/>
                <a:ea typeface="Calibri" charset="0"/>
                <a:cs typeface="Calibri" charset="0"/>
              </a:rPr>
              <a:t>	</a:t>
            </a:r>
          </a:p>
          <a:p>
            <a:pPr marL="800100" lvl="1" indent="-342900">
              <a:buFont typeface="Arial" charset="0"/>
              <a:buChar char="•"/>
            </a:pPr>
            <a:r>
              <a:rPr lang="en-US" dirty="0" smtClean="0">
                <a:latin typeface="Calibri" charset="0"/>
                <a:ea typeface="Calibri" charset="0"/>
                <a:cs typeface="Calibri" charset="0"/>
              </a:rPr>
              <a:t>Localization</a:t>
            </a:r>
            <a:endParaRPr lang="en-US" dirty="0">
              <a:latin typeface="Calibri" charset="0"/>
              <a:ea typeface="Calibri" charset="0"/>
              <a:cs typeface="Calibri" charset="0"/>
            </a:endParaRPr>
          </a:p>
          <a:p>
            <a:pPr marL="800100" lvl="1" indent="-342900">
              <a:buFont typeface="Arial" charset="0"/>
              <a:buChar char="•"/>
            </a:pPr>
            <a:r>
              <a:rPr lang="en-US" dirty="0" smtClean="0">
                <a:latin typeface="Calibri" charset="0"/>
                <a:ea typeface="Calibri" charset="0"/>
                <a:cs typeface="Calibri" charset="0"/>
              </a:rPr>
              <a:t>Inflation</a:t>
            </a:r>
          </a:p>
          <a:p>
            <a:pPr marL="457200" indent="-457200">
              <a:buAutoNum type="arabicPeriod"/>
            </a:pPr>
            <a:r>
              <a:rPr lang="en-US" dirty="0" smtClean="0">
                <a:latin typeface="Calibri" charset="0"/>
                <a:ea typeface="Calibri" charset="0"/>
                <a:cs typeface="Calibri" charset="0"/>
              </a:rPr>
              <a:t>Parameter estimation.</a:t>
            </a:r>
          </a:p>
          <a:p>
            <a:pPr marL="457200" indent="-457200">
              <a:buAutoNum type="arabicPeriod"/>
            </a:pPr>
            <a:r>
              <a:rPr lang="en-US" dirty="0" smtClean="0">
                <a:latin typeface="Calibri" charset="0"/>
                <a:ea typeface="Calibri" charset="0"/>
                <a:cs typeface="Calibri" charset="0"/>
              </a:rPr>
              <a:t>Some sample applications.</a:t>
            </a:r>
            <a:endParaRPr lang="en-US" dirty="0">
              <a:latin typeface="Calibri" charset="0"/>
              <a:ea typeface="Calibri" charset="0"/>
              <a:cs typeface="Calibri" charset="0"/>
            </a:endParaRPr>
          </a:p>
        </p:txBody>
      </p:sp>
      <p:sp>
        <p:nvSpPr>
          <p:cNvPr id="14" name="TextBox 13"/>
          <p:cNvSpPr txBox="1"/>
          <p:nvPr/>
        </p:nvSpPr>
        <p:spPr>
          <a:xfrm>
            <a:off x="0" y="0"/>
            <a:ext cx="9144000" cy="523220"/>
          </a:xfrm>
          <a:prstGeom prst="rect">
            <a:avLst/>
          </a:prstGeom>
          <a:solidFill>
            <a:srgbClr val="00B40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Fast, </a:t>
            </a:r>
            <a:r>
              <a:rPr lang="en-US" sz="2800" smtClean="0">
                <a:ln w="18415" cmpd="sng">
                  <a:solidFill>
                    <a:srgbClr val="FFFFFF"/>
                  </a:solidFill>
                  <a:prstDash val="solid"/>
                </a:ln>
                <a:solidFill>
                  <a:srgbClr val="FFFFFF"/>
                </a:solidFill>
                <a:effectLst>
                  <a:outerShdw blurRad="63500" dir="3600000" algn="tl" rotWithShape="0">
                    <a:srgbClr val="000000">
                      <a:alpha val="70000"/>
                    </a:srgbClr>
                  </a:outerShdw>
                </a:effectLst>
              </a:rPr>
              <a:t>Simple, Sequential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Ensemble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99338320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685800"/>
            <a:ext cx="8305800" cy="830997"/>
          </a:xfrm>
          <a:prstGeom prst="rect">
            <a:avLst/>
          </a:prstGeom>
          <a:noFill/>
        </p:spPr>
        <p:txBody>
          <a:bodyPr wrap="square" rtlCol="0">
            <a:spAutoFit/>
          </a:bodyPr>
          <a:lstStyle/>
          <a:p>
            <a:r>
              <a:rPr lang="en-US" dirty="0" smtClean="0"/>
              <a:t>DART provides data assimilation ‘glue’ to build ensemble forecast systems for  the atmosphere, ocean, land, …</a:t>
            </a:r>
            <a:endParaRPr lang="en-US" dirty="0"/>
          </a:p>
        </p:txBody>
      </p:sp>
      <p:sp>
        <p:nvSpPr>
          <p:cNvPr id="11" name="TextBox 10"/>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Data Assimilation Research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Testbed</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(DART)</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6" name="Rounded Rectangle 35"/>
          <p:cNvSpPr/>
          <p:nvPr/>
        </p:nvSpPr>
        <p:spPr bwMode="auto">
          <a:xfrm>
            <a:off x="914400" y="17526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 name="Rounded Rectangle 36"/>
          <p:cNvSpPr/>
          <p:nvPr/>
        </p:nvSpPr>
        <p:spPr bwMode="auto">
          <a:xfrm>
            <a:off x="5486400" y="17526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Observing System</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 name="Rounded Rectangle 37"/>
          <p:cNvSpPr/>
          <p:nvPr/>
        </p:nvSpPr>
        <p:spPr bwMode="auto">
          <a:xfrm>
            <a:off x="3200400" y="35814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600" dirty="0" smtClean="0">
                <a:solidFill>
                  <a:srgbClr val="FF0000"/>
                </a:solidFill>
                <a:latin typeface="Arial" pitchFamily="-112" charset="0"/>
                <a:ea typeface="ＭＳ Ｐゴシック" pitchFamily="-112" charset="-128"/>
                <a:cs typeface="ＭＳ Ｐゴシック" pitchFamily="-112" charset="-128"/>
              </a:rPr>
              <a:t>DART</a:t>
            </a:r>
            <a:endParaRPr kumimoji="0" lang="en-US" sz="3600" b="0" i="0" u="none" strike="noStrike" cap="none" normalizeH="0" baseline="0" dirty="0">
              <a:ln>
                <a:noFill/>
              </a:ln>
              <a:solidFill>
                <a:srgbClr val="FF0000"/>
              </a:solidFill>
              <a:effectLst/>
              <a:latin typeface="Arial" pitchFamily="-112" charset="0"/>
              <a:ea typeface="ＭＳ Ｐゴシック" pitchFamily="-112" charset="-128"/>
              <a:cs typeface="ＭＳ Ｐゴシック" pitchFamily="-112" charset="-128"/>
            </a:endParaRPr>
          </a:p>
        </p:txBody>
      </p:sp>
      <p:cxnSp>
        <p:nvCxnSpPr>
          <p:cNvPr id="39" name="Straight Arrow Connector 38"/>
          <p:cNvCxnSpPr>
            <a:stCxn id="36" idx="2"/>
          </p:cNvCxnSpPr>
          <p:nvPr/>
        </p:nvCxnSpPr>
        <p:spPr bwMode="auto">
          <a:xfrm rot="16200000" flipH="1">
            <a:off x="2266950" y="24193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0" name="Straight Arrow Connector 39"/>
          <p:cNvCxnSpPr>
            <a:stCxn id="37" idx="2"/>
          </p:cNvCxnSpPr>
          <p:nvPr/>
        </p:nvCxnSpPr>
        <p:spPr bwMode="auto">
          <a:xfrm rot="5400000">
            <a:off x="5734050" y="24193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1" name="Oval 40"/>
          <p:cNvSpPr/>
          <p:nvPr/>
        </p:nvSpPr>
        <p:spPr bwMode="auto">
          <a:xfrm>
            <a:off x="1676400" y="48768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112" charset="0"/>
                <a:ea typeface="ＭＳ Ｐゴシック" pitchFamily="-112" charset="-128"/>
                <a:cs typeface="ＭＳ Ｐゴシック" pitchFamily="-112" charset="-128"/>
              </a:rPr>
              <a:t>Analysis</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 name="Oval 41"/>
          <p:cNvSpPr/>
          <p:nvPr/>
        </p:nvSpPr>
        <p:spPr bwMode="auto">
          <a:xfrm>
            <a:off x="5105400" y="48768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Diagnostics</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44" name="Straight Arrow Connector 43"/>
          <p:cNvCxnSpPr>
            <a:endCxn id="41" idx="0"/>
          </p:cNvCxnSpPr>
          <p:nvPr/>
        </p:nvCxnSpPr>
        <p:spPr bwMode="auto">
          <a:xfrm rot="5400000">
            <a:off x="2876550" y="42481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5" name="Straight Arrow Connector 44"/>
          <p:cNvCxnSpPr>
            <a:endCxn id="42" idx="0"/>
          </p:cNvCxnSpPr>
          <p:nvPr/>
        </p:nvCxnSpPr>
        <p:spPr bwMode="auto">
          <a:xfrm rot="16200000" flipH="1">
            <a:off x="5734050" y="42481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6" name="Straight Arrow Connector 45"/>
          <p:cNvCxnSpPr/>
          <p:nvPr/>
        </p:nvCxnSpPr>
        <p:spPr bwMode="auto">
          <a:xfrm rot="16200000" flipV="1">
            <a:off x="1028702" y="3086101"/>
            <a:ext cx="2514598" cy="10667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 name="Footer Placeholder 1"/>
          <p:cNvSpPr>
            <a:spLocks noGrp="1"/>
          </p:cNvSpPr>
          <p:nvPr>
            <p:ph type="ftr" sz="quarter" idx="3"/>
          </p:nvPr>
        </p:nvSpPr>
        <p:spPr/>
        <p:txBody>
          <a:bodyPr/>
          <a:lstStyle/>
          <a:p>
            <a:r>
              <a:rPr lang="en-US" smtClean="0"/>
              <a:t>CAHMDA VII Tutorial, 20 Aug. 2017</a:t>
            </a:r>
            <a:endParaRPr lang="en-US" dirty="0"/>
          </a:p>
        </p:txBody>
      </p:sp>
      <p:sp>
        <p:nvSpPr>
          <p:cNvPr id="3" name="Slide Number Placeholder 2"/>
          <p:cNvSpPr>
            <a:spLocks noGrp="1"/>
          </p:cNvSpPr>
          <p:nvPr>
            <p:ph type="sldNum" sz="quarter" idx="4"/>
          </p:nvPr>
        </p:nvSpPr>
        <p:spPr/>
        <p:txBody>
          <a:bodyPr/>
          <a:lstStyle/>
          <a:p>
            <a:r>
              <a:rPr lang="en-US" smtClean="0"/>
              <a:t>pg </a:t>
            </a:r>
            <a:fld id="{1DCE4C99-821D-0A43-B0D2-0BA6C4E4E578}" type="slidenum">
              <a:rPr lang="en-US" smtClean="0"/>
              <a:pPr/>
              <a:t>87</a:t>
            </a:fld>
            <a:endParaRPr lang="en-US" dirty="0"/>
          </a:p>
        </p:txBody>
      </p:sp>
    </p:spTree>
    <p:extLst>
      <p:ext uri="{BB962C8B-B14F-4D97-AF65-F5344CB8AC3E}">
        <p14:creationId xmlns:p14="http://schemas.microsoft.com/office/powerpoint/2010/main" val="166075123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a:t>
            </a:r>
            <a:r>
              <a:rPr lang="en-US" dirty="0" smtClean="0"/>
              <a:t>Research </a:t>
            </a:r>
            <a:r>
              <a:rPr lang="en-US" dirty="0"/>
              <a:t>using </a:t>
            </a:r>
            <a:r>
              <a:rPr lang="en-US" dirty="0" smtClean="0"/>
              <a:t>DART &amp; land models</a:t>
            </a:r>
            <a:endParaRPr lang="en-US" dirty="0"/>
          </a:p>
        </p:txBody>
      </p:sp>
      <p:grpSp>
        <p:nvGrpSpPr>
          <p:cNvPr id="3" name="Group 2"/>
          <p:cNvGrpSpPr/>
          <p:nvPr/>
        </p:nvGrpSpPr>
        <p:grpSpPr>
          <a:xfrm>
            <a:off x="1609738" y="790738"/>
            <a:ext cx="5871682" cy="5737225"/>
            <a:chOff x="1501310" y="546100"/>
            <a:chExt cx="6043597" cy="5792788"/>
          </a:xfrm>
        </p:grpSpPr>
        <p:sp>
          <p:nvSpPr>
            <p:cNvPr id="4" name="Donut 3"/>
            <p:cNvSpPr/>
            <p:nvPr/>
          </p:nvSpPr>
          <p:spPr>
            <a:xfrm>
              <a:off x="1501310" y="546100"/>
              <a:ext cx="6043597" cy="5792788"/>
            </a:xfrm>
            <a:prstGeom prst="donut">
              <a:avLst>
                <a:gd name="adj" fmla="val 8260"/>
              </a:avLst>
            </a:prstGeom>
            <a:ln/>
          </p:spPr>
          <p:style>
            <a:lnRef idx="1">
              <a:schemeClr val="accent5"/>
            </a:lnRef>
            <a:fillRef idx="2">
              <a:schemeClr val="accent5"/>
            </a:fillRef>
            <a:effectRef idx="1">
              <a:schemeClr val="accent5"/>
            </a:effectRef>
            <a:fontRef idx="minor">
              <a:schemeClr val="dk1"/>
            </a:fontRef>
          </p:style>
        </p:sp>
        <p:sp>
          <p:nvSpPr>
            <p:cNvPr id="5" name="TextBox 70"/>
            <p:cNvSpPr txBox="1">
              <a:spLocks noChangeArrowheads="1"/>
            </p:cNvSpPr>
            <p:nvPr/>
          </p:nvSpPr>
          <p:spPr bwMode="auto">
            <a:xfrm>
              <a:off x="3937620" y="593472"/>
              <a:ext cx="1194600" cy="403985"/>
            </a:xfrm>
            <a:prstGeom prst="rect">
              <a:avLst/>
            </a:prstGeom>
            <a:noFill/>
            <a:ln w="9525">
              <a:noFill/>
              <a:miter lim="800000"/>
              <a:headEnd/>
              <a:tailEnd/>
            </a:ln>
          </p:spPr>
          <p:txBody>
            <a:bodyPr wrap="none">
              <a:prstTxWarp prst="textNoShape">
                <a:avLst/>
              </a:prstTxWarp>
              <a:spAutoFit/>
            </a:bodyPr>
            <a:lstStyle/>
            <a:p>
              <a:pPr defTabSz="457200" eaLnBrk="1" fontAlgn="auto" hangingPunct="1">
                <a:spcBef>
                  <a:spcPts val="0"/>
                </a:spcBef>
                <a:spcAft>
                  <a:spcPts val="0"/>
                </a:spcAft>
              </a:pPr>
              <a:r>
                <a:rPr lang="en-US" sz="2000" dirty="0" smtClean="0">
                  <a:solidFill>
                    <a:prstClr val="black"/>
                  </a:solidFill>
                  <a:latin typeface="Calibri"/>
                  <a:ea typeface=""/>
                  <a:cs typeface=""/>
                </a:rPr>
                <a:t>COUPLER</a:t>
              </a:r>
              <a:endParaRPr lang="en-US" sz="2000" dirty="0">
                <a:solidFill>
                  <a:prstClr val="black"/>
                </a:solidFill>
                <a:latin typeface="Calibri"/>
                <a:ea typeface=""/>
                <a:cs typeface=""/>
              </a:endParaRPr>
            </a:p>
          </p:txBody>
        </p:sp>
      </p:grpSp>
      <p:sp>
        <p:nvSpPr>
          <p:cNvPr id="6" name="Rectangle 5"/>
          <p:cNvSpPr/>
          <p:nvPr/>
        </p:nvSpPr>
        <p:spPr>
          <a:xfrm>
            <a:off x="4250045" y="1551596"/>
            <a:ext cx="808188" cy="723245"/>
          </a:xfrm>
          <a:prstGeom prst="rect">
            <a:avLst/>
          </a:prstGeom>
          <a:ln/>
        </p:spPr>
        <p:style>
          <a:lnRef idx="1">
            <a:schemeClr val="accent4"/>
          </a:lnRef>
          <a:fillRef idx="3">
            <a:schemeClr val="accent4"/>
          </a:fillRef>
          <a:effectRef idx="2">
            <a:schemeClr val="accent4"/>
          </a:effectRef>
          <a:fontRef idx="minor">
            <a:schemeClr val="lt1"/>
          </a:fontRef>
        </p:style>
        <p:txBody>
          <a:bodyPr wrap="none">
            <a:normAutofit/>
          </a:bodyPr>
          <a:lstStyle/>
          <a:p>
            <a:pPr defTabSz="457200" eaLnBrk="1" fontAlgn="auto" hangingPunct="1">
              <a:spcBef>
                <a:spcPts val="0"/>
              </a:spcBef>
              <a:spcAft>
                <a:spcPts val="0"/>
              </a:spcAft>
              <a:defRPr/>
            </a:pPr>
            <a:endParaRPr lang="en-US" sz="1800" dirty="0">
              <a:solidFill>
                <a:prstClr val="black"/>
              </a:solidFill>
            </a:endParaRPr>
          </a:p>
        </p:txBody>
      </p:sp>
      <p:sp>
        <p:nvSpPr>
          <p:cNvPr id="7" name="Rectangle 6"/>
          <p:cNvSpPr/>
          <p:nvPr/>
        </p:nvSpPr>
        <p:spPr>
          <a:xfrm>
            <a:off x="4166758" y="1597193"/>
            <a:ext cx="808188" cy="724817"/>
          </a:xfrm>
          <a:prstGeom prst="rect">
            <a:avLst/>
          </a:prstGeom>
          <a:ln/>
        </p:spPr>
        <p:style>
          <a:lnRef idx="1">
            <a:schemeClr val="accent4"/>
          </a:lnRef>
          <a:fillRef idx="3">
            <a:schemeClr val="accent4"/>
          </a:fillRef>
          <a:effectRef idx="2">
            <a:schemeClr val="accent4"/>
          </a:effectRef>
          <a:fontRef idx="minor">
            <a:schemeClr val="lt1"/>
          </a:fontRef>
        </p:style>
        <p:txBody>
          <a:bodyPr wrap="none">
            <a:normAutofit/>
          </a:bodyPr>
          <a:lstStyle/>
          <a:p>
            <a:pPr defTabSz="457200" eaLnBrk="1" fontAlgn="auto" hangingPunct="1">
              <a:spcBef>
                <a:spcPts val="0"/>
              </a:spcBef>
              <a:spcAft>
                <a:spcPts val="0"/>
              </a:spcAft>
              <a:defRPr/>
            </a:pPr>
            <a:endParaRPr lang="en-US" sz="1800" dirty="0">
              <a:solidFill>
                <a:prstClr val="black"/>
              </a:solidFill>
            </a:endParaRPr>
          </a:p>
        </p:txBody>
      </p:sp>
      <p:sp>
        <p:nvSpPr>
          <p:cNvPr id="8" name="Rectangle 7"/>
          <p:cNvSpPr/>
          <p:nvPr/>
        </p:nvSpPr>
        <p:spPr>
          <a:xfrm>
            <a:off x="4059048" y="1644361"/>
            <a:ext cx="808188" cy="723245"/>
          </a:xfrm>
          <a:prstGeom prst="rect">
            <a:avLst/>
          </a:prstGeom>
          <a:gradFill>
            <a:gsLst>
              <a:gs pos="0">
                <a:schemeClr val="accent4">
                  <a:tint val="100000"/>
                  <a:shade val="100000"/>
                  <a:satMod val="130000"/>
                </a:schemeClr>
              </a:gs>
              <a:gs pos="100000">
                <a:schemeClr val="accent4">
                  <a:tint val="50000"/>
                  <a:shade val="100000"/>
                  <a:satMod val="350000"/>
                </a:schemeClr>
              </a:gs>
            </a:gsLst>
          </a:gradFill>
          <a:ln/>
        </p:spPr>
        <p:style>
          <a:lnRef idx="1">
            <a:schemeClr val="accent4"/>
          </a:lnRef>
          <a:fillRef idx="3">
            <a:schemeClr val="accent4"/>
          </a:fillRef>
          <a:effectRef idx="2">
            <a:schemeClr val="accent4"/>
          </a:effectRef>
          <a:fontRef idx="minor">
            <a:schemeClr val="lt1"/>
          </a:fontRef>
        </p:style>
        <p:txBody>
          <a:bodyPr wrap="none">
            <a:normAutofit/>
          </a:bodyPr>
          <a:lstStyle/>
          <a:p>
            <a:pPr defTabSz="457200" eaLnBrk="1" fontAlgn="auto" hangingPunct="1">
              <a:spcBef>
                <a:spcPts val="0"/>
              </a:spcBef>
              <a:spcAft>
                <a:spcPts val="0"/>
              </a:spcAft>
              <a:defRPr/>
            </a:pPr>
            <a:endParaRPr lang="en-US" sz="1800" dirty="0">
              <a:solidFill>
                <a:prstClr val="black"/>
              </a:solidFill>
            </a:endParaRPr>
          </a:p>
        </p:txBody>
      </p:sp>
      <p:sp>
        <p:nvSpPr>
          <p:cNvPr id="9" name="TextBox 50"/>
          <p:cNvSpPr txBox="1">
            <a:spLocks noChangeArrowheads="1"/>
          </p:cNvSpPr>
          <p:nvPr/>
        </p:nvSpPr>
        <p:spPr bwMode="auto">
          <a:xfrm>
            <a:off x="4062344" y="1773932"/>
            <a:ext cx="840860" cy="461665"/>
          </a:xfrm>
          <a:prstGeom prst="rect">
            <a:avLst/>
          </a:prstGeom>
          <a:noFill/>
          <a:ln w="9525">
            <a:noFill/>
            <a:miter lim="800000"/>
            <a:headEnd/>
            <a:tailEnd/>
          </a:ln>
        </p:spPr>
        <p:txBody>
          <a:bodyPr wrap="square">
            <a:prstTxWarp prst="textNoShape">
              <a:avLst/>
            </a:prstTxWarp>
            <a:spAutoFit/>
          </a:bodyPr>
          <a:lstStyle/>
          <a:p>
            <a:pPr algn="ctr" defTabSz="457200" eaLnBrk="1" fontAlgn="auto" hangingPunct="1">
              <a:spcBef>
                <a:spcPts val="0"/>
              </a:spcBef>
              <a:spcAft>
                <a:spcPts val="0"/>
              </a:spcAft>
            </a:pPr>
            <a:r>
              <a:rPr lang="en-US" dirty="0" smtClean="0">
                <a:solidFill>
                  <a:prstClr val="black"/>
                </a:solidFill>
                <a:latin typeface="Calibri"/>
                <a:ea typeface=""/>
                <a:cs typeface=""/>
              </a:rPr>
              <a:t>CAM</a:t>
            </a:r>
            <a:endParaRPr lang="en-US" dirty="0">
              <a:solidFill>
                <a:prstClr val="black"/>
              </a:solidFill>
              <a:latin typeface="Calibri"/>
              <a:ea typeface=""/>
              <a:cs typeface=""/>
            </a:endParaRPr>
          </a:p>
        </p:txBody>
      </p:sp>
      <p:cxnSp>
        <p:nvCxnSpPr>
          <p:cNvPr id="10" name="Straight Arrow Connector 9"/>
          <p:cNvCxnSpPr/>
          <p:nvPr/>
        </p:nvCxnSpPr>
        <p:spPr>
          <a:xfrm rot="5400000">
            <a:off x="4279628" y="1415609"/>
            <a:ext cx="213829" cy="1542"/>
          </a:xfrm>
          <a:prstGeom prst="straightConnector1">
            <a:avLst/>
          </a:prstGeom>
          <a:ln>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flipH="1" flipV="1">
            <a:off x="4604395" y="1405390"/>
            <a:ext cx="202823" cy="1543"/>
          </a:xfrm>
          <a:prstGeom prst="straightConnector1">
            <a:avLst/>
          </a:prstGeom>
          <a:ln>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rot="2081156">
            <a:off x="3088374" y="4746288"/>
            <a:ext cx="893017" cy="748401"/>
            <a:chOff x="3978249" y="4329623"/>
            <a:chExt cx="893017" cy="748401"/>
          </a:xfrm>
        </p:grpSpPr>
        <p:sp>
          <p:nvSpPr>
            <p:cNvPr id="13" name="Rectangle 12"/>
            <p:cNvSpPr/>
            <p:nvPr/>
          </p:nvSpPr>
          <p:spPr>
            <a:xfrm rot="10800000">
              <a:off x="3978249" y="4414525"/>
              <a:ext cx="740325" cy="663499"/>
            </a:xfrm>
            <a:prstGeom prst="rect">
              <a:avLst/>
            </a:prstGeom>
            <a:ln/>
          </p:spPr>
          <p:style>
            <a:lnRef idx="1">
              <a:schemeClr val="accent6"/>
            </a:lnRef>
            <a:fillRef idx="3">
              <a:schemeClr val="accent6"/>
            </a:fillRef>
            <a:effectRef idx="2">
              <a:schemeClr val="accent6"/>
            </a:effectRef>
            <a:fontRef idx="minor">
              <a:schemeClr val="lt1"/>
            </a:fontRef>
          </p:style>
          <p:txBody>
            <a:bodyPr wrap="none">
              <a:normAutofit/>
            </a:bodyPr>
            <a:lstStyle/>
            <a:p>
              <a:pPr defTabSz="457200" eaLnBrk="1" fontAlgn="auto" hangingPunct="1">
                <a:spcBef>
                  <a:spcPts val="0"/>
                </a:spcBef>
                <a:spcAft>
                  <a:spcPts val="0"/>
                </a:spcAft>
                <a:defRPr/>
              </a:pPr>
              <a:endParaRPr lang="en-US" sz="1800" dirty="0">
                <a:solidFill>
                  <a:prstClr val="black"/>
                </a:solidFill>
              </a:endParaRPr>
            </a:p>
          </p:txBody>
        </p:sp>
        <p:sp>
          <p:nvSpPr>
            <p:cNvPr id="14" name="Rectangle 13"/>
            <p:cNvSpPr/>
            <p:nvPr/>
          </p:nvSpPr>
          <p:spPr>
            <a:xfrm rot="10800000">
              <a:off x="4053824" y="4372073"/>
              <a:ext cx="741866" cy="663499"/>
            </a:xfrm>
            <a:prstGeom prst="rect">
              <a:avLst/>
            </a:prstGeom>
            <a:ln/>
          </p:spPr>
          <p:style>
            <a:lnRef idx="1">
              <a:schemeClr val="accent6"/>
            </a:lnRef>
            <a:fillRef idx="3">
              <a:schemeClr val="accent6"/>
            </a:fillRef>
            <a:effectRef idx="2">
              <a:schemeClr val="accent6"/>
            </a:effectRef>
            <a:fontRef idx="minor">
              <a:schemeClr val="lt1"/>
            </a:fontRef>
          </p:style>
          <p:txBody>
            <a:bodyPr wrap="none">
              <a:normAutofit/>
            </a:bodyPr>
            <a:lstStyle/>
            <a:p>
              <a:pPr defTabSz="457200" eaLnBrk="1" fontAlgn="auto" hangingPunct="1">
                <a:spcBef>
                  <a:spcPts val="0"/>
                </a:spcBef>
                <a:spcAft>
                  <a:spcPts val="0"/>
                </a:spcAft>
                <a:defRPr/>
              </a:pPr>
              <a:endParaRPr lang="en-US" sz="1800" dirty="0">
                <a:solidFill>
                  <a:prstClr val="black"/>
                </a:solidFill>
              </a:endParaRPr>
            </a:p>
          </p:txBody>
        </p:sp>
        <p:sp>
          <p:nvSpPr>
            <p:cNvPr id="15" name="Rectangle 14"/>
            <p:cNvSpPr/>
            <p:nvPr/>
          </p:nvSpPr>
          <p:spPr>
            <a:xfrm rot="10800000">
              <a:off x="4130941" y="4329623"/>
              <a:ext cx="740325" cy="663499"/>
            </a:xfrm>
            <a:prstGeom prst="rect">
              <a:avLst/>
            </a:prstGeom>
            <a:ln/>
          </p:spPr>
          <p:style>
            <a:lnRef idx="1">
              <a:schemeClr val="accent6"/>
            </a:lnRef>
            <a:fillRef idx="3">
              <a:schemeClr val="accent6"/>
            </a:fillRef>
            <a:effectRef idx="2">
              <a:schemeClr val="accent6"/>
            </a:effectRef>
            <a:fontRef idx="minor">
              <a:schemeClr val="lt1"/>
            </a:fontRef>
          </p:style>
          <p:txBody>
            <a:bodyPr wrap="none">
              <a:normAutofit/>
            </a:bodyPr>
            <a:lstStyle/>
            <a:p>
              <a:pPr defTabSz="457200" eaLnBrk="1" fontAlgn="auto" hangingPunct="1">
                <a:spcBef>
                  <a:spcPts val="0"/>
                </a:spcBef>
                <a:spcAft>
                  <a:spcPts val="0"/>
                </a:spcAft>
                <a:defRPr/>
              </a:pPr>
              <a:endParaRPr lang="en-US" sz="1800" dirty="0">
                <a:solidFill>
                  <a:prstClr val="black"/>
                </a:solidFill>
              </a:endParaRPr>
            </a:p>
          </p:txBody>
        </p:sp>
        <p:sp>
          <p:nvSpPr>
            <p:cNvPr id="16" name="TextBox 95"/>
            <p:cNvSpPr txBox="1">
              <a:spLocks noChangeArrowheads="1"/>
            </p:cNvSpPr>
            <p:nvPr/>
          </p:nvSpPr>
          <p:spPr bwMode="auto">
            <a:xfrm rot="19706518">
              <a:off x="4077115" y="4422082"/>
              <a:ext cx="763590" cy="461665"/>
            </a:xfrm>
            <a:prstGeom prst="rect">
              <a:avLst/>
            </a:prstGeom>
            <a:noFill/>
            <a:ln w="9525">
              <a:noFill/>
              <a:miter lim="800000"/>
              <a:headEnd/>
              <a:tailEnd/>
            </a:ln>
          </p:spPr>
          <p:txBody>
            <a:bodyPr wrap="square">
              <a:prstTxWarp prst="textNoShape">
                <a:avLst/>
              </a:prstTxWarp>
              <a:spAutoFit/>
            </a:bodyPr>
            <a:lstStyle/>
            <a:p>
              <a:pPr algn="ctr" defTabSz="457200" eaLnBrk="1" fontAlgn="auto" hangingPunct="1">
                <a:spcBef>
                  <a:spcPts val="0"/>
                </a:spcBef>
                <a:spcAft>
                  <a:spcPts val="0"/>
                </a:spcAft>
              </a:pPr>
              <a:r>
                <a:rPr lang="en-US" dirty="0" smtClean="0">
                  <a:solidFill>
                    <a:prstClr val="black"/>
                  </a:solidFill>
                  <a:latin typeface="Calibri"/>
                  <a:ea typeface=""/>
                  <a:cs typeface=""/>
                </a:rPr>
                <a:t>ROF</a:t>
              </a:r>
              <a:endParaRPr lang="en-US" sz="1800" dirty="0" smtClean="0">
                <a:solidFill>
                  <a:prstClr val="black"/>
                </a:solidFill>
                <a:latin typeface="Calibri"/>
                <a:ea typeface=""/>
                <a:cs typeface=""/>
              </a:endParaRPr>
            </a:p>
          </p:txBody>
        </p:sp>
      </p:grpSp>
      <p:grpSp>
        <p:nvGrpSpPr>
          <p:cNvPr id="17" name="Group 16"/>
          <p:cNvGrpSpPr/>
          <p:nvPr/>
        </p:nvGrpSpPr>
        <p:grpSpPr>
          <a:xfrm rot="8744348">
            <a:off x="5682149" y="5461150"/>
            <a:ext cx="231353" cy="201251"/>
            <a:chOff x="4379913" y="4878388"/>
            <a:chExt cx="301625" cy="203200"/>
          </a:xfrm>
        </p:grpSpPr>
        <p:cxnSp>
          <p:nvCxnSpPr>
            <p:cNvPr id="18" name="Straight Arrow Connector 17"/>
            <p:cNvCxnSpPr/>
            <p:nvPr/>
          </p:nvCxnSpPr>
          <p:spPr>
            <a:xfrm rot="16200000">
              <a:off x="4581525" y="4976813"/>
              <a:ext cx="198437" cy="1588"/>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6200000" flipH="1" flipV="1">
              <a:off x="4287044" y="4987132"/>
              <a:ext cx="187325" cy="1587"/>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0" name="TextBox 51"/>
          <p:cNvSpPr txBox="1">
            <a:spLocks noChangeArrowheads="1"/>
          </p:cNvSpPr>
          <p:nvPr/>
        </p:nvSpPr>
        <p:spPr bwMode="auto">
          <a:xfrm>
            <a:off x="3973072" y="3400352"/>
            <a:ext cx="957596" cy="461665"/>
          </a:xfrm>
          <a:prstGeom prst="rect">
            <a:avLst/>
          </a:prstGeom>
          <a:noFill/>
          <a:ln w="9525">
            <a:noFill/>
            <a:miter lim="800000"/>
            <a:headEnd/>
            <a:tailEnd/>
          </a:ln>
        </p:spPr>
        <p:txBody>
          <a:bodyPr wrap="square">
            <a:prstTxWarp prst="textNoShape">
              <a:avLst/>
            </a:prstTxWarp>
            <a:spAutoFit/>
          </a:bodyPr>
          <a:lstStyle/>
          <a:p>
            <a:pPr algn="ctr" defTabSz="457200" eaLnBrk="1" fontAlgn="auto" hangingPunct="1">
              <a:spcBef>
                <a:spcPts val="0"/>
              </a:spcBef>
              <a:spcAft>
                <a:spcPts val="0"/>
              </a:spcAft>
            </a:pPr>
            <a:r>
              <a:rPr lang="en-US" dirty="0" smtClean="0">
                <a:solidFill>
                  <a:prstClr val="white"/>
                </a:solidFill>
                <a:latin typeface="Calibri"/>
                <a:ea typeface=""/>
                <a:cs typeface=""/>
              </a:rPr>
              <a:t>DART</a:t>
            </a:r>
            <a:endParaRPr lang="en-US" dirty="0">
              <a:solidFill>
                <a:prstClr val="white"/>
              </a:solidFill>
              <a:latin typeface="Calibri"/>
              <a:ea typeface=""/>
              <a:cs typeface=""/>
            </a:endParaRPr>
          </a:p>
        </p:txBody>
      </p:sp>
      <p:grpSp>
        <p:nvGrpSpPr>
          <p:cNvPr id="21" name="Group 20"/>
          <p:cNvGrpSpPr/>
          <p:nvPr/>
        </p:nvGrpSpPr>
        <p:grpSpPr>
          <a:xfrm rot="20729955">
            <a:off x="5732744" y="2758048"/>
            <a:ext cx="832503" cy="965101"/>
            <a:chOff x="5767042" y="2928962"/>
            <a:chExt cx="832503" cy="965101"/>
          </a:xfrm>
        </p:grpSpPr>
        <p:sp>
          <p:nvSpPr>
            <p:cNvPr id="22" name="Rectangle 21"/>
            <p:cNvSpPr/>
            <p:nvPr/>
          </p:nvSpPr>
          <p:spPr>
            <a:xfrm rot="5400000" flipH="1">
              <a:off x="5821183" y="2987050"/>
              <a:ext cx="836449" cy="720274"/>
            </a:xfrm>
            <a:prstGeom prst="rect">
              <a:avLst/>
            </a:prstGeom>
            <a:ln/>
          </p:spPr>
          <p:style>
            <a:lnRef idx="1">
              <a:schemeClr val="accent1"/>
            </a:lnRef>
            <a:fillRef idx="3">
              <a:schemeClr val="accent1"/>
            </a:fillRef>
            <a:effectRef idx="2">
              <a:schemeClr val="accent1"/>
            </a:effectRef>
            <a:fontRef idx="minor">
              <a:schemeClr val="lt1"/>
            </a:fontRef>
          </p:style>
          <p:txBody>
            <a:bodyPr wrap="none">
              <a:normAutofit/>
            </a:bodyPr>
            <a:lstStyle/>
            <a:p>
              <a:pPr defTabSz="457200" eaLnBrk="1" fontAlgn="auto" hangingPunct="1">
                <a:spcBef>
                  <a:spcPts val="0"/>
                </a:spcBef>
                <a:spcAft>
                  <a:spcPts val="0"/>
                </a:spcAft>
                <a:defRPr/>
              </a:pPr>
              <a:endParaRPr lang="en-US" sz="1800" dirty="0">
                <a:solidFill>
                  <a:prstClr val="black"/>
                </a:solidFill>
              </a:endParaRPr>
            </a:p>
          </p:txBody>
        </p:sp>
        <p:sp>
          <p:nvSpPr>
            <p:cNvPr id="23" name="Rectangle 22"/>
            <p:cNvSpPr/>
            <p:nvPr/>
          </p:nvSpPr>
          <p:spPr>
            <a:xfrm rot="5400000" flipH="1">
              <a:off x="5769991" y="3053837"/>
              <a:ext cx="836449" cy="720274"/>
            </a:xfrm>
            <a:prstGeom prst="rect">
              <a:avLst/>
            </a:prstGeom>
            <a:ln/>
          </p:spPr>
          <p:style>
            <a:lnRef idx="1">
              <a:schemeClr val="accent1"/>
            </a:lnRef>
            <a:fillRef idx="3">
              <a:schemeClr val="accent1"/>
            </a:fillRef>
            <a:effectRef idx="2">
              <a:schemeClr val="accent1"/>
            </a:effectRef>
            <a:fontRef idx="minor">
              <a:schemeClr val="lt1"/>
            </a:fontRef>
          </p:style>
          <p:txBody>
            <a:bodyPr wrap="none">
              <a:normAutofit/>
            </a:bodyPr>
            <a:lstStyle/>
            <a:p>
              <a:pPr defTabSz="457200" eaLnBrk="1" fontAlgn="auto" hangingPunct="1">
                <a:spcBef>
                  <a:spcPts val="0"/>
                </a:spcBef>
                <a:spcAft>
                  <a:spcPts val="0"/>
                </a:spcAft>
                <a:defRPr/>
              </a:pPr>
              <a:endParaRPr lang="en-US" sz="1800" dirty="0">
                <a:solidFill>
                  <a:prstClr val="black"/>
                </a:solidFill>
              </a:endParaRPr>
            </a:p>
          </p:txBody>
        </p:sp>
        <p:sp>
          <p:nvSpPr>
            <p:cNvPr id="24" name="Rectangle 23"/>
            <p:cNvSpPr/>
            <p:nvPr/>
          </p:nvSpPr>
          <p:spPr>
            <a:xfrm rot="5400000" flipH="1">
              <a:off x="5708939" y="3114145"/>
              <a:ext cx="838021" cy="721816"/>
            </a:xfrm>
            <a:prstGeom prst="rect">
              <a:avLst/>
            </a:prstGeom>
            <a:gradFill>
              <a:gsLst>
                <a:gs pos="0">
                  <a:schemeClr val="accent1"/>
                </a:gs>
                <a:gs pos="100000">
                  <a:schemeClr val="accent1">
                    <a:tint val="50000"/>
                    <a:shade val="100000"/>
                    <a:satMod val="350000"/>
                  </a:schemeClr>
                </a:gs>
              </a:gsLst>
            </a:gradFill>
            <a:ln/>
          </p:spPr>
          <p:style>
            <a:lnRef idx="1">
              <a:schemeClr val="accent1"/>
            </a:lnRef>
            <a:fillRef idx="3">
              <a:schemeClr val="accent1"/>
            </a:fillRef>
            <a:effectRef idx="2">
              <a:schemeClr val="accent1"/>
            </a:effectRef>
            <a:fontRef idx="minor">
              <a:schemeClr val="lt1"/>
            </a:fontRef>
          </p:style>
          <p:txBody>
            <a:bodyPr wrap="none">
              <a:normAutofit/>
            </a:bodyPr>
            <a:lstStyle/>
            <a:p>
              <a:pPr defTabSz="457200" eaLnBrk="1" fontAlgn="auto" hangingPunct="1">
                <a:spcBef>
                  <a:spcPts val="0"/>
                </a:spcBef>
                <a:spcAft>
                  <a:spcPts val="0"/>
                </a:spcAft>
                <a:defRPr/>
              </a:pPr>
              <a:endParaRPr lang="en-US" sz="1800" dirty="0">
                <a:solidFill>
                  <a:prstClr val="black"/>
                </a:solidFill>
              </a:endParaRPr>
            </a:p>
          </p:txBody>
        </p:sp>
        <p:sp>
          <p:nvSpPr>
            <p:cNvPr id="25" name="TextBox 114"/>
            <p:cNvSpPr txBox="1">
              <a:spLocks noChangeArrowheads="1"/>
            </p:cNvSpPr>
            <p:nvPr/>
          </p:nvSpPr>
          <p:spPr bwMode="auto">
            <a:xfrm rot="870045" flipH="1">
              <a:off x="5774009" y="3218902"/>
              <a:ext cx="748916" cy="461665"/>
            </a:xfrm>
            <a:prstGeom prst="rect">
              <a:avLst/>
            </a:prstGeom>
            <a:noFill/>
            <a:ln w="9525">
              <a:noFill/>
              <a:miter lim="800000"/>
              <a:headEnd/>
              <a:tailEnd/>
            </a:ln>
          </p:spPr>
          <p:txBody>
            <a:bodyPr wrap="square">
              <a:prstTxWarp prst="textNoShape">
                <a:avLst/>
              </a:prstTxWarp>
              <a:spAutoFit/>
            </a:bodyPr>
            <a:lstStyle/>
            <a:p>
              <a:pPr algn="ctr" defTabSz="457200" eaLnBrk="1" fontAlgn="auto" hangingPunct="1">
                <a:spcBef>
                  <a:spcPts val="0"/>
                </a:spcBef>
                <a:spcAft>
                  <a:spcPts val="0"/>
                </a:spcAft>
              </a:pPr>
              <a:r>
                <a:rPr lang="en-US" dirty="0" smtClean="0">
                  <a:solidFill>
                    <a:prstClr val="black"/>
                  </a:solidFill>
                  <a:latin typeface="Calibri"/>
                  <a:ea typeface=""/>
                  <a:cs typeface=""/>
                </a:rPr>
                <a:t>POP</a:t>
              </a:r>
              <a:endParaRPr lang="en-US" sz="1800" dirty="0">
                <a:solidFill>
                  <a:prstClr val="black"/>
                </a:solidFill>
                <a:latin typeface="Calibri"/>
                <a:ea typeface=""/>
                <a:cs typeface=""/>
              </a:endParaRPr>
            </a:p>
          </p:txBody>
        </p:sp>
      </p:grpSp>
      <p:grpSp>
        <p:nvGrpSpPr>
          <p:cNvPr id="26" name="Group 25"/>
          <p:cNvGrpSpPr/>
          <p:nvPr/>
        </p:nvGrpSpPr>
        <p:grpSpPr>
          <a:xfrm rot="20812388">
            <a:off x="6610410" y="2912729"/>
            <a:ext cx="219013" cy="331750"/>
            <a:chOff x="6622384" y="3272469"/>
            <a:chExt cx="219013" cy="331750"/>
          </a:xfrm>
        </p:grpSpPr>
        <p:cxnSp>
          <p:nvCxnSpPr>
            <p:cNvPr id="27" name="Straight Arrow Connector 26"/>
            <p:cNvCxnSpPr/>
            <p:nvPr/>
          </p:nvCxnSpPr>
          <p:spPr>
            <a:xfrm flipH="1">
              <a:off x="6622384" y="3602647"/>
              <a:ext cx="212843" cy="157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6639351" y="3272469"/>
              <a:ext cx="202046" cy="157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rot="3382726">
            <a:off x="5081735" y="4627350"/>
            <a:ext cx="840563" cy="973457"/>
            <a:chOff x="5321727" y="4349311"/>
            <a:chExt cx="840563" cy="973457"/>
          </a:xfrm>
        </p:grpSpPr>
        <p:grpSp>
          <p:nvGrpSpPr>
            <p:cNvPr id="30" name="Group 29"/>
            <p:cNvGrpSpPr/>
            <p:nvPr/>
          </p:nvGrpSpPr>
          <p:grpSpPr>
            <a:xfrm>
              <a:off x="5390824" y="4349311"/>
              <a:ext cx="771466" cy="903236"/>
              <a:chOff x="5390824" y="4349311"/>
              <a:chExt cx="771466" cy="903236"/>
            </a:xfrm>
          </p:grpSpPr>
          <p:sp>
            <p:nvSpPr>
              <p:cNvPr id="32" name="Rectangle 31"/>
              <p:cNvSpPr/>
              <p:nvPr/>
            </p:nvSpPr>
            <p:spPr>
              <a:xfrm rot="5400000" flipH="1">
                <a:off x="5383928" y="4407399"/>
                <a:ext cx="836449" cy="720274"/>
              </a:xfrm>
              <a:prstGeom prst="rect">
                <a:avLst/>
              </a:prstGeom>
              <a:gradFill>
                <a:gsLst>
                  <a:gs pos="0">
                    <a:srgbClr val="0080FF"/>
                  </a:gs>
                  <a:gs pos="100000">
                    <a:srgbClr val="66FFFF"/>
                  </a:gs>
                </a:gsLst>
              </a:gradFill>
              <a:ln/>
            </p:spPr>
            <p:style>
              <a:lnRef idx="1">
                <a:schemeClr val="accent1"/>
              </a:lnRef>
              <a:fillRef idx="3">
                <a:schemeClr val="accent1"/>
              </a:fillRef>
              <a:effectRef idx="2">
                <a:schemeClr val="accent1"/>
              </a:effectRef>
              <a:fontRef idx="minor">
                <a:schemeClr val="lt1"/>
              </a:fontRef>
            </p:style>
            <p:txBody>
              <a:bodyPr wrap="none">
                <a:normAutofit/>
              </a:bodyPr>
              <a:lstStyle/>
              <a:p>
                <a:pPr defTabSz="457200" eaLnBrk="1" fontAlgn="auto" hangingPunct="1">
                  <a:spcBef>
                    <a:spcPts val="0"/>
                  </a:spcBef>
                  <a:spcAft>
                    <a:spcPts val="0"/>
                  </a:spcAft>
                  <a:defRPr/>
                </a:pPr>
                <a:endParaRPr lang="en-US" sz="1800" dirty="0">
                  <a:solidFill>
                    <a:prstClr val="black"/>
                  </a:solidFill>
                </a:endParaRPr>
              </a:p>
            </p:txBody>
          </p:sp>
          <p:sp>
            <p:nvSpPr>
              <p:cNvPr id="33" name="Rectangle 32"/>
              <p:cNvSpPr/>
              <p:nvPr/>
            </p:nvSpPr>
            <p:spPr>
              <a:xfrm rot="5400000" flipH="1">
                <a:off x="5332736" y="4474186"/>
                <a:ext cx="836449" cy="720274"/>
              </a:xfrm>
              <a:prstGeom prst="rect">
                <a:avLst/>
              </a:prstGeom>
              <a:gradFill>
                <a:gsLst>
                  <a:gs pos="0">
                    <a:srgbClr val="0080FF"/>
                  </a:gs>
                  <a:gs pos="100000">
                    <a:srgbClr val="66FFFF"/>
                  </a:gs>
                </a:gsLst>
              </a:gradFill>
              <a:ln/>
            </p:spPr>
            <p:style>
              <a:lnRef idx="1">
                <a:schemeClr val="accent1"/>
              </a:lnRef>
              <a:fillRef idx="3">
                <a:schemeClr val="accent1"/>
              </a:fillRef>
              <a:effectRef idx="2">
                <a:schemeClr val="accent1"/>
              </a:effectRef>
              <a:fontRef idx="minor">
                <a:schemeClr val="lt1"/>
              </a:fontRef>
            </p:style>
            <p:txBody>
              <a:bodyPr wrap="none">
                <a:normAutofit/>
              </a:bodyPr>
              <a:lstStyle/>
              <a:p>
                <a:pPr defTabSz="457200" eaLnBrk="1" fontAlgn="auto" hangingPunct="1">
                  <a:spcBef>
                    <a:spcPts val="0"/>
                  </a:spcBef>
                  <a:spcAft>
                    <a:spcPts val="0"/>
                  </a:spcAft>
                  <a:defRPr/>
                </a:pPr>
                <a:endParaRPr lang="en-US" sz="1800" dirty="0">
                  <a:solidFill>
                    <a:prstClr val="black"/>
                  </a:solidFill>
                </a:endParaRPr>
              </a:p>
            </p:txBody>
          </p:sp>
        </p:grpSp>
        <p:sp>
          <p:nvSpPr>
            <p:cNvPr id="31" name="Rectangle 30"/>
            <p:cNvSpPr/>
            <p:nvPr/>
          </p:nvSpPr>
          <p:spPr>
            <a:xfrm rot="5400000" flipH="1">
              <a:off x="5263624" y="4542850"/>
              <a:ext cx="838021" cy="721816"/>
            </a:xfrm>
            <a:prstGeom prst="rect">
              <a:avLst/>
            </a:prstGeom>
            <a:gradFill>
              <a:gsLst>
                <a:gs pos="0">
                  <a:srgbClr val="0080FF"/>
                </a:gs>
                <a:gs pos="100000">
                  <a:srgbClr val="66FFFF"/>
                </a:gs>
              </a:gsLst>
            </a:gradFill>
            <a:ln/>
          </p:spPr>
          <p:style>
            <a:lnRef idx="1">
              <a:schemeClr val="accent1"/>
            </a:lnRef>
            <a:fillRef idx="3">
              <a:schemeClr val="accent1"/>
            </a:fillRef>
            <a:effectRef idx="2">
              <a:schemeClr val="accent1"/>
            </a:effectRef>
            <a:fontRef idx="minor">
              <a:schemeClr val="lt1"/>
            </a:fontRef>
          </p:style>
          <p:txBody>
            <a:bodyPr wrap="none">
              <a:normAutofit/>
            </a:bodyPr>
            <a:lstStyle/>
            <a:p>
              <a:pPr defTabSz="457200" eaLnBrk="1" fontAlgn="auto" hangingPunct="1">
                <a:spcBef>
                  <a:spcPts val="0"/>
                </a:spcBef>
                <a:spcAft>
                  <a:spcPts val="0"/>
                </a:spcAft>
                <a:defRPr/>
              </a:pPr>
              <a:endParaRPr lang="en-US" sz="1800" dirty="0">
                <a:solidFill>
                  <a:prstClr val="black"/>
                </a:solidFill>
              </a:endParaRPr>
            </a:p>
          </p:txBody>
        </p:sp>
      </p:grpSp>
      <p:sp>
        <p:nvSpPr>
          <p:cNvPr id="34" name="TextBox 114"/>
          <p:cNvSpPr txBox="1">
            <a:spLocks noChangeArrowheads="1"/>
          </p:cNvSpPr>
          <p:nvPr/>
        </p:nvSpPr>
        <p:spPr bwMode="auto">
          <a:xfrm flipH="1">
            <a:off x="5018457" y="4862354"/>
            <a:ext cx="799555" cy="461665"/>
          </a:xfrm>
          <a:prstGeom prst="rect">
            <a:avLst/>
          </a:prstGeom>
          <a:noFill/>
          <a:ln w="9525">
            <a:noFill/>
            <a:miter lim="800000"/>
            <a:headEnd/>
            <a:tailEnd/>
          </a:ln>
        </p:spPr>
        <p:txBody>
          <a:bodyPr wrap="square">
            <a:prstTxWarp prst="textNoShape">
              <a:avLst/>
            </a:prstTxWarp>
            <a:spAutoFit/>
          </a:bodyPr>
          <a:lstStyle/>
          <a:p>
            <a:pPr algn="ctr" defTabSz="457200" eaLnBrk="1" fontAlgn="auto" hangingPunct="1">
              <a:spcBef>
                <a:spcPts val="0"/>
              </a:spcBef>
              <a:spcAft>
                <a:spcPts val="0"/>
              </a:spcAft>
            </a:pPr>
            <a:r>
              <a:rPr lang="en-US" dirty="0" smtClean="0">
                <a:solidFill>
                  <a:prstClr val="black"/>
                </a:solidFill>
                <a:latin typeface="Calibri"/>
                <a:ea typeface=""/>
                <a:cs typeface=""/>
              </a:rPr>
              <a:t>CICE</a:t>
            </a:r>
            <a:endParaRPr lang="en-US" sz="1800" dirty="0">
              <a:solidFill>
                <a:prstClr val="black"/>
              </a:solidFill>
              <a:latin typeface="Calibri"/>
              <a:ea typeface=""/>
              <a:cs typeface=""/>
            </a:endParaRPr>
          </a:p>
        </p:txBody>
      </p:sp>
      <p:grpSp>
        <p:nvGrpSpPr>
          <p:cNvPr id="35" name="Group 34"/>
          <p:cNvGrpSpPr/>
          <p:nvPr/>
        </p:nvGrpSpPr>
        <p:grpSpPr>
          <a:xfrm rot="975234">
            <a:off x="2186565" y="2916699"/>
            <a:ext cx="219013" cy="331750"/>
            <a:chOff x="2024101" y="3494039"/>
            <a:chExt cx="219013" cy="331750"/>
          </a:xfrm>
        </p:grpSpPr>
        <p:cxnSp>
          <p:nvCxnSpPr>
            <p:cNvPr id="36" name="Straight Arrow Connector 35"/>
            <p:cNvCxnSpPr/>
            <p:nvPr/>
          </p:nvCxnSpPr>
          <p:spPr>
            <a:xfrm flipH="1">
              <a:off x="2024101" y="3824217"/>
              <a:ext cx="212843" cy="1572"/>
            </a:xfrm>
            <a:prstGeom prst="straightConnector1">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2041068" y="3494039"/>
              <a:ext cx="202046" cy="1572"/>
            </a:xfrm>
            <a:prstGeom prst="straightConnector1">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rot="1100742">
            <a:off x="2426523" y="2726794"/>
            <a:ext cx="824551" cy="1009399"/>
            <a:chOff x="2249284" y="3109537"/>
            <a:chExt cx="824551" cy="1009399"/>
          </a:xfrm>
        </p:grpSpPr>
        <p:sp>
          <p:nvSpPr>
            <p:cNvPr id="39" name="Rectangle 38"/>
            <p:cNvSpPr/>
            <p:nvPr/>
          </p:nvSpPr>
          <p:spPr>
            <a:xfrm rot="16200000">
              <a:off x="2191967" y="3166854"/>
              <a:ext cx="836449" cy="721816"/>
            </a:xfrm>
            <a:prstGeom prst="rect">
              <a:avLst/>
            </a:prstGeom>
            <a:ln/>
          </p:spPr>
          <p:style>
            <a:lnRef idx="1">
              <a:schemeClr val="accent3"/>
            </a:lnRef>
            <a:fillRef idx="3">
              <a:schemeClr val="accent3"/>
            </a:fillRef>
            <a:effectRef idx="2">
              <a:schemeClr val="accent3"/>
            </a:effectRef>
            <a:fontRef idx="minor">
              <a:schemeClr val="lt1"/>
            </a:fontRef>
          </p:style>
          <p:txBody>
            <a:bodyPr wrap="none">
              <a:normAutofit/>
            </a:bodyPr>
            <a:lstStyle/>
            <a:p>
              <a:pPr defTabSz="457200" eaLnBrk="1" fontAlgn="auto" hangingPunct="1">
                <a:spcBef>
                  <a:spcPts val="0"/>
                </a:spcBef>
                <a:spcAft>
                  <a:spcPts val="0"/>
                </a:spcAft>
                <a:defRPr/>
              </a:pPr>
              <a:endParaRPr lang="en-US" sz="1800" dirty="0">
                <a:solidFill>
                  <a:prstClr val="black"/>
                </a:solidFill>
              </a:endParaRPr>
            </a:p>
          </p:txBody>
        </p:sp>
        <p:sp>
          <p:nvSpPr>
            <p:cNvPr id="40" name="Rectangle 39"/>
            <p:cNvSpPr/>
            <p:nvPr/>
          </p:nvSpPr>
          <p:spPr>
            <a:xfrm rot="16200000">
              <a:off x="2237466" y="3254100"/>
              <a:ext cx="836449" cy="720274"/>
            </a:xfrm>
            <a:prstGeom prst="rect">
              <a:avLst/>
            </a:prstGeom>
            <a:ln/>
          </p:spPr>
          <p:style>
            <a:lnRef idx="1">
              <a:schemeClr val="accent3"/>
            </a:lnRef>
            <a:fillRef idx="3">
              <a:schemeClr val="accent3"/>
            </a:fillRef>
            <a:effectRef idx="2">
              <a:schemeClr val="accent3"/>
            </a:effectRef>
            <a:fontRef idx="minor">
              <a:schemeClr val="lt1"/>
            </a:fontRef>
          </p:style>
          <p:txBody>
            <a:bodyPr wrap="none">
              <a:normAutofit/>
            </a:bodyPr>
            <a:lstStyle/>
            <a:p>
              <a:pPr defTabSz="457200" eaLnBrk="1" fontAlgn="auto" hangingPunct="1">
                <a:spcBef>
                  <a:spcPts val="0"/>
                </a:spcBef>
                <a:spcAft>
                  <a:spcPts val="0"/>
                </a:spcAft>
                <a:defRPr/>
              </a:pPr>
              <a:endParaRPr lang="en-US" sz="1800" dirty="0">
                <a:solidFill>
                  <a:prstClr val="black"/>
                </a:solidFill>
              </a:endParaRPr>
            </a:p>
          </p:txBody>
        </p:sp>
        <p:sp>
          <p:nvSpPr>
            <p:cNvPr id="41" name="Rectangle 40"/>
            <p:cNvSpPr/>
            <p:nvPr/>
          </p:nvSpPr>
          <p:spPr>
            <a:xfrm rot="16200000">
              <a:off x="2282950" y="3339789"/>
              <a:ext cx="838021" cy="720274"/>
            </a:xfrm>
            <a:prstGeom prst="rect">
              <a:avLst/>
            </a:prstGeom>
            <a:ln/>
          </p:spPr>
          <p:style>
            <a:lnRef idx="1">
              <a:schemeClr val="accent3"/>
            </a:lnRef>
            <a:fillRef idx="3">
              <a:schemeClr val="accent3"/>
            </a:fillRef>
            <a:effectRef idx="2">
              <a:schemeClr val="accent3"/>
            </a:effectRef>
            <a:fontRef idx="minor">
              <a:schemeClr val="lt1"/>
            </a:fontRef>
          </p:style>
          <p:txBody>
            <a:bodyPr wrap="none">
              <a:normAutofit/>
            </a:bodyPr>
            <a:lstStyle/>
            <a:p>
              <a:pPr defTabSz="457200" eaLnBrk="1" fontAlgn="auto" hangingPunct="1">
                <a:spcBef>
                  <a:spcPts val="0"/>
                </a:spcBef>
                <a:spcAft>
                  <a:spcPts val="0"/>
                </a:spcAft>
                <a:defRPr/>
              </a:pPr>
              <a:endParaRPr lang="en-US" sz="1800" dirty="0">
                <a:solidFill>
                  <a:prstClr val="black"/>
                </a:solidFill>
              </a:endParaRPr>
            </a:p>
          </p:txBody>
        </p:sp>
        <p:sp>
          <p:nvSpPr>
            <p:cNvPr id="42" name="TextBox 29"/>
            <p:cNvSpPr txBox="1">
              <a:spLocks noChangeArrowheads="1"/>
            </p:cNvSpPr>
            <p:nvPr/>
          </p:nvSpPr>
          <p:spPr bwMode="auto">
            <a:xfrm rot="20357757">
              <a:off x="2298198" y="3420752"/>
              <a:ext cx="775637" cy="461665"/>
            </a:xfrm>
            <a:prstGeom prst="rect">
              <a:avLst/>
            </a:prstGeom>
            <a:noFill/>
            <a:ln w="9525">
              <a:noFill/>
              <a:miter lim="800000"/>
              <a:headEnd/>
              <a:tailEnd/>
            </a:ln>
          </p:spPr>
          <p:txBody>
            <a:bodyPr wrap="square">
              <a:prstTxWarp prst="textNoShape">
                <a:avLst/>
              </a:prstTxWarp>
              <a:spAutoFit/>
            </a:bodyPr>
            <a:lstStyle/>
            <a:p>
              <a:pPr algn="ctr" defTabSz="457200" eaLnBrk="1" fontAlgn="auto" hangingPunct="1">
                <a:spcBef>
                  <a:spcPts val="0"/>
                </a:spcBef>
                <a:spcAft>
                  <a:spcPts val="0"/>
                </a:spcAft>
              </a:pPr>
              <a:r>
                <a:rPr lang="en-US" dirty="0" smtClean="0">
                  <a:solidFill>
                    <a:prstClr val="black"/>
                  </a:solidFill>
                  <a:latin typeface="Calibri"/>
                  <a:ea typeface=""/>
                  <a:cs typeface=""/>
                </a:rPr>
                <a:t>CLM</a:t>
              </a:r>
              <a:endParaRPr lang="en-US" sz="1800" dirty="0">
                <a:solidFill>
                  <a:prstClr val="black"/>
                </a:solidFill>
                <a:latin typeface="Calibri"/>
                <a:ea typeface=""/>
                <a:cs typeface=""/>
              </a:endParaRPr>
            </a:p>
          </p:txBody>
        </p:sp>
      </p:grpSp>
      <p:grpSp>
        <p:nvGrpSpPr>
          <p:cNvPr id="43" name="Group 42"/>
          <p:cNvGrpSpPr/>
          <p:nvPr/>
        </p:nvGrpSpPr>
        <p:grpSpPr>
          <a:xfrm rot="12756291">
            <a:off x="3110070" y="5438554"/>
            <a:ext cx="231353" cy="201251"/>
            <a:chOff x="4379913" y="4878388"/>
            <a:chExt cx="301625" cy="203200"/>
          </a:xfrm>
        </p:grpSpPr>
        <p:cxnSp>
          <p:nvCxnSpPr>
            <p:cNvPr id="44" name="Straight Arrow Connector 43"/>
            <p:cNvCxnSpPr/>
            <p:nvPr/>
          </p:nvCxnSpPr>
          <p:spPr>
            <a:xfrm rot="16200000">
              <a:off x="4581525" y="4976813"/>
              <a:ext cx="198437" cy="1588"/>
            </a:xfrm>
            <a:prstGeom prst="straightConnector1">
              <a:avLst/>
            </a:prstGeom>
            <a:ln>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rot="16200000" flipH="1" flipV="1">
              <a:off x="4287044" y="4987132"/>
              <a:ext cx="187325" cy="1587"/>
            </a:xfrm>
            <a:prstGeom prst="straightConnector1">
              <a:avLst/>
            </a:prstGeom>
            <a:ln>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6" name="Rectangle 45"/>
          <p:cNvSpPr/>
          <p:nvPr/>
        </p:nvSpPr>
        <p:spPr>
          <a:xfrm>
            <a:off x="63245" y="668992"/>
            <a:ext cx="2793149" cy="1200328"/>
          </a:xfrm>
          <a:prstGeom prst="rect">
            <a:avLst/>
          </a:prstGeom>
        </p:spPr>
        <p:txBody>
          <a:bodyPr wrap="square">
            <a:spAutoFit/>
          </a:bodyPr>
          <a:lstStyle/>
          <a:p>
            <a:pPr defTabSz="457200" eaLnBrk="1" fontAlgn="auto" hangingPunct="1">
              <a:spcBef>
                <a:spcPts val="0"/>
              </a:spcBef>
              <a:spcAft>
                <a:spcPts val="0"/>
              </a:spcAft>
            </a:pPr>
            <a:r>
              <a:rPr lang="en-US" dirty="0" smtClean="0">
                <a:solidFill>
                  <a:prstClr val="black"/>
                </a:solidFill>
                <a:latin typeface="Calibri"/>
                <a:ea typeface=""/>
                <a:cs typeface=""/>
              </a:rPr>
              <a:t>DART Multiple Component Data Assimilation</a:t>
            </a:r>
            <a:endParaRPr lang="en-US" dirty="0">
              <a:solidFill>
                <a:prstClr val="black"/>
              </a:solidFill>
              <a:latin typeface="Calibri"/>
              <a:ea typeface=""/>
              <a:cs typeface=""/>
            </a:endParaRPr>
          </a:p>
        </p:txBody>
      </p:sp>
      <p:sp>
        <p:nvSpPr>
          <p:cNvPr id="47" name="Rectangle 46"/>
          <p:cNvSpPr/>
          <p:nvPr/>
        </p:nvSpPr>
        <p:spPr>
          <a:xfrm>
            <a:off x="6690862" y="665097"/>
            <a:ext cx="2453137" cy="1631216"/>
          </a:xfrm>
          <a:prstGeom prst="rect">
            <a:avLst/>
          </a:prstGeom>
        </p:spPr>
        <p:txBody>
          <a:bodyPr wrap="square">
            <a:spAutoFit/>
          </a:bodyPr>
          <a:lstStyle/>
          <a:p>
            <a:pPr algn="r" defTabSz="457200" eaLnBrk="1" fontAlgn="auto" hangingPunct="1">
              <a:spcBef>
                <a:spcPts val="0"/>
              </a:spcBef>
              <a:spcAft>
                <a:spcPts val="0"/>
              </a:spcAft>
            </a:pPr>
            <a:r>
              <a:rPr lang="en-US" sz="2000" dirty="0" smtClean="0">
                <a:solidFill>
                  <a:prstClr val="black"/>
                </a:solidFill>
                <a:latin typeface="Calibri"/>
                <a:ea typeface=""/>
                <a:cs typeface=""/>
              </a:rPr>
              <a:t>Started with CCSM4 </a:t>
            </a:r>
            <a:r>
              <a:rPr lang="en-US" sz="2000" dirty="0">
                <a:solidFill>
                  <a:prstClr val="black"/>
                </a:solidFill>
                <a:latin typeface="Calibri"/>
                <a:ea typeface=""/>
                <a:cs typeface=""/>
              </a:rPr>
              <a:t>20</a:t>
            </a:r>
            <a:r>
              <a:rPr lang="en-US" sz="2000" baseline="30000" dirty="0">
                <a:solidFill>
                  <a:prstClr val="black"/>
                </a:solidFill>
                <a:latin typeface="Calibri"/>
                <a:ea typeface=""/>
                <a:cs typeface=""/>
              </a:rPr>
              <a:t>th</a:t>
            </a:r>
            <a:r>
              <a:rPr lang="en-US" sz="2000" dirty="0">
                <a:solidFill>
                  <a:prstClr val="black"/>
                </a:solidFill>
                <a:latin typeface="Calibri"/>
                <a:ea typeface=""/>
                <a:cs typeface=""/>
              </a:rPr>
              <a:t> </a:t>
            </a:r>
            <a:r>
              <a:rPr lang="en-US" sz="2000" dirty="0" smtClean="0">
                <a:solidFill>
                  <a:prstClr val="black"/>
                </a:solidFill>
                <a:latin typeface="Calibri"/>
                <a:ea typeface=""/>
                <a:cs typeface=""/>
              </a:rPr>
              <a:t>Century 30</a:t>
            </a:r>
            <a:r>
              <a:rPr lang="en-US" sz="2000" dirty="0">
                <a:solidFill>
                  <a:prstClr val="black"/>
                </a:solidFill>
                <a:latin typeface="Calibri"/>
                <a:ea typeface=""/>
                <a:cs typeface=""/>
              </a:rPr>
              <a:t>-member </a:t>
            </a:r>
            <a:r>
              <a:rPr lang="en-US" sz="2000" dirty="0" smtClean="0">
                <a:solidFill>
                  <a:prstClr val="black"/>
                </a:solidFill>
                <a:latin typeface="Calibri"/>
                <a:ea typeface=""/>
                <a:cs typeface=""/>
              </a:rPr>
              <a:t>ensemble for all model components</a:t>
            </a:r>
            <a:endParaRPr lang="en-US" sz="2000" dirty="0">
              <a:solidFill>
                <a:prstClr val="black"/>
              </a:solidFill>
              <a:latin typeface="Calibri"/>
              <a:ea typeface=""/>
              <a:cs typeface=""/>
            </a:endParaRPr>
          </a:p>
        </p:txBody>
      </p:sp>
      <p:sp>
        <p:nvSpPr>
          <p:cNvPr id="48" name="Pie 47"/>
          <p:cNvSpPr/>
          <p:nvPr/>
        </p:nvSpPr>
        <p:spPr>
          <a:xfrm rot="2715383">
            <a:off x="4020009" y="3104131"/>
            <a:ext cx="914400" cy="914400"/>
          </a:xfrm>
          <a:prstGeom prst="pie">
            <a:avLst>
              <a:gd name="adj1" fmla="val 10933271"/>
              <a:gd name="adj2" fmla="val 1620000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black"/>
              </a:solidFill>
            </a:endParaRPr>
          </a:p>
        </p:txBody>
      </p:sp>
      <p:sp>
        <p:nvSpPr>
          <p:cNvPr id="49" name="Pie 48"/>
          <p:cNvSpPr/>
          <p:nvPr/>
        </p:nvSpPr>
        <p:spPr>
          <a:xfrm rot="8086170">
            <a:off x="4094486" y="3169019"/>
            <a:ext cx="914400" cy="914400"/>
          </a:xfrm>
          <a:prstGeom prst="pie">
            <a:avLst>
              <a:gd name="adj1" fmla="val 10868082"/>
              <a:gd name="adj2" fmla="val 16172427"/>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black"/>
              </a:solidFill>
            </a:endParaRPr>
          </a:p>
        </p:txBody>
      </p:sp>
      <p:sp>
        <p:nvSpPr>
          <p:cNvPr id="50" name="Pie 49"/>
          <p:cNvSpPr/>
          <p:nvPr/>
        </p:nvSpPr>
        <p:spPr>
          <a:xfrm rot="18908986">
            <a:off x="3942640" y="3161119"/>
            <a:ext cx="914400" cy="914400"/>
          </a:xfrm>
          <a:prstGeom prst="pie">
            <a:avLst>
              <a:gd name="adj1" fmla="val 10911232"/>
              <a:gd name="adj2" fmla="val 16370318"/>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black"/>
              </a:solidFill>
            </a:endParaRPr>
          </a:p>
        </p:txBody>
      </p:sp>
      <p:sp>
        <p:nvSpPr>
          <p:cNvPr id="51" name="Title 1"/>
          <p:cNvSpPr txBox="1">
            <a:spLocks/>
          </p:cNvSpPr>
          <p:nvPr/>
        </p:nvSpPr>
        <p:spPr>
          <a:xfrm>
            <a:off x="18525" y="5007282"/>
            <a:ext cx="2668092" cy="11565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2000" dirty="0" smtClean="0">
                <a:solidFill>
                  <a:prstClr val="black"/>
                </a:solidFill>
              </a:rPr>
              <a:t>DART assimilates </a:t>
            </a:r>
          </a:p>
          <a:p>
            <a:pPr algn="l" fontAlgn="auto">
              <a:spcAft>
                <a:spcPts val="0"/>
              </a:spcAft>
            </a:pPr>
            <a:r>
              <a:rPr lang="en-US" sz="2000" dirty="0" smtClean="0">
                <a:solidFill>
                  <a:prstClr val="black"/>
                </a:solidFill>
              </a:rPr>
              <a:t>observations into components separately</a:t>
            </a:r>
          </a:p>
        </p:txBody>
      </p:sp>
      <p:sp>
        <p:nvSpPr>
          <p:cNvPr id="52" name="Left-Right Arrow 51"/>
          <p:cNvSpPr/>
          <p:nvPr/>
        </p:nvSpPr>
        <p:spPr>
          <a:xfrm rot="16200000">
            <a:off x="4142410" y="2602412"/>
            <a:ext cx="685800" cy="288518"/>
          </a:xfrm>
          <a:prstGeom prst="lef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sp>
        <p:nvSpPr>
          <p:cNvPr id="53" name="Left-Right Arrow 52"/>
          <p:cNvSpPr/>
          <p:nvPr/>
        </p:nvSpPr>
        <p:spPr>
          <a:xfrm rot="20723458">
            <a:off x="5022731" y="3329414"/>
            <a:ext cx="685800" cy="288518"/>
          </a:xfrm>
          <a:prstGeom prst="lef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sp>
        <p:nvSpPr>
          <p:cNvPr id="54" name="Left-Right Arrow 53"/>
          <p:cNvSpPr/>
          <p:nvPr/>
        </p:nvSpPr>
        <p:spPr>
          <a:xfrm rot="897403">
            <a:off x="3258578" y="3300096"/>
            <a:ext cx="685800" cy="288518"/>
          </a:xfrm>
          <a:prstGeom prst="lef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sp>
        <p:nvSpPr>
          <p:cNvPr id="55" name="Up Arrow 54"/>
          <p:cNvSpPr/>
          <p:nvPr/>
        </p:nvSpPr>
        <p:spPr>
          <a:xfrm flipH="1">
            <a:off x="4250045" y="3715318"/>
            <a:ext cx="424244" cy="734243"/>
          </a:xfrm>
          <a:prstGeom prst="upArrow">
            <a:avLst/>
          </a:prstGeom>
          <a:gradFill flip="none" rotWithShape="0">
            <a:gsLst>
              <a:gs pos="18000">
                <a:schemeClr val="accent3"/>
              </a:gs>
              <a:gs pos="73000">
                <a:schemeClr val="accent1"/>
              </a:gs>
              <a:gs pos="42000">
                <a:schemeClr val="accent4"/>
              </a:gs>
              <a:gs pos="55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sp>
        <p:nvSpPr>
          <p:cNvPr id="56" name="TextBox 55"/>
          <p:cNvSpPr txBox="1"/>
          <p:nvPr/>
        </p:nvSpPr>
        <p:spPr>
          <a:xfrm>
            <a:off x="3753697" y="4117943"/>
            <a:ext cx="1390124" cy="369332"/>
          </a:xfrm>
          <a:prstGeom prst="rect">
            <a:avLst/>
          </a:prstGeom>
          <a:gradFill flip="none" rotWithShape="1">
            <a:gsLst>
              <a:gs pos="18000">
                <a:schemeClr val="accent3"/>
              </a:gs>
              <a:gs pos="65000">
                <a:schemeClr val="accent4"/>
              </a:gs>
              <a:gs pos="47000">
                <a:schemeClr val="accent4"/>
              </a:gs>
              <a:gs pos="91000">
                <a:schemeClr val="accent1"/>
              </a:gs>
            </a:gsLst>
            <a:lin ang="0" scaled="1"/>
            <a:tileRect/>
          </a:gradFill>
          <a:effectLst/>
        </p:spPr>
        <p:txBody>
          <a:bodyPr wrap="none" rtlCol="0">
            <a:spAutoFit/>
          </a:bodyPr>
          <a:lstStyle/>
          <a:p>
            <a:pPr defTabSz="457200" eaLnBrk="1" fontAlgn="auto" hangingPunct="1">
              <a:spcBef>
                <a:spcPts val="0"/>
              </a:spcBef>
              <a:spcAft>
                <a:spcPts val="0"/>
              </a:spcAft>
            </a:pPr>
            <a:r>
              <a:rPr lang="en-US" sz="1800" dirty="0" smtClean="0">
                <a:solidFill>
                  <a:prstClr val="white"/>
                </a:solidFill>
                <a:latin typeface="Calibri"/>
                <a:ea typeface=""/>
                <a:cs typeface=""/>
              </a:rPr>
              <a:t>observations</a:t>
            </a:r>
            <a:endParaRPr lang="en-US" sz="1800" dirty="0">
              <a:solidFill>
                <a:prstClr val="white"/>
              </a:solidFill>
              <a:latin typeface="Calibri"/>
              <a:ea typeface=""/>
              <a:cs typeface=""/>
            </a:endParaRPr>
          </a:p>
        </p:txBody>
      </p:sp>
      <p:sp>
        <p:nvSpPr>
          <p:cNvPr id="57" name="Rectangle 56"/>
          <p:cNvSpPr/>
          <p:nvPr/>
        </p:nvSpPr>
        <p:spPr>
          <a:xfrm>
            <a:off x="4212789" y="3123083"/>
            <a:ext cx="543739" cy="276999"/>
          </a:xfrm>
          <a:prstGeom prst="rect">
            <a:avLst/>
          </a:prstGeom>
          <a:noFill/>
        </p:spPr>
        <p:txBody>
          <a:bodyPr wrap="none" lIns="91440" tIns="45720" rIns="91440" bIns="45720">
            <a:spAutoFit/>
          </a:bodyPr>
          <a:lstStyle/>
          <a:p>
            <a:pPr algn="ctr" defTabSz="457200" eaLnBrk="1" fontAlgn="auto" hangingPunct="1">
              <a:spcBef>
                <a:spcPts val="0"/>
              </a:spcBef>
              <a:spcAft>
                <a:spcPts val="0"/>
              </a:spcAft>
            </a:pP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
                <a:cs typeface=""/>
              </a:rPr>
              <a:t>DART</a:t>
            </a:r>
            <a:endPar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
              <a:cs typeface=""/>
            </a:endParaRPr>
          </a:p>
        </p:txBody>
      </p:sp>
      <p:sp>
        <p:nvSpPr>
          <p:cNvPr id="58" name="Rectangle 57"/>
          <p:cNvSpPr/>
          <p:nvPr/>
        </p:nvSpPr>
        <p:spPr>
          <a:xfrm rot="16680000">
            <a:off x="3819605" y="3454363"/>
            <a:ext cx="543739" cy="276999"/>
          </a:xfrm>
          <a:prstGeom prst="rect">
            <a:avLst/>
          </a:prstGeom>
          <a:noFill/>
        </p:spPr>
        <p:txBody>
          <a:bodyPr wrap="none" lIns="91440" tIns="45720" rIns="91440" bIns="45720">
            <a:spAutoFit/>
          </a:bodyPr>
          <a:lstStyle/>
          <a:p>
            <a:pPr algn="ctr" defTabSz="457200" eaLnBrk="1" fontAlgn="auto" hangingPunct="1">
              <a:spcBef>
                <a:spcPts val="0"/>
              </a:spcBef>
              <a:spcAft>
                <a:spcPts val="0"/>
              </a:spcAft>
            </a:pP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
                <a:cs typeface=""/>
              </a:rPr>
              <a:t>DART</a:t>
            </a:r>
            <a:endPar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
              <a:cs typeface=""/>
            </a:endParaRPr>
          </a:p>
        </p:txBody>
      </p:sp>
      <p:sp>
        <p:nvSpPr>
          <p:cNvPr id="59" name="Rectangle 58"/>
          <p:cNvSpPr/>
          <p:nvPr/>
        </p:nvSpPr>
        <p:spPr>
          <a:xfrm rot="4860000">
            <a:off x="4588789" y="3481195"/>
            <a:ext cx="543739" cy="276999"/>
          </a:xfrm>
          <a:prstGeom prst="rect">
            <a:avLst/>
          </a:prstGeom>
          <a:noFill/>
        </p:spPr>
        <p:txBody>
          <a:bodyPr wrap="none" lIns="91440" tIns="45720" rIns="91440" bIns="45720">
            <a:spAutoFit/>
          </a:bodyPr>
          <a:lstStyle/>
          <a:p>
            <a:pPr algn="ctr" defTabSz="457200" eaLnBrk="1" fontAlgn="auto" hangingPunct="1">
              <a:spcBef>
                <a:spcPts val="0"/>
              </a:spcBef>
              <a:spcAft>
                <a:spcPts val="0"/>
              </a:spcAft>
            </a:pP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
                <a:cs typeface=""/>
              </a:rPr>
              <a:t>DART</a:t>
            </a:r>
            <a:endPar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
              <a:cs typeface=""/>
            </a:endParaRPr>
          </a:p>
        </p:txBody>
      </p:sp>
      <p:sp>
        <p:nvSpPr>
          <p:cNvPr id="60" name="Title 1"/>
          <p:cNvSpPr txBox="1">
            <a:spLocks/>
          </p:cNvSpPr>
          <p:nvPr/>
        </p:nvSpPr>
        <p:spPr>
          <a:xfrm>
            <a:off x="117307" y="2026917"/>
            <a:ext cx="1649086" cy="272844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2000" b="1" dirty="0">
                <a:solidFill>
                  <a:prstClr val="black"/>
                </a:solidFill>
              </a:rPr>
              <a:t>Important!</a:t>
            </a:r>
          </a:p>
          <a:p>
            <a:pPr algn="l" fontAlgn="auto">
              <a:spcAft>
                <a:spcPts val="0"/>
              </a:spcAft>
            </a:pPr>
            <a:r>
              <a:rPr lang="en-US" sz="2000" dirty="0">
                <a:solidFill>
                  <a:prstClr val="black"/>
                </a:solidFill>
              </a:rPr>
              <a:t>T</a:t>
            </a:r>
            <a:r>
              <a:rPr lang="en-US" sz="2000" dirty="0" smtClean="0">
                <a:solidFill>
                  <a:prstClr val="black"/>
                </a:solidFill>
              </a:rPr>
              <a:t>here are </a:t>
            </a:r>
            <a:r>
              <a:rPr lang="en-US" sz="2000" i="1" dirty="0" smtClean="0">
                <a:solidFill>
                  <a:prstClr val="black"/>
                </a:solidFill>
              </a:rPr>
              <a:t>multiple</a:t>
            </a:r>
            <a:r>
              <a:rPr lang="en-US" sz="2000" dirty="0" smtClean="0">
                <a:solidFill>
                  <a:prstClr val="black"/>
                </a:solidFill>
              </a:rPr>
              <a:t> instances of each model component. </a:t>
            </a:r>
            <a:endParaRPr lang="en-US" sz="2000" b="1" dirty="0">
              <a:solidFill>
                <a:prstClr val="black"/>
              </a:solidFill>
            </a:endParaRPr>
          </a:p>
        </p:txBody>
      </p:sp>
      <p:pic>
        <p:nvPicPr>
          <p:cNvPr id="61" name="Picture 60" descr="Chatterjee_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0023" y="4207903"/>
            <a:ext cx="1393115" cy="1828800"/>
          </a:xfrm>
          <a:prstGeom prst="rect">
            <a:avLst/>
          </a:prstGeom>
          <a:effectLst>
            <a:softEdge rad="63500"/>
          </a:effectLst>
        </p:spPr>
      </p:pic>
      <p:sp>
        <p:nvSpPr>
          <p:cNvPr id="62" name="TextBox 61"/>
          <p:cNvSpPr txBox="1"/>
          <p:nvPr/>
        </p:nvSpPr>
        <p:spPr>
          <a:xfrm>
            <a:off x="7481421" y="2925014"/>
            <a:ext cx="1521718" cy="1200329"/>
          </a:xfrm>
          <a:prstGeom prst="rect">
            <a:avLst/>
          </a:prstGeom>
          <a:noFill/>
        </p:spPr>
        <p:txBody>
          <a:bodyPr wrap="square" rtlCol="0">
            <a:spAutoFit/>
          </a:bodyPr>
          <a:lstStyle/>
          <a:p>
            <a:pPr algn="r" defTabSz="457200" eaLnBrk="1" fontAlgn="auto" hangingPunct="1">
              <a:spcBef>
                <a:spcPts val="0"/>
              </a:spcBef>
              <a:spcAft>
                <a:spcPts val="0"/>
              </a:spcAft>
            </a:pPr>
            <a:r>
              <a:rPr lang="en-US" sz="1800" dirty="0" err="1" smtClean="0">
                <a:solidFill>
                  <a:prstClr val="black"/>
                </a:solidFill>
                <a:latin typeface="Calibri"/>
                <a:ea typeface=""/>
                <a:cs typeface=""/>
              </a:rPr>
              <a:t>Abhishek</a:t>
            </a:r>
            <a:endParaRPr lang="en-US" sz="1800" dirty="0" smtClean="0">
              <a:solidFill>
                <a:prstClr val="black"/>
              </a:solidFill>
              <a:latin typeface="Calibri"/>
              <a:ea typeface=""/>
              <a:cs typeface=""/>
            </a:endParaRPr>
          </a:p>
          <a:p>
            <a:pPr algn="r" defTabSz="457200" eaLnBrk="1" fontAlgn="auto" hangingPunct="1">
              <a:spcBef>
                <a:spcPts val="0"/>
              </a:spcBef>
              <a:spcAft>
                <a:spcPts val="0"/>
              </a:spcAft>
            </a:pPr>
            <a:r>
              <a:rPr lang="en-US" sz="1800" dirty="0" smtClean="0">
                <a:solidFill>
                  <a:prstClr val="black"/>
                </a:solidFill>
                <a:latin typeface="Calibri"/>
                <a:ea typeface=""/>
                <a:cs typeface=""/>
              </a:rPr>
              <a:t>Chatterjee now at NASA Goddard.</a:t>
            </a:r>
            <a:endParaRPr lang="en-US" sz="1800" dirty="0">
              <a:solidFill>
                <a:prstClr val="black"/>
              </a:solidFill>
              <a:latin typeface="Calibri"/>
              <a:ea typeface=""/>
              <a:cs typeface=""/>
            </a:endParaRPr>
          </a:p>
        </p:txBody>
      </p:sp>
    </p:spTree>
    <p:extLst>
      <p:ext uri="{BB962C8B-B14F-4D97-AF65-F5344CB8AC3E}">
        <p14:creationId xmlns:p14="http://schemas.microsoft.com/office/powerpoint/2010/main" val="93697815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9197" y="1226454"/>
            <a:ext cx="7879080" cy="5355314"/>
          </a:xfrm>
          <a:prstGeom prst="rect">
            <a:avLst/>
          </a:prstGeom>
          <a:noFill/>
        </p:spPr>
        <p:txBody>
          <a:bodyPr wrap="none" rtlCol="0">
            <a:spAutoFit/>
          </a:bodyPr>
          <a:lstStyle/>
          <a:p>
            <a:pPr marL="285750" indent="-285750" defTabSz="457200" eaLnBrk="1" fontAlgn="auto" hangingPunct="1">
              <a:lnSpc>
                <a:spcPct val="120000"/>
              </a:lnSpc>
              <a:spcBef>
                <a:spcPts val="0"/>
              </a:spcBef>
              <a:spcAft>
                <a:spcPts val="0"/>
              </a:spcAft>
              <a:buFont typeface="Wingdings" charset="2"/>
              <a:buChar char="²"/>
            </a:pPr>
            <a:r>
              <a:rPr lang="en-US" sz="1800" b="1" dirty="0" smtClean="0">
                <a:solidFill>
                  <a:prstClr val="black"/>
                </a:solidFill>
                <a:latin typeface="Calibri"/>
                <a:ea typeface=""/>
                <a:cs typeface=""/>
              </a:rPr>
              <a:t>Yong-</a:t>
            </a:r>
            <a:r>
              <a:rPr lang="en-US" sz="1800" b="1" dirty="0" err="1" smtClean="0">
                <a:solidFill>
                  <a:prstClr val="black"/>
                </a:solidFill>
                <a:latin typeface="Calibri"/>
                <a:ea typeface=""/>
                <a:cs typeface=""/>
              </a:rPr>
              <a:t>Fei</a:t>
            </a:r>
            <a:r>
              <a:rPr lang="en-US" sz="1800" b="1" dirty="0" smtClean="0">
                <a:solidFill>
                  <a:prstClr val="black"/>
                </a:solidFill>
                <a:latin typeface="Calibri"/>
                <a:ea typeface=""/>
                <a:cs typeface=""/>
              </a:rPr>
              <a:t> Zhang </a:t>
            </a:r>
            <a:r>
              <a:rPr lang="en-US" sz="1800" dirty="0" smtClean="0">
                <a:solidFill>
                  <a:prstClr val="black"/>
                </a:solidFill>
                <a:latin typeface="Calibri"/>
                <a:ea typeface=""/>
                <a:cs typeface=""/>
              </a:rPr>
              <a:t>(UT Austin, now U Washington)</a:t>
            </a:r>
          </a:p>
          <a:p>
            <a:pPr marL="742950" lvl="1" indent="-285750" defTabSz="457200" eaLnBrk="1" fontAlgn="auto" hangingPunct="1">
              <a:lnSpc>
                <a:spcPct val="120000"/>
              </a:lnSpc>
              <a:spcBef>
                <a:spcPts val="0"/>
              </a:spcBef>
              <a:spcAft>
                <a:spcPts val="0"/>
              </a:spcAft>
              <a:buFont typeface="Arial"/>
              <a:buChar char="•"/>
            </a:pPr>
            <a:r>
              <a:rPr lang="en-US" sz="1800" dirty="0" err="1">
                <a:solidFill>
                  <a:prstClr val="black"/>
                </a:solidFill>
                <a:latin typeface="Calibri"/>
                <a:ea typeface=""/>
                <a:cs typeface=""/>
              </a:rPr>
              <a:t>m</a:t>
            </a:r>
            <a:r>
              <a:rPr lang="en-US" sz="1800" dirty="0" err="1" smtClean="0">
                <a:solidFill>
                  <a:prstClr val="black"/>
                </a:solidFill>
                <a:latin typeface="Calibri"/>
                <a:ea typeface=""/>
                <a:cs typeface=""/>
              </a:rPr>
              <a:t>ultisensor</a:t>
            </a:r>
            <a:r>
              <a:rPr lang="en-US" sz="1800" dirty="0" smtClean="0">
                <a:solidFill>
                  <a:prstClr val="black"/>
                </a:solidFill>
                <a:latin typeface="Calibri"/>
                <a:ea typeface=""/>
                <a:cs typeface=""/>
              </a:rPr>
              <a:t> snow </a:t>
            </a:r>
            <a:r>
              <a:rPr lang="en-US" sz="1800" dirty="0">
                <a:solidFill>
                  <a:prstClr val="black"/>
                </a:solidFill>
                <a:latin typeface="Calibri"/>
                <a:ea typeface=""/>
                <a:cs typeface=""/>
              </a:rPr>
              <a:t>d</a:t>
            </a:r>
            <a:r>
              <a:rPr lang="en-US" sz="1800" dirty="0" smtClean="0">
                <a:solidFill>
                  <a:prstClr val="black"/>
                </a:solidFill>
                <a:latin typeface="Calibri"/>
                <a:ea typeface=""/>
                <a:cs typeface=""/>
              </a:rPr>
              <a:t>ata </a:t>
            </a:r>
            <a:r>
              <a:rPr lang="en-US" sz="1800" dirty="0">
                <a:solidFill>
                  <a:prstClr val="black"/>
                </a:solidFill>
                <a:latin typeface="Calibri"/>
                <a:ea typeface=""/>
                <a:cs typeface=""/>
              </a:rPr>
              <a:t>a</a:t>
            </a:r>
            <a:r>
              <a:rPr lang="en-US" sz="1800" dirty="0" smtClean="0">
                <a:solidFill>
                  <a:prstClr val="black"/>
                </a:solidFill>
                <a:latin typeface="Calibri"/>
                <a:ea typeface=""/>
                <a:cs typeface=""/>
              </a:rPr>
              <a:t>ssimilation</a:t>
            </a:r>
          </a:p>
          <a:p>
            <a:pPr marL="285750" indent="-285750" defTabSz="457200" eaLnBrk="1" fontAlgn="auto" hangingPunct="1">
              <a:lnSpc>
                <a:spcPct val="120000"/>
              </a:lnSpc>
              <a:spcBef>
                <a:spcPts val="0"/>
              </a:spcBef>
              <a:spcAft>
                <a:spcPts val="0"/>
              </a:spcAft>
              <a:buFont typeface="Wingdings" charset="2"/>
              <a:buChar char="²"/>
            </a:pPr>
            <a:r>
              <a:rPr lang="en-US" sz="1800" b="1" dirty="0" smtClean="0">
                <a:solidFill>
                  <a:prstClr val="black"/>
                </a:solidFill>
                <a:latin typeface="Calibri"/>
                <a:ea typeface=""/>
                <a:cs typeface=""/>
              </a:rPr>
              <a:t>Andy Fox </a:t>
            </a:r>
            <a:r>
              <a:rPr lang="en-US" sz="1800" dirty="0" smtClean="0">
                <a:solidFill>
                  <a:prstClr val="black"/>
                </a:solidFill>
                <a:latin typeface="Calibri"/>
                <a:ea typeface=""/>
                <a:cs typeface=""/>
              </a:rPr>
              <a:t>(NEON, now U Arizona)</a:t>
            </a:r>
          </a:p>
          <a:p>
            <a:pPr marL="742950" lvl="1" indent="-285750" defTabSz="457200" eaLnBrk="1" fontAlgn="auto" hangingPunct="1">
              <a:lnSpc>
                <a:spcPct val="120000"/>
              </a:lnSpc>
              <a:spcBef>
                <a:spcPts val="0"/>
              </a:spcBef>
              <a:spcAft>
                <a:spcPts val="0"/>
              </a:spcAft>
              <a:buFont typeface="Arial"/>
              <a:buChar char="•"/>
            </a:pPr>
            <a:r>
              <a:rPr lang="en-US" sz="1800" dirty="0">
                <a:solidFill>
                  <a:prstClr val="black"/>
                </a:solidFill>
                <a:latin typeface="Calibri"/>
                <a:ea typeface=""/>
                <a:cs typeface=""/>
              </a:rPr>
              <a:t>f</a:t>
            </a:r>
            <a:r>
              <a:rPr lang="en-US" sz="1800" dirty="0" smtClean="0">
                <a:solidFill>
                  <a:prstClr val="black"/>
                </a:solidFill>
                <a:latin typeface="Calibri"/>
                <a:ea typeface=""/>
                <a:cs typeface=""/>
              </a:rPr>
              <a:t>lux observations/</a:t>
            </a:r>
            <a:r>
              <a:rPr lang="en-US" sz="1800" dirty="0">
                <a:solidFill>
                  <a:prstClr val="black"/>
                </a:solidFill>
                <a:latin typeface="Calibri"/>
                <a:ea typeface=""/>
                <a:cs typeface=""/>
              </a:rPr>
              <a:t>s</a:t>
            </a:r>
            <a:r>
              <a:rPr lang="en-US" sz="1800" dirty="0" smtClean="0">
                <a:solidFill>
                  <a:prstClr val="black"/>
                </a:solidFill>
                <a:latin typeface="Calibri"/>
                <a:ea typeface=""/>
                <a:cs typeface=""/>
              </a:rPr>
              <a:t>tate estimation</a:t>
            </a:r>
          </a:p>
          <a:p>
            <a:pPr marL="285750" indent="-285750" defTabSz="457200" eaLnBrk="1" fontAlgn="auto" hangingPunct="1">
              <a:lnSpc>
                <a:spcPct val="120000"/>
              </a:lnSpc>
              <a:spcBef>
                <a:spcPts val="0"/>
              </a:spcBef>
              <a:spcAft>
                <a:spcPts val="0"/>
              </a:spcAft>
              <a:buFont typeface="Wingdings" charset="2"/>
              <a:buChar char="²"/>
            </a:pPr>
            <a:r>
              <a:rPr lang="en-US" sz="1800" b="1" dirty="0" smtClean="0">
                <a:solidFill>
                  <a:prstClr val="black"/>
                </a:solidFill>
                <a:latin typeface="Calibri"/>
                <a:ea typeface=""/>
                <a:cs typeface=""/>
              </a:rPr>
              <a:t>Hanna Post </a:t>
            </a:r>
            <a:r>
              <a:rPr lang="en-US" sz="1800" dirty="0" smtClean="0">
                <a:solidFill>
                  <a:prstClr val="black"/>
                </a:solidFill>
                <a:latin typeface="Calibri"/>
                <a:ea typeface=""/>
                <a:cs typeface=""/>
              </a:rPr>
              <a:t>(</a:t>
            </a:r>
            <a:r>
              <a:rPr lang="en-US" sz="1800" dirty="0" err="1" smtClean="0">
                <a:solidFill>
                  <a:prstClr val="black"/>
                </a:solidFill>
                <a:latin typeface="Calibri"/>
                <a:ea typeface=""/>
                <a:cs typeface=""/>
              </a:rPr>
              <a:t>Jülich</a:t>
            </a:r>
            <a:r>
              <a:rPr lang="en-US" sz="1800" dirty="0" smtClean="0">
                <a:solidFill>
                  <a:prstClr val="black"/>
                </a:solidFill>
                <a:latin typeface="Calibri"/>
                <a:ea typeface=""/>
                <a:cs typeface=""/>
              </a:rPr>
              <a:t>, now moved on)</a:t>
            </a:r>
          </a:p>
          <a:p>
            <a:pPr marL="742950" lvl="1" indent="-285750" defTabSz="457200" eaLnBrk="1" fontAlgn="auto" hangingPunct="1">
              <a:lnSpc>
                <a:spcPct val="120000"/>
              </a:lnSpc>
              <a:spcBef>
                <a:spcPts val="0"/>
              </a:spcBef>
              <a:spcAft>
                <a:spcPts val="0"/>
              </a:spcAft>
              <a:buFont typeface="Arial"/>
              <a:buChar char="•"/>
            </a:pPr>
            <a:r>
              <a:rPr lang="en-US" sz="1800" dirty="0" smtClean="0">
                <a:solidFill>
                  <a:prstClr val="black"/>
                </a:solidFill>
                <a:latin typeface="Calibri"/>
                <a:ea typeface=""/>
                <a:cs typeface=""/>
              </a:rPr>
              <a:t>assimilation &amp; parameter estimation</a:t>
            </a:r>
          </a:p>
          <a:p>
            <a:pPr marL="285750" indent="-285750" defTabSz="457200" eaLnBrk="1" fontAlgn="auto" hangingPunct="1">
              <a:lnSpc>
                <a:spcPct val="120000"/>
              </a:lnSpc>
              <a:spcBef>
                <a:spcPts val="0"/>
              </a:spcBef>
              <a:spcAft>
                <a:spcPts val="0"/>
              </a:spcAft>
              <a:buFont typeface="Wingdings" charset="2"/>
              <a:buChar char="²"/>
            </a:pPr>
            <a:r>
              <a:rPr lang="en-US" sz="1800" b="1" dirty="0">
                <a:solidFill>
                  <a:prstClr val="black"/>
                </a:solidFill>
                <a:latin typeface="Calibri"/>
                <a:ea typeface=""/>
                <a:cs typeface=""/>
              </a:rPr>
              <a:t>Raj </a:t>
            </a:r>
            <a:r>
              <a:rPr lang="en-US" sz="1800" b="1" dirty="0" err="1">
                <a:solidFill>
                  <a:prstClr val="black"/>
                </a:solidFill>
                <a:latin typeface="Calibri"/>
                <a:ea typeface=""/>
                <a:cs typeface=""/>
              </a:rPr>
              <a:t>Shekhar</a:t>
            </a:r>
            <a:r>
              <a:rPr lang="en-US" sz="1800" b="1" dirty="0">
                <a:solidFill>
                  <a:prstClr val="black"/>
                </a:solidFill>
                <a:latin typeface="Calibri"/>
                <a:ea typeface=""/>
                <a:cs typeface=""/>
              </a:rPr>
              <a:t> Singh </a:t>
            </a:r>
            <a:r>
              <a:rPr lang="en-US" sz="1800" dirty="0" smtClean="0">
                <a:solidFill>
                  <a:prstClr val="black"/>
                </a:solidFill>
                <a:latin typeface="Calibri"/>
                <a:ea typeface=""/>
                <a:cs typeface=""/>
              </a:rPr>
              <a:t>(UC Berkeley)</a:t>
            </a:r>
          </a:p>
          <a:p>
            <a:pPr marL="742950" lvl="1" indent="-285750" defTabSz="457200" eaLnBrk="1" fontAlgn="auto" hangingPunct="1">
              <a:lnSpc>
                <a:spcPct val="120000"/>
              </a:lnSpc>
              <a:spcBef>
                <a:spcPts val="0"/>
              </a:spcBef>
              <a:spcAft>
                <a:spcPts val="0"/>
              </a:spcAft>
              <a:buFont typeface="Arial"/>
              <a:buChar char="•"/>
            </a:pPr>
            <a:r>
              <a:rPr lang="en-US" sz="1800" dirty="0" smtClean="0">
                <a:solidFill>
                  <a:prstClr val="black"/>
                </a:solidFill>
                <a:latin typeface="Calibri"/>
                <a:ea typeface=""/>
                <a:cs typeface=""/>
              </a:rPr>
              <a:t>groundwater </a:t>
            </a:r>
          </a:p>
          <a:p>
            <a:pPr marL="285750" indent="-285750" defTabSz="457200" eaLnBrk="1" fontAlgn="auto" hangingPunct="1">
              <a:lnSpc>
                <a:spcPct val="120000"/>
              </a:lnSpc>
              <a:spcBef>
                <a:spcPts val="0"/>
              </a:spcBef>
              <a:spcAft>
                <a:spcPts val="0"/>
              </a:spcAft>
              <a:buFont typeface="Wingdings" charset="2"/>
              <a:buChar char="²"/>
            </a:pPr>
            <a:r>
              <a:rPr lang="en-US" sz="1800" b="1" dirty="0">
                <a:solidFill>
                  <a:prstClr val="black"/>
                </a:solidFill>
                <a:latin typeface="Calibri"/>
                <a:ea typeface=""/>
                <a:cs typeface=""/>
              </a:rPr>
              <a:t>Long Zhao </a:t>
            </a:r>
            <a:r>
              <a:rPr lang="en-US" sz="1800" dirty="0" smtClean="0">
                <a:solidFill>
                  <a:prstClr val="black"/>
                </a:solidFill>
                <a:latin typeface="Calibri"/>
                <a:ea typeface=""/>
                <a:cs typeface=""/>
              </a:rPr>
              <a:t>(UT Austin)</a:t>
            </a:r>
          </a:p>
          <a:p>
            <a:pPr marL="742950" lvl="1" indent="-285750" defTabSz="457200" eaLnBrk="1" fontAlgn="auto" hangingPunct="1">
              <a:lnSpc>
                <a:spcPct val="120000"/>
              </a:lnSpc>
              <a:spcBef>
                <a:spcPts val="0"/>
              </a:spcBef>
              <a:spcAft>
                <a:spcPts val="0"/>
              </a:spcAft>
              <a:buFont typeface="Arial"/>
              <a:buChar char="•"/>
            </a:pPr>
            <a:r>
              <a:rPr lang="en-US" sz="1800" dirty="0" smtClean="0">
                <a:solidFill>
                  <a:prstClr val="black"/>
                </a:solidFill>
                <a:latin typeface="Calibri"/>
                <a:ea typeface=""/>
                <a:cs typeface=""/>
              </a:rPr>
              <a:t>AMSR-E radiances, empirical vegetated surface RTM, soil moisture (SMAP)</a:t>
            </a:r>
          </a:p>
          <a:p>
            <a:pPr marL="285750" indent="-285750" defTabSz="457200" eaLnBrk="1" fontAlgn="auto" hangingPunct="1">
              <a:lnSpc>
                <a:spcPct val="120000"/>
              </a:lnSpc>
              <a:spcBef>
                <a:spcPts val="0"/>
              </a:spcBef>
              <a:spcAft>
                <a:spcPts val="0"/>
              </a:spcAft>
              <a:buFont typeface="Wingdings" charset="2"/>
              <a:buChar char="²"/>
            </a:pPr>
            <a:r>
              <a:rPr lang="en-US" sz="1800" b="1" dirty="0" smtClean="0">
                <a:solidFill>
                  <a:prstClr val="black"/>
                </a:solidFill>
                <a:latin typeface="Calibri"/>
                <a:ea typeface=""/>
                <a:cs typeface=""/>
              </a:rPr>
              <a:t>Ally </a:t>
            </a:r>
            <a:r>
              <a:rPr lang="en-US" sz="1800" b="1" dirty="0" err="1" smtClean="0">
                <a:solidFill>
                  <a:prstClr val="black"/>
                </a:solidFill>
                <a:latin typeface="Calibri"/>
                <a:ea typeface=""/>
                <a:cs typeface=""/>
              </a:rPr>
              <a:t>Toure</a:t>
            </a:r>
            <a:r>
              <a:rPr lang="en-US" sz="1800" b="1" dirty="0" smtClean="0">
                <a:solidFill>
                  <a:prstClr val="black"/>
                </a:solidFill>
                <a:latin typeface="Calibri"/>
                <a:ea typeface=""/>
                <a:cs typeface=""/>
              </a:rPr>
              <a:t> </a:t>
            </a:r>
            <a:r>
              <a:rPr lang="en-US" sz="1800" dirty="0" smtClean="0">
                <a:solidFill>
                  <a:prstClr val="black"/>
                </a:solidFill>
                <a:latin typeface="Calibri"/>
                <a:ea typeface=""/>
                <a:cs typeface=""/>
              </a:rPr>
              <a:t>(NASA-Goddard USRA)</a:t>
            </a:r>
          </a:p>
          <a:p>
            <a:pPr marL="742950" lvl="1" indent="-285750" defTabSz="457200" eaLnBrk="1" fontAlgn="auto" hangingPunct="1">
              <a:lnSpc>
                <a:spcPct val="120000"/>
              </a:lnSpc>
              <a:spcBef>
                <a:spcPts val="0"/>
              </a:spcBef>
              <a:spcAft>
                <a:spcPts val="0"/>
              </a:spcAft>
              <a:buFont typeface="Arial"/>
              <a:buChar char="•"/>
            </a:pPr>
            <a:r>
              <a:rPr lang="en-US" sz="1800" dirty="0" smtClean="0">
                <a:solidFill>
                  <a:prstClr val="black"/>
                </a:solidFill>
                <a:latin typeface="Calibri"/>
                <a:ea typeface=""/>
                <a:cs typeface=""/>
              </a:rPr>
              <a:t>brightness temperatures</a:t>
            </a:r>
          </a:p>
          <a:p>
            <a:pPr marL="285750" indent="-285750" defTabSz="457200" eaLnBrk="1" fontAlgn="auto" hangingPunct="1">
              <a:lnSpc>
                <a:spcPct val="120000"/>
              </a:lnSpc>
              <a:spcBef>
                <a:spcPts val="0"/>
              </a:spcBef>
              <a:spcAft>
                <a:spcPts val="0"/>
              </a:spcAft>
              <a:buFont typeface="Wingdings" charset="2"/>
              <a:buChar char="²"/>
            </a:pPr>
            <a:r>
              <a:rPr lang="en-US" sz="1800" b="1" dirty="0" err="1">
                <a:solidFill>
                  <a:prstClr val="black"/>
                </a:solidFill>
                <a:latin typeface="Calibri"/>
                <a:ea typeface=""/>
                <a:cs typeface=""/>
              </a:rPr>
              <a:t>Yonghwan</a:t>
            </a:r>
            <a:r>
              <a:rPr lang="en-US" sz="1800" b="1" dirty="0">
                <a:solidFill>
                  <a:prstClr val="black"/>
                </a:solidFill>
                <a:latin typeface="Calibri"/>
                <a:ea typeface=""/>
                <a:cs typeface=""/>
              </a:rPr>
              <a:t> Kwon </a:t>
            </a:r>
            <a:r>
              <a:rPr lang="en-US" sz="1800" dirty="0">
                <a:solidFill>
                  <a:prstClr val="black"/>
                </a:solidFill>
                <a:latin typeface="Calibri"/>
                <a:ea typeface=""/>
                <a:cs typeface=""/>
              </a:rPr>
              <a:t>(UT Austin</a:t>
            </a:r>
            <a:r>
              <a:rPr lang="en-US" sz="1800" dirty="0" smtClean="0">
                <a:solidFill>
                  <a:prstClr val="black"/>
                </a:solidFill>
                <a:latin typeface="Calibri"/>
                <a:ea typeface=""/>
                <a:cs typeface=""/>
              </a:rPr>
              <a:t>)</a:t>
            </a:r>
          </a:p>
          <a:p>
            <a:pPr marL="742950" lvl="1" indent="-285750" defTabSz="457200" eaLnBrk="1" fontAlgn="auto" hangingPunct="1">
              <a:lnSpc>
                <a:spcPct val="120000"/>
              </a:lnSpc>
              <a:spcBef>
                <a:spcPts val="0"/>
              </a:spcBef>
              <a:spcAft>
                <a:spcPts val="0"/>
              </a:spcAft>
              <a:buFont typeface="Wingdings" charset="2"/>
              <a:buChar char="²"/>
            </a:pPr>
            <a:r>
              <a:rPr lang="en-US" sz="1800" dirty="0" smtClean="0">
                <a:solidFill>
                  <a:prstClr val="black"/>
                </a:solidFill>
                <a:latin typeface="Calibri"/>
                <a:ea typeface=""/>
                <a:cs typeface=""/>
              </a:rPr>
              <a:t>sensitivity of assimilation of brightness temperatures from multiple</a:t>
            </a:r>
          </a:p>
          <a:p>
            <a:pPr lvl="1" defTabSz="457200" eaLnBrk="1" fontAlgn="auto" hangingPunct="1">
              <a:spcBef>
                <a:spcPts val="0"/>
              </a:spcBef>
              <a:spcAft>
                <a:spcPts val="0"/>
              </a:spcAft>
            </a:pPr>
            <a:r>
              <a:rPr lang="en-US" sz="1800" dirty="0">
                <a:solidFill>
                  <a:prstClr val="black"/>
                </a:solidFill>
                <a:latin typeface="Calibri"/>
                <a:ea typeface=""/>
                <a:cs typeface=""/>
              </a:rPr>
              <a:t> </a:t>
            </a:r>
            <a:r>
              <a:rPr lang="en-US" sz="1800" dirty="0" smtClean="0">
                <a:solidFill>
                  <a:prstClr val="black"/>
                </a:solidFill>
                <a:latin typeface="Calibri"/>
                <a:ea typeface=""/>
                <a:cs typeface=""/>
              </a:rPr>
              <a:t>    </a:t>
            </a:r>
            <a:r>
              <a:rPr lang="en-US" sz="1800" dirty="0" err="1" smtClean="0">
                <a:solidFill>
                  <a:prstClr val="black"/>
                </a:solidFill>
                <a:latin typeface="Calibri"/>
                <a:ea typeface=""/>
                <a:cs typeface=""/>
              </a:rPr>
              <a:t>radiative</a:t>
            </a:r>
            <a:r>
              <a:rPr lang="en-US" sz="1800" dirty="0" smtClean="0">
                <a:solidFill>
                  <a:prstClr val="black"/>
                </a:solidFill>
                <a:latin typeface="Calibri"/>
                <a:ea typeface=""/>
                <a:cs typeface=""/>
              </a:rPr>
              <a:t> transfer models on estimates of snow water equivalent.</a:t>
            </a:r>
            <a:endParaRPr lang="en-US" sz="1800" dirty="0">
              <a:solidFill>
                <a:prstClr val="black"/>
              </a:solidFill>
              <a:latin typeface="Calibri"/>
              <a:ea typeface=""/>
              <a:cs typeface=""/>
            </a:endParaRPr>
          </a:p>
          <a:p>
            <a:pPr marL="285750" indent="-285750" defTabSz="457200" eaLnBrk="1" fontAlgn="auto" hangingPunct="1">
              <a:spcBef>
                <a:spcPts val="0"/>
              </a:spcBef>
              <a:spcAft>
                <a:spcPts val="0"/>
              </a:spcAft>
              <a:buFont typeface="Wingdings" charset="2"/>
              <a:buChar char="²"/>
            </a:pPr>
            <a:endParaRPr lang="en-US" sz="1800" dirty="0" smtClean="0">
              <a:solidFill>
                <a:prstClr val="black"/>
              </a:solidFill>
              <a:latin typeface="Calibri"/>
              <a:ea typeface=""/>
              <a:cs typeface=""/>
            </a:endParaRPr>
          </a:p>
        </p:txBody>
      </p:sp>
      <p:sp>
        <p:nvSpPr>
          <p:cNvPr id="3" name="Title 2"/>
          <p:cNvSpPr>
            <a:spLocks noGrp="1"/>
          </p:cNvSpPr>
          <p:nvPr>
            <p:ph type="title" idx="4294967295"/>
          </p:nvPr>
        </p:nvSpPr>
        <p:spPr>
          <a:xfrm>
            <a:off x="0" y="-23469"/>
            <a:ext cx="9144000" cy="1005602"/>
          </a:xfrm>
        </p:spPr>
        <p:txBody>
          <a:bodyPr>
            <a:normAutofit/>
          </a:bodyPr>
          <a:lstStyle/>
          <a:p>
            <a:r>
              <a:rPr lang="en-US" sz="3200" dirty="0" smtClean="0"/>
              <a:t>Some</a:t>
            </a:r>
            <a:r>
              <a:rPr lang="en-US" sz="3200" baseline="0" dirty="0" smtClean="0"/>
              <a:t> of the researchers using CLM/DART</a:t>
            </a:r>
            <a:endParaRPr lang="en-US" sz="3200" dirty="0"/>
          </a:p>
        </p:txBody>
      </p:sp>
      <p:sp>
        <p:nvSpPr>
          <p:cNvPr id="4" name="Rounded Rectangle 3"/>
          <p:cNvSpPr/>
          <p:nvPr/>
        </p:nvSpPr>
        <p:spPr>
          <a:xfrm>
            <a:off x="719198" y="1226454"/>
            <a:ext cx="4843402" cy="750224"/>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pic>
        <p:nvPicPr>
          <p:cNvPr id="5" name="Picture 4" descr="Fe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1048" y="1424721"/>
            <a:ext cx="1892000" cy="2286000"/>
          </a:xfrm>
          <a:prstGeom prst="rect">
            <a:avLst/>
          </a:prstGeom>
          <a:effectLst>
            <a:softEdge rad="63500"/>
          </a:effectLst>
        </p:spPr>
      </p:pic>
    </p:spTree>
    <p:extLst>
      <p:ext uri="{BB962C8B-B14F-4D97-AF65-F5344CB8AC3E}">
        <p14:creationId xmlns:p14="http://schemas.microsoft.com/office/powerpoint/2010/main" val="29418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1524000"/>
            <a:ext cx="7104106" cy="5334000"/>
          </a:xfrm>
          <a:prstGeom prst="rect">
            <a:avLst/>
          </a:prstGeom>
        </p:spPr>
      </p:pic>
      <p:cxnSp>
        <p:nvCxnSpPr>
          <p:cNvPr id="5" name="Straight Arrow Connector 4"/>
          <p:cNvCxnSpPr/>
          <p:nvPr/>
        </p:nvCxnSpPr>
        <p:spPr>
          <a:xfrm>
            <a:off x="3810000" y="1676400"/>
            <a:ext cx="1676400" cy="2590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Footer Placeholder 8"/>
          <p:cNvSpPr>
            <a:spLocks noGrp="1"/>
          </p:cNvSpPr>
          <p:nvPr>
            <p:ph type="ftr" sz="quarter" idx="3"/>
          </p:nvPr>
        </p:nvSpPr>
        <p:spPr/>
        <p:txBody>
          <a:bodyPr/>
          <a:lstStyle/>
          <a:p>
            <a:r>
              <a:rPr lang="en-US" smtClean="0"/>
              <a:t>CAHMDA VII Tutorial, 20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9</a:t>
            </a:fld>
            <a:endParaRPr lang="en-US" dirty="0"/>
          </a:p>
        </p:txBody>
      </p:sp>
      <mc:AlternateContent xmlns:mc="http://schemas.openxmlformats.org/markup-compatibility/2006" xmlns:a14="http://schemas.microsoft.com/office/drawing/2010/main">
        <mc:Choice Requires="a14">
          <p:sp>
            <p:nvSpPr>
              <p:cNvPr id="11" name="TextBox 10"/>
              <p:cNvSpPr txBox="1"/>
              <p:nvPr/>
            </p:nvSpPr>
            <p:spPr>
              <a:xfrm>
                <a:off x="1799515" y="1357780"/>
                <a:ext cx="4525085" cy="7757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162CFF"/>
                          </a:solidFill>
                          <a:latin typeface="Cambria Math" charset="0"/>
                        </a:rPr>
                        <m:t>𝑃</m:t>
                      </m:r>
                      <m:d>
                        <m:dPr>
                          <m:ctrlPr>
                            <a:rPr lang="mr-IN" b="0" i="1" smtClean="0">
                              <a:solidFill>
                                <a:srgbClr val="162CFF"/>
                              </a:solidFill>
                              <a:latin typeface="Cambria Math" charset="0"/>
                            </a:rPr>
                          </m:ctrlPr>
                        </m:dPr>
                        <m:e>
                          <m:sSub>
                            <m:sSubPr>
                              <m:ctrlPr>
                                <a:rPr lang="en-US" b="0" i="1" smtClean="0">
                                  <a:solidFill>
                                    <a:srgbClr val="162CFF"/>
                                  </a:solidFill>
                                  <a:latin typeface="Cambria Math" charset="0"/>
                                </a:rPr>
                              </m:ctrlPr>
                            </m:sSubPr>
                            <m:e>
                              <m:r>
                                <a:rPr lang="en-US" b="1" i="0" smtClean="0">
                                  <a:solidFill>
                                    <a:srgbClr val="162CFF"/>
                                  </a:solidFill>
                                  <a:latin typeface="Cambria Math" charset="0"/>
                                </a:rPr>
                                <m:t>𝐱</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r>
                            <a:rPr lang="en-US" b="0" i="1" smtClean="0">
                              <a:solidFill>
                                <a:srgbClr val="162CFF"/>
                              </a:solidFill>
                              <a:latin typeface="Cambria Math" charset="0"/>
                            </a:rPr>
                            <m:t>|</m:t>
                          </m:r>
                          <m:sSub>
                            <m:sSubPr>
                              <m:ctrlPr>
                                <a:rPr lang="en-US" b="0" i="1" smtClean="0">
                                  <a:solidFill>
                                    <a:srgbClr val="162CFF"/>
                                  </a:solidFill>
                                  <a:latin typeface="Cambria Math" charset="0"/>
                                </a:rPr>
                              </m:ctrlPr>
                            </m:sSubPr>
                            <m:e>
                              <m:r>
                                <a:rPr lang="en-US" b="1" i="0" smtClean="0">
                                  <a:solidFill>
                                    <a:srgbClr val="162CFF"/>
                                  </a:solidFill>
                                  <a:latin typeface="Cambria Math" charset="0"/>
                                </a:rPr>
                                <m:t>𝐘</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e>
                      </m:d>
                      <m:r>
                        <a:rPr lang="en-US" b="0" i="1" smtClean="0">
                          <a:latin typeface="Cambria Math" charset="0"/>
                        </a:rPr>
                        <m:t>=</m:t>
                      </m:r>
                      <m:f>
                        <m:fPr>
                          <m:ctrlPr>
                            <a:rPr lang="mr-IN" b="0" i="1" smtClean="0">
                              <a:latin typeface="Cambria Math" charset="0"/>
                            </a:rPr>
                          </m:ctrlPr>
                        </m:fPr>
                        <m:num>
                          <m:r>
                            <a:rPr lang="en-US" b="0" i="1" smtClean="0">
                              <a:solidFill>
                                <a:srgbClr val="FF0003"/>
                              </a:solidFill>
                              <a:latin typeface="Cambria Math" charset="0"/>
                            </a:rPr>
                            <m:t>𝑃</m:t>
                          </m:r>
                          <m:d>
                            <m:dPr>
                              <m:ctrlPr>
                                <a:rPr lang="mr-IN" b="0" i="1" smtClean="0">
                                  <a:solidFill>
                                    <a:srgbClr val="FF0003"/>
                                  </a:solidFill>
                                  <a:latin typeface="Cambria Math" charset="0"/>
                                </a:rPr>
                              </m:ctrlPr>
                            </m:dPr>
                            <m:e>
                              <m:sSub>
                                <m:sSubPr>
                                  <m:ctrlPr>
                                    <a:rPr lang="en-US" b="0" i="1" smtClean="0">
                                      <a:solidFill>
                                        <a:srgbClr val="FF0003"/>
                                      </a:solidFill>
                                      <a:latin typeface="Cambria Math" charset="0"/>
                                    </a:rPr>
                                  </m:ctrlPr>
                                </m:sSubPr>
                                <m:e>
                                  <m:r>
                                    <a:rPr lang="en-US" b="1" i="0" smtClean="0">
                                      <a:solidFill>
                                        <a:srgbClr val="FF0003"/>
                                      </a:solidFill>
                                      <a:latin typeface="Cambria Math" charset="0"/>
                                    </a:rPr>
                                    <m:t>𝐲</m:t>
                                  </m:r>
                                </m:e>
                                <m:sub>
                                  <m:r>
                                    <a:rPr lang="en-US" b="0" i="1" smtClean="0">
                                      <a:solidFill>
                                        <a:srgbClr val="FF0003"/>
                                      </a:solidFill>
                                      <a:latin typeface="Cambria Math" charset="0"/>
                                    </a:rPr>
                                    <m:t>𝑘</m:t>
                                  </m:r>
                                </m:sub>
                              </m:sSub>
                              <m:r>
                                <a:rPr lang="en-US" b="0" i="1" smtClean="0">
                                  <a:solidFill>
                                    <a:srgbClr val="FF0003"/>
                                  </a:solidFill>
                                  <a:latin typeface="Cambria Math" charset="0"/>
                                </a:rPr>
                                <m:t>|</m:t>
                              </m:r>
                              <m:r>
                                <a:rPr lang="en-US" b="1" i="0" smtClean="0">
                                  <a:solidFill>
                                    <a:srgbClr val="FF0003"/>
                                  </a:solidFill>
                                  <a:latin typeface="Cambria Math" charset="0"/>
                                </a:rPr>
                                <m:t>𝐱</m:t>
                              </m:r>
                            </m:e>
                          </m:d>
                          <m:r>
                            <a:rPr lang="en-US" b="0" i="1" smtClean="0">
                              <a:solidFill>
                                <a:srgbClr val="00B400"/>
                              </a:solidFill>
                              <a:latin typeface="Cambria Math" charset="0"/>
                            </a:rPr>
                            <m:t>𝑃</m:t>
                          </m:r>
                          <m:d>
                            <m:dPr>
                              <m:ctrlPr>
                                <a:rPr lang="mr-IN" b="0" i="1" smtClean="0">
                                  <a:solidFill>
                                    <a:srgbClr val="00B400"/>
                                  </a:solidFill>
                                  <a:latin typeface="Cambria Math" charset="0"/>
                                </a:rPr>
                              </m:ctrlPr>
                            </m:dPr>
                            <m:e>
                              <m:sSub>
                                <m:sSubPr>
                                  <m:ctrlPr>
                                    <a:rPr lang="en-US" b="0" i="1" smtClean="0">
                                      <a:solidFill>
                                        <a:srgbClr val="00B400"/>
                                      </a:solidFill>
                                      <a:latin typeface="Cambria Math" charset="0"/>
                                    </a:rPr>
                                  </m:ctrlPr>
                                </m:sSubPr>
                                <m:e>
                                  <m:r>
                                    <a:rPr lang="en-US" b="1" i="0" smtClean="0">
                                      <a:solidFill>
                                        <a:srgbClr val="00B400"/>
                                      </a:solidFill>
                                      <a:latin typeface="Cambria Math" charset="0"/>
                                    </a:rPr>
                                    <m:t>𝐱</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sub>
                                  </m:sSub>
                                </m:sub>
                              </m:sSub>
                              <m:r>
                                <a:rPr lang="en-US" b="0" i="1" smtClean="0">
                                  <a:solidFill>
                                    <a:srgbClr val="00B400"/>
                                  </a:solidFill>
                                  <a:latin typeface="Cambria Math" charset="0"/>
                                </a:rPr>
                                <m:t>|</m:t>
                              </m:r>
                              <m:sSub>
                                <m:sSubPr>
                                  <m:ctrlPr>
                                    <a:rPr lang="en-US" b="0" i="1" smtClean="0">
                                      <a:solidFill>
                                        <a:srgbClr val="00B400"/>
                                      </a:solidFill>
                                      <a:latin typeface="Cambria Math" charset="0"/>
                                    </a:rPr>
                                  </m:ctrlPr>
                                </m:sSubPr>
                                <m:e>
                                  <m:r>
                                    <a:rPr lang="en-US" b="1" i="0" smtClean="0">
                                      <a:solidFill>
                                        <a:srgbClr val="00B400"/>
                                      </a:solidFill>
                                      <a:latin typeface="Cambria Math" charset="0"/>
                                    </a:rPr>
                                    <m:t>𝐘</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r>
                                        <a:rPr lang="en-US" b="0" i="1" smtClean="0">
                                          <a:solidFill>
                                            <a:srgbClr val="00B400"/>
                                          </a:solidFill>
                                          <a:latin typeface="Cambria Math" charset="0"/>
                                        </a:rPr>
                                        <m:t>−1</m:t>
                                      </m:r>
                                    </m:sub>
                                  </m:sSub>
                                </m:sub>
                              </m:sSub>
                            </m:e>
                          </m:d>
                        </m:num>
                        <m:den>
                          <m:r>
                            <a:rPr lang="en-US" b="0" i="1" smtClean="0">
                              <a:latin typeface="Cambria Math" charset="0"/>
                            </a:rPr>
                            <m:t>𝑁𝑜𝑟𝑚𝑎𝑙𝑖𝑧𝑎𝑡𝑖𝑜𝑛</m:t>
                          </m:r>
                        </m:den>
                      </m:f>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1799515" y="1357780"/>
                <a:ext cx="4525085" cy="775725"/>
              </a:xfrm>
              <a:prstGeom prst="rect">
                <a:avLst/>
              </a:prstGeom>
              <a:blipFill rotWithShape="0">
                <a:blip r:embed="rId3"/>
                <a:stretch>
                  <a:fillRect/>
                </a:stretch>
              </a:blipFill>
            </p:spPr>
            <p:txBody>
              <a:bodyPr/>
              <a:lstStyle/>
              <a:p>
                <a:r>
                  <a:rPr lang="en-US">
                    <a:noFill/>
                  </a:rPr>
                  <a:t> </a:t>
                </a:r>
              </a:p>
            </p:txBody>
          </p:sp>
        </mc:Fallback>
      </mc:AlternateContent>
      <p:sp>
        <p:nvSpPr>
          <p:cNvPr id="14" name="TextBox 13"/>
          <p:cNvSpPr txBox="1"/>
          <p:nvPr/>
        </p:nvSpPr>
        <p:spPr>
          <a:xfrm>
            <a:off x="184178" y="895315"/>
            <a:ext cx="8959822" cy="1698927"/>
          </a:xfrm>
          <a:prstGeom prst="rect">
            <a:avLst/>
          </a:prstGeom>
          <a:noFill/>
        </p:spPr>
        <p:txBody>
          <a:bodyPr wrap="square" rtlCol="0">
            <a:spAutoFit/>
          </a:bodyPr>
          <a:lstStyle/>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r>
              <a:rPr lang="en-US" sz="2000" dirty="0" smtClean="0">
                <a:solidFill>
                  <a:prstClr val="black"/>
                </a:solidFill>
                <a:latin typeface="Calibri"/>
                <a:ea typeface="+mn-ea"/>
                <a:cs typeface="+mn-cs"/>
              </a:rPr>
              <a:t>(10)</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p:txBody>
      </p:sp>
      <p:sp>
        <p:nvSpPr>
          <p:cNvPr id="12" name="TextBox 11"/>
          <p:cNvSpPr txBox="1"/>
          <p:nvPr/>
        </p:nvSpPr>
        <p:spPr>
          <a:xfrm>
            <a:off x="381000" y="895315"/>
            <a:ext cx="8305800" cy="462465"/>
          </a:xfrm>
          <a:prstGeom prst="rect">
            <a:avLst/>
          </a:prstGeom>
          <a:noFill/>
        </p:spPr>
        <p:txBody>
          <a:bodyPr wrap="square" rtlCol="0">
            <a:spAutoFit/>
          </a:bodyPr>
          <a:lstStyle/>
          <a:p>
            <a:r>
              <a:rPr lang="en-US" dirty="0" smtClean="0">
                <a:latin typeface="Calibri" charset="0"/>
                <a:ea typeface="Calibri" charset="0"/>
                <a:cs typeface="Calibri" charset="0"/>
              </a:rPr>
              <a:t>Likelihood is </a:t>
            </a:r>
            <a:r>
              <a:rPr lang="en-US" dirty="0" err="1" smtClean="0">
                <a:latin typeface="Calibri" charset="0"/>
                <a:ea typeface="Calibri" charset="0"/>
                <a:cs typeface="Calibri" charset="0"/>
              </a:rPr>
              <a:t>gaussian</a:t>
            </a:r>
            <a:r>
              <a:rPr lang="en-US" dirty="0" smtClean="0">
                <a:latin typeface="Calibri" charset="0"/>
                <a:ea typeface="Calibri" charset="0"/>
                <a:cs typeface="Calibri" charset="0"/>
              </a:rPr>
              <a:t>, mean measured, covariance from designer.</a:t>
            </a:r>
            <a:endParaRPr lang="en-US" dirty="0">
              <a:latin typeface="Calibri" charset="0"/>
              <a:ea typeface="Calibri" charset="0"/>
              <a:cs typeface="Calibri" charset="0"/>
            </a:endParaRPr>
          </a:p>
        </p:txBody>
      </p:sp>
      <p:sp>
        <p:nvSpPr>
          <p:cNvPr id="13" name="TextBox 12"/>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Methods: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6152698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11282"/>
            <a:ext cx="8534400" cy="1752600"/>
          </a:xfrm>
        </p:spPr>
        <p:txBody>
          <a:bodyPr>
            <a:noAutofit/>
          </a:bodyPr>
          <a:lstStyle/>
          <a:p>
            <a:r>
              <a:rPr lang="en-US" sz="2800" dirty="0">
                <a:solidFill>
                  <a:schemeClr val="bg1"/>
                </a:solidFill>
              </a:rPr>
              <a:t>Improving Estimates of Snowpack Water Storage in the Northern Hemisphere Through </a:t>
            </a:r>
            <a:r>
              <a:rPr lang="en-US" sz="2800" dirty="0" smtClean="0">
                <a:solidFill>
                  <a:schemeClr val="bg1"/>
                </a:solidFill>
              </a:rPr>
              <a:t>a </a:t>
            </a:r>
            <a:r>
              <a:rPr lang="en-US" sz="2800" dirty="0">
                <a:solidFill>
                  <a:schemeClr val="bg1"/>
                </a:solidFill>
              </a:rPr>
              <a:t>Newly Developed Land Data Assimilation System</a:t>
            </a:r>
          </a:p>
        </p:txBody>
      </p:sp>
      <p:pic>
        <p:nvPicPr>
          <p:cNvPr id="1026" name="Picture 2" descr="http://upload.wikimedia.org/wikipedia/commons/e/e6/GRACE_artist_concep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2142" y="17755"/>
            <a:ext cx="2822222" cy="1905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4364" y="17755"/>
            <a:ext cx="3219636" cy="18110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4" descr="D:\Study in Austin\Meetings\AGU\Logo-JSG-orange.png"/>
          <p:cNvPicPr>
            <a:picLocks noChangeAspect="1" noChangeArrowheads="1"/>
          </p:cNvPicPr>
          <p:nvPr/>
        </p:nvPicPr>
        <p:blipFill>
          <a:blip r:embed="rId4"/>
          <a:srcRect/>
          <a:stretch>
            <a:fillRect/>
          </a:stretch>
        </p:blipFill>
        <p:spPr bwMode="auto">
          <a:xfrm>
            <a:off x="0" y="0"/>
            <a:ext cx="3223853" cy="838200"/>
          </a:xfrm>
          <a:prstGeom prst="rect">
            <a:avLst/>
          </a:prstGeom>
          <a:noFill/>
        </p:spPr>
      </p:pic>
      <p:pic>
        <p:nvPicPr>
          <p:cNvPr id="7" name="Picture 2"/>
          <p:cNvPicPr>
            <a:picLocks noChangeAspect="1" noChangeArrowheads="1"/>
          </p:cNvPicPr>
          <p:nvPr/>
        </p:nvPicPr>
        <p:blipFill>
          <a:blip r:embed="rId5"/>
          <a:srcRect/>
          <a:stretch>
            <a:fillRect/>
          </a:stretch>
        </p:blipFill>
        <p:spPr bwMode="auto">
          <a:xfrm>
            <a:off x="228600" y="970255"/>
            <a:ext cx="2353236" cy="993913"/>
          </a:xfrm>
          <a:prstGeom prst="rect">
            <a:avLst/>
          </a:prstGeom>
          <a:noFill/>
          <a:ln w="9525">
            <a:noFill/>
            <a:miter lim="800000"/>
            <a:headEnd/>
            <a:tailEnd/>
          </a:ln>
          <a:effectLst/>
        </p:spPr>
      </p:pic>
      <p:pic>
        <p:nvPicPr>
          <p:cNvPr id="8" name="Picture 3"/>
          <p:cNvPicPr>
            <a:picLocks noChangeAspect="1" noChangeArrowheads="1"/>
          </p:cNvPicPr>
          <p:nvPr/>
        </p:nvPicPr>
        <p:blipFill>
          <a:blip r:embed="rId6" cstate="print"/>
          <a:srcRect/>
          <a:stretch>
            <a:fillRect/>
          </a:stretch>
        </p:blipFill>
        <p:spPr bwMode="auto">
          <a:xfrm>
            <a:off x="0" y="5715000"/>
            <a:ext cx="1374621" cy="1143000"/>
          </a:xfrm>
          <a:prstGeom prst="rect">
            <a:avLst/>
          </a:prstGeom>
          <a:noFill/>
          <a:ln w="9525">
            <a:noFill/>
            <a:miter lim="800000"/>
            <a:headEnd/>
            <a:tailEnd/>
          </a:ln>
          <a:effectLst/>
        </p:spPr>
      </p:pic>
      <p:pic>
        <p:nvPicPr>
          <p:cNvPr id="9" name="Picture 2" descr="D:\Study in Austin\Meetings\AGU\ncar-logo-lg.jpg"/>
          <p:cNvPicPr>
            <a:picLocks noChangeAspect="1" noChangeArrowheads="1"/>
          </p:cNvPicPr>
          <p:nvPr/>
        </p:nvPicPr>
        <p:blipFill>
          <a:blip r:embed="rId7" cstate="print"/>
          <a:srcRect/>
          <a:stretch>
            <a:fillRect/>
          </a:stretch>
        </p:blipFill>
        <p:spPr bwMode="auto">
          <a:xfrm>
            <a:off x="3314700" y="5940730"/>
            <a:ext cx="2514600" cy="806645"/>
          </a:xfrm>
          <a:prstGeom prst="rect">
            <a:avLst/>
          </a:prstGeom>
          <a:noFill/>
        </p:spPr>
      </p:pic>
      <p:grpSp>
        <p:nvGrpSpPr>
          <p:cNvPr id="13" name="Group 12"/>
          <p:cNvGrpSpPr/>
          <p:nvPr/>
        </p:nvGrpSpPr>
        <p:grpSpPr>
          <a:xfrm>
            <a:off x="1143001" y="3370940"/>
            <a:ext cx="6934200" cy="2359330"/>
            <a:chOff x="16612561" y="4061355"/>
            <a:chExt cx="5391240" cy="3175119"/>
          </a:xfrm>
        </p:grpSpPr>
        <p:sp>
          <p:nvSpPr>
            <p:cNvPr id="14" name="TextBox 13"/>
            <p:cNvSpPr txBox="1"/>
            <p:nvPr/>
          </p:nvSpPr>
          <p:spPr>
            <a:xfrm>
              <a:off x="16612561" y="4061355"/>
              <a:ext cx="5391240" cy="869814"/>
            </a:xfrm>
            <a:prstGeom prst="rect">
              <a:avLst/>
            </a:prstGeom>
            <a:noFill/>
          </p:spPr>
          <p:txBody>
            <a:bodyPr wrap="square" rtlCol="0">
              <a:spAutoFit/>
            </a:bodyPr>
            <a:lstStyle/>
            <a:p>
              <a:pPr eaLnBrk="1" fontAlgn="auto" hangingPunct="1">
                <a:spcBef>
                  <a:spcPts val="0"/>
                </a:spcBef>
                <a:spcAft>
                  <a:spcPts val="0"/>
                </a:spcAft>
              </a:pPr>
              <a:r>
                <a:rPr lang="en-US" sz="1800" b="1" dirty="0" smtClean="0">
                  <a:solidFill>
                    <a:srgbClr val="FFFFFF"/>
                  </a:solidFill>
                  <a:latin typeface="Calibri"/>
                  <a:ea typeface=""/>
                  <a:cs typeface=""/>
                </a:rPr>
                <a:t>Yong-</a:t>
              </a:r>
              <a:r>
                <a:rPr lang="en-US" sz="1800" b="1" dirty="0" err="1" smtClean="0">
                  <a:solidFill>
                    <a:srgbClr val="FFFFFF"/>
                  </a:solidFill>
                  <a:latin typeface="Calibri"/>
                  <a:ea typeface=""/>
                  <a:cs typeface=""/>
                </a:rPr>
                <a:t>Fei</a:t>
              </a:r>
              <a:r>
                <a:rPr lang="en-US" sz="1800" b="1" dirty="0" smtClean="0">
                  <a:solidFill>
                    <a:srgbClr val="FFFFFF"/>
                  </a:solidFill>
                  <a:latin typeface="Calibri"/>
                  <a:ea typeface=""/>
                  <a:cs typeface=""/>
                </a:rPr>
                <a:t> Zhang</a:t>
              </a:r>
              <a:r>
                <a:rPr lang="en-US" sz="1800" b="1" baseline="30000" dirty="0" smtClean="0">
                  <a:solidFill>
                    <a:srgbClr val="FFFFFF"/>
                  </a:solidFill>
                  <a:latin typeface="Calibri"/>
                  <a:ea typeface=""/>
                  <a:cs typeface=""/>
                </a:rPr>
                <a:t>1</a:t>
              </a:r>
              <a:r>
                <a:rPr lang="en-US" sz="1800" b="1" dirty="0" smtClean="0">
                  <a:solidFill>
                    <a:srgbClr val="FFFFFF"/>
                  </a:solidFill>
                  <a:latin typeface="Calibri"/>
                  <a:ea typeface=""/>
                  <a:cs typeface=""/>
                </a:rPr>
                <a:t>, </a:t>
              </a:r>
              <a:r>
                <a:rPr lang="en-US" sz="1800" b="1" dirty="0" err="1" smtClean="0">
                  <a:solidFill>
                    <a:srgbClr val="FFFFFF"/>
                  </a:solidFill>
                  <a:latin typeface="Calibri"/>
                  <a:ea typeface=""/>
                  <a:cs typeface=""/>
                </a:rPr>
                <a:t>Zong</a:t>
              </a:r>
              <a:r>
                <a:rPr lang="en-US" sz="1800" b="1" dirty="0" smtClean="0">
                  <a:solidFill>
                    <a:srgbClr val="FFFFFF"/>
                  </a:solidFill>
                  <a:latin typeface="Calibri"/>
                  <a:ea typeface=""/>
                  <a:cs typeface=""/>
                </a:rPr>
                <a:t>-Liang Yang</a:t>
              </a:r>
              <a:r>
                <a:rPr lang="en-US" sz="1800" b="1" baseline="30000" dirty="0" smtClean="0">
                  <a:solidFill>
                    <a:srgbClr val="FFFFFF"/>
                  </a:solidFill>
                  <a:latin typeface="Calibri"/>
                  <a:ea typeface=""/>
                  <a:cs typeface=""/>
                </a:rPr>
                <a:t>1,2</a:t>
              </a:r>
              <a:r>
                <a:rPr lang="en-US" sz="1800" b="1" dirty="0" smtClean="0">
                  <a:solidFill>
                    <a:srgbClr val="FFFFFF"/>
                  </a:solidFill>
                  <a:latin typeface="Calibri"/>
                  <a:ea typeface=""/>
                  <a:cs typeface=""/>
                </a:rPr>
                <a:t>, </a:t>
              </a:r>
              <a:r>
                <a:rPr lang="en-US" sz="1800" b="1" dirty="0" err="1" smtClean="0">
                  <a:solidFill>
                    <a:srgbClr val="FFFFFF"/>
                  </a:solidFill>
                  <a:latin typeface="Calibri"/>
                  <a:ea typeface=""/>
                  <a:cs typeface=""/>
                </a:rPr>
                <a:t>Yonghwan</a:t>
              </a:r>
              <a:r>
                <a:rPr lang="en-US" sz="1800" b="1" dirty="0" smtClean="0">
                  <a:solidFill>
                    <a:srgbClr val="FFFFFF"/>
                  </a:solidFill>
                  <a:latin typeface="Calibri"/>
                  <a:ea typeface=""/>
                  <a:cs typeface=""/>
                </a:rPr>
                <a:t> Kwon</a:t>
              </a:r>
              <a:r>
                <a:rPr lang="en-US" sz="1800" b="1" baseline="30000" dirty="0">
                  <a:solidFill>
                    <a:srgbClr val="FFFFFF"/>
                  </a:solidFill>
                  <a:latin typeface="Calibri"/>
                  <a:ea typeface=""/>
                  <a:cs typeface=""/>
                </a:rPr>
                <a:t>1</a:t>
              </a:r>
              <a:r>
                <a:rPr lang="en-US" sz="1800" b="1" dirty="0" smtClean="0">
                  <a:solidFill>
                    <a:srgbClr val="FFFFFF"/>
                  </a:solidFill>
                  <a:latin typeface="Calibri"/>
                  <a:ea typeface=""/>
                  <a:cs typeface=""/>
                </a:rPr>
                <a:t>, Tim J. Hoar</a:t>
              </a:r>
              <a:r>
                <a:rPr lang="en-US" sz="1800" b="1" baseline="30000" dirty="0" smtClean="0">
                  <a:solidFill>
                    <a:srgbClr val="FFFFFF"/>
                  </a:solidFill>
                  <a:latin typeface="Calibri"/>
                  <a:ea typeface=""/>
                  <a:cs typeface=""/>
                </a:rPr>
                <a:t>3</a:t>
              </a:r>
              <a:r>
                <a:rPr lang="en-US" sz="1800" b="1" dirty="0" smtClean="0">
                  <a:solidFill>
                    <a:srgbClr val="FFFFFF"/>
                  </a:solidFill>
                  <a:latin typeface="Calibri"/>
                  <a:ea typeface=""/>
                  <a:cs typeface=""/>
                </a:rPr>
                <a:t>, Hua Su</a:t>
              </a:r>
              <a:r>
                <a:rPr lang="en-US" sz="1800" b="1" baseline="30000" dirty="0" smtClean="0">
                  <a:solidFill>
                    <a:srgbClr val="FFFFFF"/>
                  </a:solidFill>
                  <a:latin typeface="Calibri"/>
                  <a:ea typeface=""/>
                  <a:cs typeface=""/>
                </a:rPr>
                <a:t>1</a:t>
              </a:r>
              <a:r>
                <a:rPr lang="en-US" sz="1800" b="1" dirty="0" smtClean="0">
                  <a:solidFill>
                    <a:srgbClr val="FFFFFF"/>
                  </a:solidFill>
                  <a:latin typeface="Calibri"/>
                  <a:ea typeface=""/>
                  <a:cs typeface=""/>
                </a:rPr>
                <a:t>, Jeffrey L. Anderson </a:t>
              </a:r>
              <a:r>
                <a:rPr lang="en-US" sz="1800" b="1" baseline="30000" dirty="0" smtClean="0">
                  <a:solidFill>
                    <a:srgbClr val="FFFFFF"/>
                  </a:solidFill>
                  <a:latin typeface="Calibri"/>
                  <a:ea typeface=""/>
                  <a:cs typeface=""/>
                </a:rPr>
                <a:t>3</a:t>
              </a:r>
              <a:r>
                <a:rPr lang="en-US" sz="1800" b="1" dirty="0" smtClean="0">
                  <a:solidFill>
                    <a:srgbClr val="FFFFFF"/>
                  </a:solidFill>
                  <a:latin typeface="Calibri"/>
                  <a:ea typeface=""/>
                  <a:cs typeface=""/>
                </a:rPr>
                <a:t>, Ally M. </a:t>
              </a:r>
              <a:r>
                <a:rPr lang="en-US" sz="1800" b="1" dirty="0" err="1" smtClean="0">
                  <a:solidFill>
                    <a:srgbClr val="FFFFFF"/>
                  </a:solidFill>
                  <a:latin typeface="Calibri"/>
                  <a:ea typeface=""/>
                  <a:cs typeface=""/>
                </a:rPr>
                <a:t>Toure</a:t>
              </a:r>
              <a:r>
                <a:rPr lang="en-US" sz="1800" b="1" baseline="30000" dirty="0" smtClean="0">
                  <a:solidFill>
                    <a:srgbClr val="FFFFFF"/>
                  </a:solidFill>
                  <a:latin typeface="Calibri"/>
                  <a:ea typeface=""/>
                  <a:cs typeface=""/>
                </a:rPr>
                <a:t> 4,5</a:t>
              </a:r>
              <a:r>
                <a:rPr lang="en-US" sz="1800" b="1" dirty="0" smtClean="0">
                  <a:solidFill>
                    <a:srgbClr val="FFFFFF"/>
                  </a:solidFill>
                  <a:latin typeface="Calibri"/>
                  <a:ea typeface=""/>
                  <a:cs typeface=""/>
                </a:rPr>
                <a:t>, and Matthew </a:t>
              </a:r>
              <a:r>
                <a:rPr lang="en-US" sz="1800" b="1" dirty="0" err="1" smtClean="0">
                  <a:solidFill>
                    <a:srgbClr val="FFFFFF"/>
                  </a:solidFill>
                  <a:latin typeface="Calibri"/>
                  <a:ea typeface=""/>
                  <a:cs typeface=""/>
                </a:rPr>
                <a:t>Rodell</a:t>
              </a:r>
              <a:r>
                <a:rPr lang="en-US" sz="1800" b="1" baseline="30000" dirty="0" smtClean="0">
                  <a:solidFill>
                    <a:srgbClr val="FFFFFF"/>
                  </a:solidFill>
                  <a:latin typeface="Calibri"/>
                  <a:ea typeface=""/>
                  <a:cs typeface=""/>
                </a:rPr>
                <a:t> 5</a:t>
              </a:r>
            </a:p>
          </p:txBody>
        </p:sp>
        <p:sp>
          <p:nvSpPr>
            <p:cNvPr id="15" name="TextBox 14"/>
            <p:cNvSpPr txBox="1"/>
            <p:nvPr/>
          </p:nvSpPr>
          <p:spPr>
            <a:xfrm>
              <a:off x="16792642" y="4999811"/>
              <a:ext cx="5035774" cy="2236663"/>
            </a:xfrm>
            <a:prstGeom prst="rect">
              <a:avLst/>
            </a:prstGeom>
            <a:noFill/>
          </p:spPr>
          <p:txBody>
            <a:bodyPr wrap="square" rtlCol="0">
              <a:spAutoFit/>
            </a:bodyPr>
            <a:lstStyle/>
            <a:p>
              <a:pPr marL="514350" indent="-514350" eaLnBrk="1" fontAlgn="auto" hangingPunct="1">
                <a:spcBef>
                  <a:spcPts val="0"/>
                </a:spcBef>
                <a:spcAft>
                  <a:spcPts val="0"/>
                </a:spcAft>
              </a:pPr>
              <a:r>
                <a:rPr lang="en-US" sz="1400" b="1" baseline="30000" dirty="0" smtClean="0">
                  <a:solidFill>
                    <a:srgbClr val="FFFFFF"/>
                  </a:solidFill>
                  <a:latin typeface="Calibri"/>
                  <a:ea typeface=""/>
                  <a:cs typeface=""/>
                </a:rPr>
                <a:t>1</a:t>
              </a:r>
              <a:r>
                <a:rPr lang="en-US" sz="1400" dirty="0" smtClean="0">
                  <a:solidFill>
                    <a:srgbClr val="FFFFFF"/>
                  </a:solidFill>
                  <a:latin typeface="Calibri"/>
                  <a:ea typeface=""/>
                  <a:cs typeface=""/>
                </a:rPr>
                <a:t>Jackson School of Geosciences, University of Texas at Austin, Austin, TX, United States.</a:t>
              </a:r>
            </a:p>
            <a:p>
              <a:pPr marL="514350" indent="-514350" eaLnBrk="1" fontAlgn="auto" hangingPunct="1">
                <a:spcBef>
                  <a:spcPts val="0"/>
                </a:spcBef>
                <a:spcAft>
                  <a:spcPts val="0"/>
                </a:spcAft>
              </a:pPr>
              <a:r>
                <a:rPr lang="en-US" sz="1400" b="1" baseline="30000" dirty="0" smtClean="0">
                  <a:solidFill>
                    <a:srgbClr val="FFFFFF"/>
                  </a:solidFill>
                  <a:latin typeface="Calibri"/>
                  <a:ea typeface=""/>
                  <a:cs typeface=""/>
                </a:rPr>
                <a:t>2</a:t>
              </a:r>
              <a:r>
                <a:rPr lang="en-US" sz="1400" dirty="0" smtClean="0">
                  <a:solidFill>
                    <a:srgbClr val="FFFFFF"/>
                  </a:solidFill>
                  <a:latin typeface="Calibri"/>
                  <a:ea typeface=""/>
                  <a:cs typeface=""/>
                </a:rPr>
                <a:t>Key Lab of Regional Climate-Environment for Temperate East Asia (RCE-TEA), Institute of Atmospheric Physics, Chinese Academy of Sciences, Beijing, China. </a:t>
              </a:r>
            </a:p>
            <a:p>
              <a:pPr marL="514350" indent="-514350" eaLnBrk="1" fontAlgn="auto" hangingPunct="1">
                <a:spcBef>
                  <a:spcPts val="0"/>
                </a:spcBef>
                <a:spcAft>
                  <a:spcPts val="0"/>
                </a:spcAft>
              </a:pPr>
              <a:r>
                <a:rPr lang="en-US" sz="1400" b="1" baseline="30000" dirty="0" smtClean="0">
                  <a:solidFill>
                    <a:srgbClr val="FFFFFF"/>
                  </a:solidFill>
                  <a:latin typeface="Calibri"/>
                  <a:ea typeface=""/>
                  <a:cs typeface=""/>
                </a:rPr>
                <a:t>3</a:t>
              </a:r>
              <a:r>
                <a:rPr lang="en-US" sz="1400" dirty="0" smtClean="0">
                  <a:solidFill>
                    <a:srgbClr val="FFFFFF"/>
                  </a:solidFill>
                  <a:latin typeface="Calibri"/>
                  <a:ea typeface=""/>
                  <a:cs typeface=""/>
                </a:rPr>
                <a:t>The National Center for Atmospheric Research, Boulder, CO, United States.</a:t>
              </a:r>
            </a:p>
            <a:p>
              <a:pPr eaLnBrk="1" fontAlgn="auto" hangingPunct="1">
                <a:spcBef>
                  <a:spcPts val="0"/>
                </a:spcBef>
                <a:spcAft>
                  <a:spcPts val="0"/>
                </a:spcAft>
              </a:pPr>
              <a:r>
                <a:rPr lang="en-US" sz="1400" baseline="30000" dirty="0" smtClean="0">
                  <a:solidFill>
                    <a:srgbClr val="FFFFFF"/>
                  </a:solidFill>
                  <a:latin typeface="Calibri"/>
                  <a:ea typeface=""/>
                  <a:cs typeface=""/>
                </a:rPr>
                <a:t>4</a:t>
              </a:r>
              <a:r>
                <a:rPr lang="en-US" sz="1400" dirty="0" smtClean="0">
                  <a:solidFill>
                    <a:srgbClr val="FFFFFF"/>
                  </a:solidFill>
                  <a:latin typeface="Calibri"/>
                  <a:ea typeface=""/>
                  <a:cs typeface=""/>
                </a:rPr>
                <a:t>Universities Space Research Association (USRA), Columbia, MD, United States.</a:t>
              </a:r>
              <a:endParaRPr lang="zh-CN" altLang="en-US" sz="1400" dirty="0" smtClean="0">
                <a:solidFill>
                  <a:srgbClr val="FFFFFF"/>
                </a:solidFill>
                <a:latin typeface="Calibri"/>
                <a:ea typeface="宋体"/>
                <a:cs typeface=""/>
              </a:endParaRPr>
            </a:p>
            <a:p>
              <a:pPr eaLnBrk="1" fontAlgn="auto" hangingPunct="1">
                <a:spcBef>
                  <a:spcPts val="0"/>
                </a:spcBef>
                <a:spcAft>
                  <a:spcPts val="0"/>
                </a:spcAft>
              </a:pPr>
              <a:r>
                <a:rPr lang="en-US" sz="1400" baseline="30000" dirty="0" smtClean="0">
                  <a:solidFill>
                    <a:srgbClr val="FFFFFF"/>
                  </a:solidFill>
                  <a:latin typeface="Calibri"/>
                  <a:ea typeface=""/>
                  <a:cs typeface=""/>
                </a:rPr>
                <a:t>5</a:t>
              </a:r>
              <a:r>
                <a:rPr lang="en-US" sz="1400" dirty="0" smtClean="0">
                  <a:solidFill>
                    <a:srgbClr val="FFFFFF"/>
                  </a:solidFill>
                  <a:latin typeface="Calibri"/>
                  <a:ea typeface=""/>
                  <a:cs typeface=""/>
                </a:rPr>
                <a:t>NASA Goddard Space Flight Center, Greenbelt, MD, United States.</a:t>
              </a:r>
              <a:endParaRPr lang="zh-CN" altLang="en-US" sz="1400" dirty="0" smtClean="0">
                <a:solidFill>
                  <a:srgbClr val="FFFFFF"/>
                </a:solidFill>
                <a:latin typeface="Calibri"/>
                <a:ea typeface="宋体"/>
                <a:cs typeface=""/>
              </a:endParaRPr>
            </a:p>
            <a:p>
              <a:pPr marL="514350" indent="-514350" eaLnBrk="1" fontAlgn="auto" hangingPunct="1">
                <a:spcBef>
                  <a:spcPts val="0"/>
                </a:spcBef>
                <a:spcAft>
                  <a:spcPts val="0"/>
                </a:spcAft>
                <a:buFontTx/>
                <a:buAutoNum type="arabicPeriod"/>
              </a:pPr>
              <a:endParaRPr lang="en-US" sz="1800" dirty="0" smtClean="0">
                <a:solidFill>
                  <a:srgbClr val="000000"/>
                </a:solidFill>
                <a:latin typeface="Calibri"/>
                <a:ea typeface=""/>
                <a:cs typeface=""/>
              </a:endParaRPr>
            </a:p>
          </p:txBody>
        </p:sp>
      </p:grpSp>
      <p:pic>
        <p:nvPicPr>
          <p:cNvPr id="16" name="Picture 2" descr="D:\Study in Austin\Meetings\iLEAPS\EA-logo-new.gif"/>
          <p:cNvPicPr>
            <a:picLocks noChangeAspect="1" noChangeArrowheads="1"/>
          </p:cNvPicPr>
          <p:nvPr/>
        </p:nvPicPr>
        <p:blipFill>
          <a:blip r:embed="rId8"/>
          <a:srcRect/>
          <a:stretch>
            <a:fillRect/>
          </a:stretch>
        </p:blipFill>
        <p:spPr bwMode="auto">
          <a:xfrm>
            <a:off x="7620000" y="5715000"/>
            <a:ext cx="1524000" cy="1127729"/>
          </a:xfrm>
          <a:prstGeom prst="rect">
            <a:avLst/>
          </a:prstGeom>
          <a:noFill/>
        </p:spPr>
      </p:pic>
      <p:sp>
        <p:nvSpPr>
          <p:cNvPr id="3" name="Footer Placeholder 2"/>
          <p:cNvSpPr>
            <a:spLocks noGrp="1"/>
          </p:cNvSpPr>
          <p:nvPr>
            <p:ph type="ftr" sz="quarter" idx="11"/>
          </p:nvPr>
        </p:nvSpPr>
        <p:spPr/>
        <p:txBody>
          <a:bodyPr/>
          <a:lstStyle/>
          <a:p>
            <a:r>
              <a:rPr lang="en-US" smtClean="0">
                <a:solidFill>
                  <a:srgbClr val="000000">
                    <a:tint val="75000"/>
                  </a:srgbClr>
                </a:solidFill>
              </a:rPr>
              <a:t>CAHMDA VII Tutorial, 20 Aug. 2017</a:t>
            </a:r>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57D573BF-2629-42C4-935A-AF9441B051C3}" type="slidenum">
              <a:rPr lang="en-US" smtClean="0">
                <a:solidFill>
                  <a:srgbClr val="000000">
                    <a:tint val="75000"/>
                  </a:srgbClr>
                </a:solidFill>
              </a:rPr>
              <a:pPr/>
              <a:t>90</a:t>
            </a:fld>
            <a:endParaRPr lang="en-US">
              <a:solidFill>
                <a:srgbClr val="000000">
                  <a:tint val="75000"/>
                </a:srgbClr>
              </a:solidFill>
            </a:endParaRPr>
          </a:p>
        </p:txBody>
      </p:sp>
    </p:spTree>
    <p:extLst>
      <p:ext uri="{BB962C8B-B14F-4D97-AF65-F5344CB8AC3E}">
        <p14:creationId xmlns:p14="http://schemas.microsoft.com/office/powerpoint/2010/main" val="229543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solidFill>
                  <a:schemeClr val="bg1"/>
                </a:solidFill>
              </a:rPr>
              <a:t>GRACE satellite data</a:t>
            </a:r>
            <a:endParaRPr lang="zh-CN" altLang="en-US" dirty="0">
              <a:solidFill>
                <a:schemeClr val="bg1"/>
              </a:solidFill>
            </a:endParaRPr>
          </a:p>
        </p:txBody>
      </p:sp>
      <p:sp>
        <p:nvSpPr>
          <p:cNvPr id="3" name="Content Placeholder 2"/>
          <p:cNvSpPr>
            <a:spLocks noGrp="1"/>
          </p:cNvSpPr>
          <p:nvPr>
            <p:ph idx="1"/>
          </p:nvPr>
        </p:nvSpPr>
        <p:spPr>
          <a:xfrm>
            <a:off x="457200" y="1486333"/>
            <a:ext cx="8229600" cy="4525963"/>
          </a:xfrm>
        </p:spPr>
        <p:txBody>
          <a:bodyPr/>
          <a:lstStyle/>
          <a:p>
            <a:r>
              <a:rPr lang="en-US" sz="2400" dirty="0" smtClean="0">
                <a:solidFill>
                  <a:schemeClr val="bg1"/>
                </a:solidFill>
              </a:rPr>
              <a:t>Different from MODIS that measures radiances, GRACE measures the distance between two satellites and retrieves gravitational anomalies. One of the products is a change in monthly total water storage (TWS).</a:t>
            </a:r>
          </a:p>
          <a:p>
            <a:endParaRPr lang="zh-CN" altLang="en-US" dirty="0"/>
          </a:p>
        </p:txBody>
      </p:sp>
      <p:pic>
        <p:nvPicPr>
          <p:cNvPr id="32770" name="Picture 2" descr="http://www-app2.gfz-potsdam.de/pb1/op/grace/media_GRACE/grace_sticker3d_w501h286.jpg"/>
          <p:cNvPicPr>
            <a:picLocks noChangeAspect="1" noChangeArrowheads="1"/>
          </p:cNvPicPr>
          <p:nvPr/>
        </p:nvPicPr>
        <p:blipFill rotWithShape="1">
          <a:blip r:embed="rId2"/>
          <a:srcRect l="833" r="-833" b="735"/>
          <a:stretch/>
        </p:blipFill>
        <p:spPr bwMode="auto">
          <a:xfrm>
            <a:off x="1874520" y="3304642"/>
            <a:ext cx="5486400" cy="3108960"/>
          </a:xfrm>
          <a:prstGeom prst="rect">
            <a:avLst/>
          </a:prstGeom>
          <a:noFill/>
        </p:spPr>
      </p:pic>
      <p:sp>
        <p:nvSpPr>
          <p:cNvPr id="4" name="Footer Placeholder 3"/>
          <p:cNvSpPr>
            <a:spLocks noGrp="1"/>
          </p:cNvSpPr>
          <p:nvPr>
            <p:ph type="ftr" sz="quarter" idx="11"/>
          </p:nvPr>
        </p:nvSpPr>
        <p:spPr/>
        <p:txBody>
          <a:bodyPr/>
          <a:lstStyle/>
          <a:p>
            <a:r>
              <a:rPr lang="en-US" smtClean="0">
                <a:solidFill>
                  <a:srgbClr val="000000">
                    <a:tint val="75000"/>
                  </a:srgbClr>
                </a:solidFill>
              </a:rPr>
              <a:t>CAHMDA VII Tutorial, 20 Aug. 2017</a:t>
            </a: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57D573BF-2629-42C4-935A-AF9441B051C3}" type="slidenum">
              <a:rPr lang="en-US" smtClean="0">
                <a:solidFill>
                  <a:srgbClr val="000000">
                    <a:tint val="75000"/>
                  </a:srgbClr>
                </a:solidFill>
              </a:rPr>
              <a:pPr/>
              <a:t>91</a:t>
            </a:fld>
            <a:endParaRPr lang="en-US">
              <a:solidFill>
                <a:srgbClr val="000000">
                  <a:tint val="75000"/>
                </a:srgbClr>
              </a:solidFill>
            </a:endParaRPr>
          </a:p>
        </p:txBody>
      </p:sp>
    </p:spTree>
    <p:extLst>
      <p:ext uri="{BB962C8B-B14F-4D97-AF65-F5344CB8AC3E}">
        <p14:creationId xmlns:p14="http://schemas.microsoft.com/office/powerpoint/2010/main" val="105455428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81410" y="1649521"/>
            <a:ext cx="704827" cy="523220"/>
          </a:xfrm>
          <a:prstGeom prst="rect">
            <a:avLst/>
          </a:prstGeom>
        </p:spPr>
        <p:txBody>
          <a:bodyPr wrap="square" lIns="91440">
            <a:spAutoFit/>
          </a:bodyPr>
          <a:lstStyle/>
          <a:p>
            <a:pPr eaLnBrk="1" fontAlgn="auto" hangingPunct="1">
              <a:spcBef>
                <a:spcPts val="0"/>
              </a:spcBef>
              <a:spcAft>
                <a:spcPts val="0"/>
              </a:spcAft>
            </a:pPr>
            <a:r>
              <a:rPr lang="en-US" altLang="zh-CN" sz="2800" dirty="0" smtClean="0">
                <a:solidFill>
                  <a:srgbClr val="FFFFFF"/>
                </a:solidFill>
                <a:latin typeface="Calibri"/>
                <a:ea typeface="宋体"/>
                <a:cs typeface=""/>
              </a:rPr>
              <a:t>…</a:t>
            </a:r>
            <a:endParaRPr lang="zh-CN" altLang="en-US" sz="2800" dirty="0">
              <a:solidFill>
                <a:srgbClr val="FFFFFF"/>
              </a:solidFill>
              <a:latin typeface="Calibri"/>
              <a:ea typeface="宋体"/>
              <a:cs typeface=""/>
            </a:endParaRPr>
          </a:p>
        </p:txBody>
      </p:sp>
      <p:cxnSp>
        <p:nvCxnSpPr>
          <p:cNvPr id="5" name="Straight Arrow Connector 4"/>
          <p:cNvCxnSpPr/>
          <p:nvPr/>
        </p:nvCxnSpPr>
        <p:spPr>
          <a:xfrm>
            <a:off x="2387025" y="2009737"/>
            <a:ext cx="536699" cy="2"/>
          </a:xfrm>
          <a:prstGeom prst="straightConnector1">
            <a:avLst/>
          </a:prstGeom>
          <a:ln w="44450" cmpd="sng">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862950" y="2009737"/>
            <a:ext cx="670875" cy="3272"/>
          </a:xfrm>
          <a:prstGeom prst="straightConnector1">
            <a:avLst/>
          </a:prstGeom>
          <a:ln w="44450" cmpd="sng">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204700" y="2009737"/>
            <a:ext cx="670875" cy="3272"/>
          </a:xfrm>
          <a:prstGeom prst="straightConnector1">
            <a:avLst/>
          </a:prstGeom>
          <a:ln w="44450" cmpd="sng">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447800" y="1540276"/>
            <a:ext cx="939225" cy="942193"/>
          </a:xfrm>
          <a:prstGeom prst="rect">
            <a:avLst/>
          </a:prstGeom>
          <a:solidFill>
            <a:srgbClr val="FFC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altLang="zh-CN" sz="1600" b="1" dirty="0" smtClean="0">
                <a:solidFill>
                  <a:srgbClr val="FFFFFF"/>
                </a:solidFill>
              </a:rPr>
              <a:t>CLM4</a:t>
            </a:r>
            <a:endParaRPr lang="zh-CN" altLang="en-US" sz="1600" b="1" dirty="0">
              <a:solidFill>
                <a:srgbClr val="FFFFFF"/>
              </a:solidFill>
            </a:endParaRPr>
          </a:p>
        </p:txBody>
      </p:sp>
      <p:sp>
        <p:nvSpPr>
          <p:cNvPr id="9" name="Rectangle 8"/>
          <p:cNvSpPr/>
          <p:nvPr/>
        </p:nvSpPr>
        <p:spPr>
          <a:xfrm>
            <a:off x="2923560" y="1549790"/>
            <a:ext cx="939225" cy="942193"/>
          </a:xfrm>
          <a:prstGeom prst="rect">
            <a:avLst/>
          </a:prstGeom>
          <a:solidFill>
            <a:srgbClr val="FFC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altLang="zh-CN" sz="1600" b="1" dirty="0" smtClean="0">
                <a:solidFill>
                  <a:srgbClr val="FFFFFF"/>
                </a:solidFill>
              </a:rPr>
              <a:t>CLM4</a:t>
            </a:r>
            <a:endParaRPr lang="zh-CN" altLang="en-US" sz="1600" b="1" dirty="0">
              <a:solidFill>
                <a:srgbClr val="FFFFFF"/>
              </a:solidFill>
            </a:endParaRPr>
          </a:p>
        </p:txBody>
      </p:sp>
      <p:sp>
        <p:nvSpPr>
          <p:cNvPr id="10" name="Rectangle 9"/>
          <p:cNvSpPr/>
          <p:nvPr/>
        </p:nvSpPr>
        <p:spPr>
          <a:xfrm>
            <a:off x="5879237" y="1524000"/>
            <a:ext cx="939225" cy="942193"/>
          </a:xfrm>
          <a:prstGeom prst="rect">
            <a:avLst/>
          </a:prstGeom>
          <a:solidFill>
            <a:srgbClr val="FFC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altLang="zh-CN" sz="1600" b="1" dirty="0" smtClean="0">
                <a:solidFill>
                  <a:srgbClr val="FFFFFF"/>
                </a:solidFill>
              </a:rPr>
              <a:t>CLM4</a:t>
            </a:r>
            <a:endParaRPr lang="zh-CN" altLang="en-US" sz="1600" b="1" dirty="0">
              <a:solidFill>
                <a:srgbClr val="FFFFFF"/>
              </a:solidFill>
            </a:endParaRPr>
          </a:p>
        </p:txBody>
      </p:sp>
      <p:sp>
        <p:nvSpPr>
          <p:cNvPr id="13" name="Left Brace 12"/>
          <p:cNvSpPr/>
          <p:nvPr/>
        </p:nvSpPr>
        <p:spPr>
          <a:xfrm rot="16200000">
            <a:off x="3907374" y="768938"/>
            <a:ext cx="697529" cy="3818069"/>
          </a:xfrm>
          <a:prstGeom prst="leftBrace">
            <a:avLst/>
          </a:prstGeom>
          <a:ln w="317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zh-CN" altLang="en-US" sz="3200">
              <a:solidFill>
                <a:srgbClr val="000000"/>
              </a:solidFill>
            </a:endParaRPr>
          </a:p>
        </p:txBody>
      </p:sp>
      <p:grpSp>
        <p:nvGrpSpPr>
          <p:cNvPr id="2" name="Group 43"/>
          <p:cNvGrpSpPr/>
          <p:nvPr/>
        </p:nvGrpSpPr>
        <p:grpSpPr>
          <a:xfrm>
            <a:off x="3345494" y="2791773"/>
            <a:ext cx="4027831" cy="2389829"/>
            <a:chOff x="3345494" y="2791773"/>
            <a:chExt cx="4027831" cy="2389829"/>
          </a:xfrm>
        </p:grpSpPr>
        <p:sp>
          <p:nvSpPr>
            <p:cNvPr id="11" name="Oval 10"/>
            <p:cNvSpPr/>
            <p:nvPr/>
          </p:nvSpPr>
          <p:spPr>
            <a:xfrm>
              <a:off x="3345494" y="3124200"/>
              <a:ext cx="1905000" cy="927154"/>
            </a:xfrm>
            <a:prstGeom prst="ellipse">
              <a:avLst/>
            </a:prstGeom>
            <a:solidFill>
              <a:schemeClr val="tx2">
                <a:lumMod val="60000"/>
                <a:lumOff val="4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altLang="zh-CN" sz="1800" dirty="0" smtClean="0">
                  <a:solidFill>
                    <a:srgbClr val="FFFFFF"/>
                  </a:solidFill>
                </a:rPr>
                <a:t>Monthly TWS </a:t>
              </a:r>
              <a:endParaRPr lang="zh-CN" altLang="en-US" sz="1800" dirty="0">
                <a:solidFill>
                  <a:srgbClr val="FFFFFF"/>
                </a:solidFill>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806" y="2791773"/>
              <a:ext cx="1743562" cy="13962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3" name="Group 93"/>
            <p:cNvGrpSpPr/>
            <p:nvPr/>
          </p:nvGrpSpPr>
          <p:grpSpPr>
            <a:xfrm>
              <a:off x="5053223" y="3386987"/>
              <a:ext cx="2320102" cy="796140"/>
              <a:chOff x="5053223" y="3401137"/>
              <a:chExt cx="2320102" cy="789863"/>
            </a:xfrm>
          </p:grpSpPr>
          <p:cxnSp>
            <p:nvCxnSpPr>
              <p:cNvPr id="16" name="Straight Connector 15"/>
              <p:cNvCxnSpPr/>
              <p:nvPr/>
            </p:nvCxnSpPr>
            <p:spPr>
              <a:xfrm flipV="1">
                <a:off x="5053223" y="3431511"/>
                <a:ext cx="539583" cy="1"/>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310244" y="3401137"/>
                <a:ext cx="0" cy="789863"/>
              </a:xfrm>
              <a:prstGeom prst="straightConnector1">
                <a:avLst/>
              </a:prstGeom>
              <a:ln w="38100" cmpd="sng">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019800" y="3848327"/>
                <a:ext cx="1353525" cy="335885"/>
              </a:xfrm>
              <a:prstGeom prst="rect">
                <a:avLst/>
              </a:prstGeom>
              <a:solidFill>
                <a:srgbClr val="00B050">
                  <a:alpha val="54000"/>
                </a:srgbClr>
              </a:solidFill>
            </p:spPr>
            <p:txBody>
              <a:bodyPr wrap="square" rtlCol="0">
                <a:spAutoFit/>
              </a:bodyPr>
              <a:lstStyle/>
              <a:p>
                <a:pPr eaLnBrk="1" fontAlgn="auto" hangingPunct="1">
                  <a:spcBef>
                    <a:spcPts val="0"/>
                  </a:spcBef>
                  <a:spcAft>
                    <a:spcPts val="0"/>
                  </a:spcAft>
                </a:pPr>
                <a:r>
                  <a:rPr lang="en-US" altLang="zh-CN" sz="1600" b="1" dirty="0" smtClean="0">
                    <a:solidFill>
                      <a:srgbClr val="FFFFFF"/>
                    </a:solidFill>
                    <a:latin typeface="Calibri"/>
                    <a:ea typeface="宋体"/>
                    <a:cs typeface=""/>
                  </a:rPr>
                  <a:t>GRACE ‘</a:t>
                </a:r>
                <a:r>
                  <a:rPr lang="en-US" altLang="zh-CN" sz="1600" b="1" dirty="0" err="1" smtClean="0">
                    <a:solidFill>
                      <a:srgbClr val="FFFFFF"/>
                    </a:solidFill>
                    <a:latin typeface="Calibri"/>
                    <a:ea typeface="宋体"/>
                    <a:cs typeface=""/>
                  </a:rPr>
                  <a:t>Obs</a:t>
                </a:r>
                <a:r>
                  <a:rPr lang="en-US" altLang="zh-CN" sz="1600" b="1" dirty="0" smtClean="0">
                    <a:solidFill>
                      <a:srgbClr val="FFFFFF"/>
                    </a:solidFill>
                    <a:latin typeface="Calibri"/>
                    <a:ea typeface="宋体"/>
                    <a:cs typeface=""/>
                  </a:rPr>
                  <a:t>’</a:t>
                </a:r>
                <a:endParaRPr lang="zh-CN" altLang="en-US" sz="1600" b="1" dirty="0">
                  <a:solidFill>
                    <a:srgbClr val="FFFFFF"/>
                  </a:solidFill>
                  <a:latin typeface="Calibri"/>
                  <a:ea typeface="宋体"/>
                  <a:cs typeface=""/>
                </a:endParaRPr>
              </a:p>
            </p:txBody>
          </p:sp>
        </p:grpSp>
        <p:grpSp>
          <p:nvGrpSpPr>
            <p:cNvPr id="12" name="Group 92"/>
            <p:cNvGrpSpPr/>
            <p:nvPr/>
          </p:nvGrpSpPr>
          <p:grpSpPr>
            <a:xfrm>
              <a:off x="4617288" y="4183129"/>
              <a:ext cx="1288222" cy="998473"/>
              <a:chOff x="4876951" y="4184212"/>
              <a:chExt cx="1288222" cy="990600"/>
            </a:xfrm>
          </p:grpSpPr>
          <p:sp>
            <p:nvSpPr>
              <p:cNvPr id="20" name="Frame 19"/>
              <p:cNvSpPr/>
              <p:nvPr/>
            </p:nvSpPr>
            <p:spPr>
              <a:xfrm>
                <a:off x="4876951" y="4184212"/>
                <a:ext cx="1288222" cy="990600"/>
              </a:xfrm>
              <a:prstGeom prst="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altLang="zh-CN" sz="1800" dirty="0" smtClean="0">
                    <a:solidFill>
                      <a:srgbClr val="FFFFFF"/>
                    </a:solidFill>
                  </a:rPr>
                  <a:t>DART</a:t>
                </a:r>
              </a:p>
            </p:txBody>
          </p:sp>
          <p:sp>
            <p:nvSpPr>
              <p:cNvPr id="21" name="Rectangle 20"/>
              <p:cNvSpPr/>
              <p:nvPr/>
            </p:nvSpPr>
            <p:spPr>
              <a:xfrm>
                <a:off x="4910654" y="4836258"/>
                <a:ext cx="1245024" cy="338554"/>
              </a:xfrm>
              <a:prstGeom prst="rect">
                <a:avLst/>
              </a:prstGeom>
              <a:solidFill>
                <a:srgbClr val="C00000">
                  <a:alpha val="70000"/>
                </a:srgbClr>
              </a:solidFill>
            </p:spPr>
            <p:txBody>
              <a:bodyPr wrap="square">
                <a:spAutoFit/>
              </a:bodyPr>
              <a:lstStyle/>
              <a:p>
                <a:pPr eaLnBrk="1" fontAlgn="auto" hangingPunct="1">
                  <a:spcBef>
                    <a:spcPts val="0"/>
                  </a:spcBef>
                  <a:spcAft>
                    <a:spcPts val="0"/>
                  </a:spcAft>
                </a:pPr>
                <a:r>
                  <a:rPr lang="en-US" sz="1600" b="1" dirty="0" smtClean="0">
                    <a:solidFill>
                      <a:srgbClr val="FFFFFF"/>
                    </a:solidFill>
                    <a:latin typeface="Calibri"/>
                    <a:ea typeface=""/>
                    <a:cs typeface=""/>
                  </a:rPr>
                  <a:t>  Analysis</a:t>
                </a:r>
                <a:endParaRPr lang="en-US" sz="1600" dirty="0">
                  <a:solidFill>
                    <a:srgbClr val="FFFFFF"/>
                  </a:solidFill>
                  <a:latin typeface="Calibri"/>
                  <a:ea typeface=""/>
                  <a:cs typeface=""/>
                </a:endParaRPr>
              </a:p>
            </p:txBody>
          </p:sp>
        </p:grpSp>
      </p:grpSp>
      <p:grpSp>
        <p:nvGrpSpPr>
          <p:cNvPr id="15" name="Group 40"/>
          <p:cNvGrpSpPr/>
          <p:nvPr/>
        </p:nvGrpSpPr>
        <p:grpSpPr>
          <a:xfrm>
            <a:off x="1447800" y="1541752"/>
            <a:ext cx="3209409" cy="2879040"/>
            <a:chOff x="1407879" y="1803327"/>
            <a:chExt cx="3209409" cy="2879040"/>
          </a:xfrm>
        </p:grpSpPr>
        <p:cxnSp>
          <p:nvCxnSpPr>
            <p:cNvPr id="22" name="Elbow Connector 21"/>
            <p:cNvCxnSpPr>
              <a:stCxn id="20" idx="1"/>
            </p:cNvCxnSpPr>
            <p:nvPr/>
          </p:nvCxnSpPr>
          <p:spPr>
            <a:xfrm rot="10800000">
              <a:off x="1921828" y="2482470"/>
              <a:ext cx="2695460" cy="2199897"/>
            </a:xfrm>
            <a:prstGeom prst="bentConnector3">
              <a:avLst>
                <a:gd name="adj1" fmla="val 100107"/>
              </a:avLst>
            </a:prstGeom>
            <a:ln w="38100">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407879" y="1803327"/>
              <a:ext cx="939225" cy="942193"/>
            </a:xfrm>
            <a:prstGeom prst="rect">
              <a:avLst/>
            </a:prstGeom>
            <a:solidFill>
              <a:srgbClr val="C0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altLang="zh-CN" sz="1600" b="1" dirty="0" smtClean="0">
                  <a:solidFill>
                    <a:srgbClr val="FFFFFF"/>
                  </a:solidFill>
                </a:rPr>
                <a:t>CLM4</a:t>
              </a:r>
              <a:endParaRPr lang="zh-CN" altLang="en-US" sz="1600" b="1" dirty="0">
                <a:solidFill>
                  <a:srgbClr val="FFFFFF"/>
                </a:solidFill>
              </a:endParaRPr>
            </a:p>
          </p:txBody>
        </p:sp>
      </p:grpSp>
      <p:grpSp>
        <p:nvGrpSpPr>
          <p:cNvPr id="19" name="Group 41"/>
          <p:cNvGrpSpPr/>
          <p:nvPr/>
        </p:nvGrpSpPr>
        <p:grpSpPr>
          <a:xfrm>
            <a:off x="2923560" y="1541912"/>
            <a:ext cx="1708311" cy="3140455"/>
            <a:chOff x="2908978" y="1541912"/>
            <a:chExt cx="1708311" cy="3140455"/>
          </a:xfrm>
        </p:grpSpPr>
        <p:sp>
          <p:nvSpPr>
            <p:cNvPr id="30" name="Rectangle 29"/>
            <p:cNvSpPr/>
            <p:nvPr/>
          </p:nvSpPr>
          <p:spPr>
            <a:xfrm>
              <a:off x="2908978" y="1541912"/>
              <a:ext cx="939225" cy="942193"/>
            </a:xfrm>
            <a:prstGeom prst="rect">
              <a:avLst/>
            </a:prstGeom>
            <a:solidFill>
              <a:srgbClr val="C0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altLang="zh-CN" sz="1600" b="1" dirty="0" smtClean="0">
                  <a:solidFill>
                    <a:srgbClr val="FFFFFF"/>
                  </a:solidFill>
                </a:rPr>
                <a:t>CLM4</a:t>
              </a:r>
              <a:endParaRPr lang="zh-CN" altLang="en-US" sz="1600" b="1" dirty="0">
                <a:solidFill>
                  <a:srgbClr val="FFFFFF"/>
                </a:solidFill>
              </a:endParaRPr>
            </a:p>
          </p:txBody>
        </p:sp>
        <p:cxnSp>
          <p:nvCxnSpPr>
            <p:cNvPr id="32" name="Elbow Connector 31"/>
            <p:cNvCxnSpPr>
              <a:stCxn id="20" idx="1"/>
              <a:endCxn id="30" idx="2"/>
            </p:cNvCxnSpPr>
            <p:nvPr/>
          </p:nvCxnSpPr>
          <p:spPr>
            <a:xfrm rot="10800000">
              <a:off x="3378592" y="2484106"/>
              <a:ext cx="1238697" cy="2198261"/>
            </a:xfrm>
            <a:prstGeom prst="bentConnector2">
              <a:avLst/>
            </a:prstGeom>
            <a:ln w="38100">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grpSp>
      <p:grpSp>
        <p:nvGrpSpPr>
          <p:cNvPr id="23" name="Group 42"/>
          <p:cNvGrpSpPr/>
          <p:nvPr/>
        </p:nvGrpSpPr>
        <p:grpSpPr>
          <a:xfrm>
            <a:off x="5875575" y="1523999"/>
            <a:ext cx="939225" cy="3130574"/>
            <a:chOff x="5871913" y="933811"/>
            <a:chExt cx="939225" cy="3130574"/>
          </a:xfrm>
        </p:grpSpPr>
        <p:sp>
          <p:nvSpPr>
            <p:cNvPr id="31" name="Rectangle 30"/>
            <p:cNvSpPr/>
            <p:nvPr/>
          </p:nvSpPr>
          <p:spPr>
            <a:xfrm>
              <a:off x="5871913" y="933811"/>
              <a:ext cx="939225" cy="942193"/>
            </a:xfrm>
            <a:prstGeom prst="rect">
              <a:avLst/>
            </a:prstGeom>
            <a:solidFill>
              <a:srgbClr val="C0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altLang="zh-CN" sz="1600" b="1" dirty="0" smtClean="0">
                  <a:solidFill>
                    <a:srgbClr val="FFFFFF"/>
                  </a:solidFill>
                </a:rPr>
                <a:t>CLM4</a:t>
              </a:r>
              <a:endParaRPr lang="zh-CN" altLang="en-US" sz="1600" b="1" dirty="0">
                <a:solidFill>
                  <a:srgbClr val="FFFFFF"/>
                </a:solidFill>
              </a:endParaRPr>
            </a:p>
          </p:txBody>
        </p:sp>
        <p:cxnSp>
          <p:nvCxnSpPr>
            <p:cNvPr id="35" name="Elbow Connector 34"/>
            <p:cNvCxnSpPr/>
            <p:nvPr/>
          </p:nvCxnSpPr>
          <p:spPr>
            <a:xfrm flipV="1">
              <a:off x="5905510" y="1848212"/>
              <a:ext cx="443340" cy="2216173"/>
            </a:xfrm>
            <a:prstGeom prst="bentConnector2">
              <a:avLst/>
            </a:prstGeom>
            <a:ln w="38100">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grpSp>
      <p:sp>
        <p:nvSpPr>
          <p:cNvPr id="36" name="Title 1"/>
          <p:cNvSpPr txBox="1">
            <a:spLocks/>
          </p:cNvSpPr>
          <p:nvPr/>
        </p:nvSpPr>
        <p:spPr>
          <a:xfrm>
            <a:off x="609600" y="427038"/>
            <a:ext cx="82296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mtClean="0">
                <a:solidFill>
                  <a:srgbClr val="FFFFFF"/>
                </a:solidFill>
              </a:rPr>
              <a:t>Two passes in GRACE data assimilation</a:t>
            </a:r>
            <a:endParaRPr lang="en-US" dirty="0">
              <a:solidFill>
                <a:srgbClr val="FFFFFF"/>
              </a:solidFill>
            </a:endParaRPr>
          </a:p>
        </p:txBody>
      </p:sp>
      <p:sp>
        <p:nvSpPr>
          <p:cNvPr id="24" name="TextBox 23"/>
          <p:cNvSpPr txBox="1"/>
          <p:nvPr/>
        </p:nvSpPr>
        <p:spPr>
          <a:xfrm>
            <a:off x="724872" y="5417880"/>
            <a:ext cx="7694257" cy="1200328"/>
          </a:xfrm>
          <a:prstGeom prst="rect">
            <a:avLst/>
          </a:prstGeom>
          <a:noFill/>
        </p:spPr>
        <p:txBody>
          <a:bodyPr wrap="square" rtlCol="0">
            <a:spAutoFit/>
          </a:bodyPr>
          <a:lstStyle/>
          <a:p>
            <a:pPr marL="342900" indent="-342900" defTabSz="457200" eaLnBrk="1" fontAlgn="auto" hangingPunct="1">
              <a:spcBef>
                <a:spcPts val="0"/>
              </a:spcBef>
              <a:spcAft>
                <a:spcPts val="0"/>
              </a:spcAft>
              <a:buFont typeface="Wingdings" charset="2"/>
              <a:buAutoNum type="arabicPlain"/>
            </a:pPr>
            <a:r>
              <a:rPr lang="en-US" dirty="0" smtClean="0">
                <a:solidFill>
                  <a:srgbClr val="FFFFFF"/>
                </a:solidFill>
                <a:latin typeface="Calibri"/>
                <a:ea typeface=""/>
                <a:cs typeface=""/>
              </a:rPr>
              <a:t>Run CLM for one month to be able to calculate change in monthly total water storage.</a:t>
            </a:r>
          </a:p>
          <a:p>
            <a:pPr marL="342900" indent="-342900" defTabSz="457200" eaLnBrk="1" fontAlgn="auto" hangingPunct="1">
              <a:spcBef>
                <a:spcPts val="0"/>
              </a:spcBef>
              <a:spcAft>
                <a:spcPts val="0"/>
              </a:spcAft>
              <a:buFont typeface="Wingdings" charset="2"/>
              <a:buAutoNum type="arabicPlain"/>
            </a:pPr>
            <a:r>
              <a:rPr lang="en-US" dirty="0" smtClean="0">
                <a:solidFill>
                  <a:srgbClr val="FFFFFF"/>
                </a:solidFill>
                <a:latin typeface="Calibri"/>
                <a:ea typeface=""/>
                <a:cs typeface=""/>
              </a:rPr>
              <a:t>Re-run CLM with data assimilation.</a:t>
            </a:r>
            <a:endParaRPr lang="en-US" dirty="0">
              <a:solidFill>
                <a:srgbClr val="FFFFFF"/>
              </a:solidFill>
              <a:latin typeface="Calibri"/>
              <a:ea typeface=""/>
              <a:cs typeface=""/>
            </a:endParaRPr>
          </a:p>
        </p:txBody>
      </p:sp>
      <p:sp>
        <p:nvSpPr>
          <p:cNvPr id="25" name="Footer Placeholder 24"/>
          <p:cNvSpPr>
            <a:spLocks noGrp="1"/>
          </p:cNvSpPr>
          <p:nvPr>
            <p:ph type="ftr" sz="quarter" idx="11"/>
          </p:nvPr>
        </p:nvSpPr>
        <p:spPr/>
        <p:txBody>
          <a:bodyPr/>
          <a:lstStyle/>
          <a:p>
            <a:r>
              <a:rPr lang="en-US" smtClean="0">
                <a:solidFill>
                  <a:srgbClr val="000000">
                    <a:tint val="75000"/>
                  </a:srgbClr>
                </a:solidFill>
              </a:rPr>
              <a:t>CAHMDA VII Tutorial, 20 Aug. 2017</a:t>
            </a:r>
            <a:endParaRPr lang="en-US">
              <a:solidFill>
                <a:srgbClr val="000000">
                  <a:tint val="75000"/>
                </a:srgbClr>
              </a:solidFill>
            </a:endParaRPr>
          </a:p>
        </p:txBody>
      </p:sp>
      <p:sp>
        <p:nvSpPr>
          <p:cNvPr id="26" name="Slide Number Placeholder 25"/>
          <p:cNvSpPr>
            <a:spLocks noGrp="1"/>
          </p:cNvSpPr>
          <p:nvPr>
            <p:ph type="sldNum" sz="quarter" idx="12"/>
          </p:nvPr>
        </p:nvSpPr>
        <p:spPr/>
        <p:txBody>
          <a:bodyPr/>
          <a:lstStyle/>
          <a:p>
            <a:fld id="{57D573BF-2629-42C4-935A-AF9441B051C3}" type="slidenum">
              <a:rPr lang="en-US" smtClean="0">
                <a:solidFill>
                  <a:srgbClr val="000000">
                    <a:tint val="75000"/>
                  </a:srgbClr>
                </a:solidFill>
              </a:rPr>
              <a:pPr/>
              <a:t>92</a:t>
            </a:fld>
            <a:endParaRPr lang="en-US">
              <a:solidFill>
                <a:srgbClr val="000000">
                  <a:tint val="75000"/>
                </a:srgbClr>
              </a:solidFill>
            </a:endParaRPr>
          </a:p>
        </p:txBody>
      </p:sp>
    </p:spTree>
    <p:extLst>
      <p:ext uri="{BB962C8B-B14F-4D97-AF65-F5344CB8AC3E}">
        <p14:creationId xmlns:p14="http://schemas.microsoft.com/office/powerpoint/2010/main" val="71124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132" y="2886229"/>
            <a:ext cx="8157737" cy="32859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TextBox 8"/>
          <p:cNvSpPr txBox="1"/>
          <p:nvPr/>
        </p:nvSpPr>
        <p:spPr>
          <a:xfrm>
            <a:off x="2636802" y="4619423"/>
            <a:ext cx="977036" cy="400110"/>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en-US" altLang="zh-CN" sz="2000" b="1" dirty="0" smtClean="0">
                <a:solidFill>
                  <a:srgbClr val="000000"/>
                </a:solidFill>
                <a:latin typeface="Calibri"/>
                <a:ea typeface="宋体"/>
                <a:cs typeface=""/>
              </a:rPr>
              <a:t>GRACE</a:t>
            </a:r>
            <a:endParaRPr lang="zh-CN" altLang="en-US" sz="1800" b="1" dirty="0">
              <a:solidFill>
                <a:srgbClr val="000000"/>
              </a:solidFill>
              <a:latin typeface="Calibri"/>
              <a:ea typeface="宋体"/>
              <a:cs typeface=""/>
            </a:endParaRPr>
          </a:p>
        </p:txBody>
      </p:sp>
      <p:sp>
        <p:nvSpPr>
          <p:cNvPr id="10" name="TextBox 9"/>
          <p:cNvSpPr txBox="1"/>
          <p:nvPr/>
        </p:nvSpPr>
        <p:spPr>
          <a:xfrm>
            <a:off x="6742230" y="4619423"/>
            <a:ext cx="913003" cy="400110"/>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en-US" altLang="zh-CN" sz="2000" b="1" dirty="0" smtClean="0">
                <a:solidFill>
                  <a:srgbClr val="000000"/>
                </a:solidFill>
                <a:latin typeface="Calibri"/>
                <a:ea typeface="宋体"/>
                <a:cs typeface=""/>
              </a:rPr>
              <a:t>CLM</a:t>
            </a:r>
            <a:endParaRPr lang="zh-CN" altLang="en-US" sz="1800" b="1" dirty="0">
              <a:solidFill>
                <a:srgbClr val="000000"/>
              </a:solidFill>
              <a:latin typeface="Calibri"/>
              <a:ea typeface="宋体"/>
              <a:cs typeface=""/>
            </a:endParaRPr>
          </a:p>
        </p:txBody>
      </p:sp>
      <p:sp>
        <p:nvSpPr>
          <p:cNvPr id="18" name="TextBox 17"/>
          <p:cNvSpPr txBox="1"/>
          <p:nvPr/>
        </p:nvSpPr>
        <p:spPr>
          <a:xfrm>
            <a:off x="6400800" y="5867400"/>
            <a:ext cx="609600" cy="307777"/>
          </a:xfrm>
          <a:prstGeom prst="rect">
            <a:avLst/>
          </a:prstGeom>
          <a:noFill/>
        </p:spPr>
        <p:txBody>
          <a:bodyPr wrap="square" rtlCol="0">
            <a:spAutoFit/>
          </a:bodyPr>
          <a:lstStyle/>
          <a:p>
            <a:pPr eaLnBrk="1" fontAlgn="auto" hangingPunct="1">
              <a:spcBef>
                <a:spcPts val="0"/>
              </a:spcBef>
              <a:spcAft>
                <a:spcPts val="0"/>
              </a:spcAft>
            </a:pPr>
            <a:r>
              <a:rPr lang="en-US" altLang="zh-CN" sz="1400" dirty="0" smtClean="0">
                <a:solidFill>
                  <a:srgbClr val="000000"/>
                </a:solidFill>
                <a:latin typeface="Calibri"/>
                <a:ea typeface="宋体"/>
                <a:cs typeface=""/>
              </a:rPr>
              <a:t>mm</a:t>
            </a:r>
            <a:endParaRPr lang="zh-CN" altLang="en-US" sz="1400" dirty="0">
              <a:solidFill>
                <a:srgbClr val="000000"/>
              </a:solidFill>
              <a:latin typeface="Calibri"/>
              <a:ea typeface="宋体"/>
              <a:cs typeface=""/>
            </a:endParaRPr>
          </a:p>
        </p:txBody>
      </p:sp>
      <p:sp>
        <p:nvSpPr>
          <p:cNvPr id="3" name="Title 2"/>
          <p:cNvSpPr>
            <a:spLocks noGrp="1"/>
          </p:cNvSpPr>
          <p:nvPr>
            <p:ph type="title"/>
          </p:nvPr>
        </p:nvSpPr>
        <p:spPr>
          <a:xfrm>
            <a:off x="783307" y="505537"/>
            <a:ext cx="7577386" cy="1143000"/>
          </a:xfrm>
        </p:spPr>
        <p:txBody>
          <a:bodyPr>
            <a:normAutofit fontScale="90000"/>
          </a:bodyPr>
          <a:lstStyle/>
          <a:p>
            <a:r>
              <a:rPr lang="en-US" dirty="0" smtClean="0">
                <a:solidFill>
                  <a:schemeClr val="bg1"/>
                </a:solidFill>
              </a:rPr>
              <a:t>Total Water Storage change</a:t>
            </a:r>
            <a:br>
              <a:rPr lang="en-US" dirty="0" smtClean="0">
                <a:solidFill>
                  <a:schemeClr val="bg1"/>
                </a:solidFill>
              </a:rPr>
            </a:br>
            <a:r>
              <a:rPr lang="en-US" dirty="0" smtClean="0">
                <a:solidFill>
                  <a:schemeClr val="bg1"/>
                </a:solidFill>
              </a:rPr>
              <a:t>Jan 2003</a:t>
            </a:r>
            <a:br>
              <a:rPr lang="en-US" dirty="0" smtClean="0">
                <a:solidFill>
                  <a:schemeClr val="bg1"/>
                </a:solidFill>
              </a:rPr>
            </a:br>
            <a:endParaRPr lang="en-US" dirty="0">
              <a:solidFill>
                <a:schemeClr val="bg1"/>
              </a:solidFill>
            </a:endParaRPr>
          </a:p>
        </p:txBody>
      </p:sp>
      <p:sp>
        <p:nvSpPr>
          <p:cNvPr id="14" name="TextBox 13"/>
          <p:cNvSpPr txBox="1"/>
          <p:nvPr/>
        </p:nvSpPr>
        <p:spPr>
          <a:xfrm>
            <a:off x="3481122" y="1962635"/>
            <a:ext cx="2181757" cy="461665"/>
          </a:xfrm>
          <a:prstGeom prst="rect">
            <a:avLst/>
          </a:prstGeom>
          <a:noFill/>
        </p:spPr>
        <p:txBody>
          <a:bodyPr wrap="none" rtlCol="0">
            <a:spAutoFit/>
          </a:bodyPr>
          <a:lstStyle/>
          <a:p>
            <a:pPr algn="ctr" defTabSz="457200" eaLnBrk="1" fontAlgn="auto" hangingPunct="1">
              <a:spcBef>
                <a:spcPts val="0"/>
              </a:spcBef>
              <a:spcAft>
                <a:spcPts val="0"/>
              </a:spcAft>
            </a:pPr>
            <a:r>
              <a:rPr lang="en-US" dirty="0" smtClean="0">
                <a:solidFill>
                  <a:srgbClr val="FFFFFF"/>
                </a:solidFill>
                <a:latin typeface="Calibri"/>
                <a:ea typeface=""/>
                <a:cs typeface=""/>
              </a:rPr>
              <a:t>No assimilation.</a:t>
            </a:r>
            <a:endParaRPr lang="en-US" dirty="0">
              <a:solidFill>
                <a:srgbClr val="FFFFFF"/>
              </a:solidFill>
              <a:latin typeface="Calibri"/>
              <a:ea typeface=""/>
              <a:cs typeface=""/>
            </a:endParaRPr>
          </a:p>
        </p:txBody>
      </p:sp>
      <p:sp>
        <p:nvSpPr>
          <p:cNvPr id="2" name="Footer Placeholder 1"/>
          <p:cNvSpPr>
            <a:spLocks noGrp="1"/>
          </p:cNvSpPr>
          <p:nvPr>
            <p:ph type="ftr" sz="quarter" idx="11"/>
          </p:nvPr>
        </p:nvSpPr>
        <p:spPr/>
        <p:txBody>
          <a:bodyPr/>
          <a:lstStyle/>
          <a:p>
            <a:r>
              <a:rPr lang="en-US" smtClean="0">
                <a:solidFill>
                  <a:srgbClr val="000000">
                    <a:tint val="75000"/>
                  </a:srgbClr>
                </a:solidFill>
              </a:rPr>
              <a:t>CAHMDA VII Tutorial, 20 Aug. 2017</a:t>
            </a:r>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57D573BF-2629-42C4-935A-AF9441B051C3}" type="slidenum">
              <a:rPr lang="en-US" smtClean="0">
                <a:solidFill>
                  <a:srgbClr val="000000">
                    <a:tint val="75000"/>
                  </a:srgbClr>
                </a:solidFill>
              </a:rPr>
              <a:pPr/>
              <a:t>93</a:t>
            </a:fld>
            <a:endParaRPr lang="en-US">
              <a:solidFill>
                <a:srgbClr val="000000">
                  <a:tint val="75000"/>
                </a:srgbClr>
              </a:solidFill>
            </a:endParaRPr>
          </a:p>
        </p:txBody>
      </p:sp>
    </p:spTree>
    <p:extLst>
      <p:ext uri="{BB962C8B-B14F-4D97-AF65-F5344CB8AC3E}">
        <p14:creationId xmlns:p14="http://schemas.microsoft.com/office/powerpoint/2010/main" val="109854801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57200" y="902732"/>
            <a:ext cx="7901473" cy="1769597"/>
            <a:chOff x="457200" y="1524000"/>
            <a:chExt cx="7901473" cy="1769597"/>
          </a:xfrm>
        </p:grpSpPr>
        <p:grpSp>
          <p:nvGrpSpPr>
            <p:cNvPr id="4" name="Group 3"/>
            <p:cNvGrpSpPr/>
            <p:nvPr/>
          </p:nvGrpSpPr>
          <p:grpSpPr>
            <a:xfrm>
              <a:off x="457200" y="1524000"/>
              <a:ext cx="6693960" cy="1769597"/>
              <a:chOff x="392639" y="5078878"/>
              <a:chExt cx="6693960" cy="1769597"/>
            </a:xfrm>
          </p:grpSpPr>
          <p:grpSp>
            <p:nvGrpSpPr>
              <p:cNvPr id="5" name="Group 16"/>
              <p:cNvGrpSpPr/>
              <p:nvPr/>
            </p:nvGrpSpPr>
            <p:grpSpPr>
              <a:xfrm>
                <a:off x="392639" y="5078878"/>
                <a:ext cx="6693960" cy="1769597"/>
                <a:chOff x="392639" y="5078878"/>
                <a:chExt cx="6693960" cy="1769597"/>
              </a:xfrm>
            </p:grpSpPr>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639" y="5392519"/>
                  <a:ext cx="3631523" cy="14559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extBox 7"/>
                <p:cNvSpPr txBox="1"/>
                <p:nvPr/>
              </p:nvSpPr>
              <p:spPr>
                <a:xfrm>
                  <a:off x="2113850" y="5078878"/>
                  <a:ext cx="4972749"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FFFFFF"/>
                      </a:solidFill>
                      <a:latin typeface="Calibri"/>
                      <a:ea typeface=""/>
                      <a:cs typeface=""/>
                    </a:rPr>
                    <a:t>Snow Water Storage (Posterior minus Prior)</a:t>
                  </a:r>
                  <a:endParaRPr lang="en-US" sz="1800" dirty="0">
                    <a:solidFill>
                      <a:srgbClr val="FFFFFF"/>
                    </a:solidFill>
                    <a:latin typeface="Calibri"/>
                    <a:ea typeface=""/>
                    <a:cs typeface=""/>
                  </a:endParaRPr>
                </a:p>
              </p:txBody>
            </p:sp>
          </p:grpSp>
          <p:sp>
            <p:nvSpPr>
              <p:cNvPr id="6" name="TextBox 5"/>
              <p:cNvSpPr txBox="1"/>
              <p:nvPr/>
            </p:nvSpPr>
            <p:spPr>
              <a:xfrm>
                <a:off x="2284601" y="6111656"/>
                <a:ext cx="1066799" cy="461665"/>
              </a:xfrm>
              <a:prstGeom prst="rect">
                <a:avLst/>
              </a:prstGeom>
              <a:noFill/>
            </p:spPr>
            <p:txBody>
              <a:bodyPr wrap="square" rtlCol="0">
                <a:spAutoFit/>
              </a:bodyPr>
              <a:lstStyle/>
              <a:p>
                <a:pPr eaLnBrk="1" fontAlgn="auto" hangingPunct="1">
                  <a:spcBef>
                    <a:spcPts val="0"/>
                  </a:spcBef>
                  <a:spcAft>
                    <a:spcPts val="0"/>
                  </a:spcAft>
                </a:pPr>
                <a:r>
                  <a:rPr lang="en-US" sz="1200" b="1" dirty="0" smtClean="0">
                    <a:solidFill>
                      <a:srgbClr val="000000"/>
                    </a:solidFill>
                    <a:latin typeface="Calibri"/>
                    <a:ea typeface=""/>
                    <a:cs typeface=""/>
                  </a:rPr>
                  <a:t>MODIS assimilation</a:t>
                </a:r>
                <a:endParaRPr lang="en-US" sz="1200" b="1" dirty="0">
                  <a:solidFill>
                    <a:srgbClr val="000000"/>
                  </a:solidFill>
                  <a:latin typeface="Calibri"/>
                  <a:ea typeface=""/>
                  <a:cs typeface=""/>
                </a:endParaRPr>
              </a:p>
            </p:txBody>
          </p:sp>
        </p:grpSp>
        <p:grpSp>
          <p:nvGrpSpPr>
            <p:cNvPr id="9" name="Group 8"/>
            <p:cNvGrpSpPr/>
            <p:nvPr/>
          </p:nvGrpSpPr>
          <p:grpSpPr>
            <a:xfrm>
              <a:off x="4724400" y="1828800"/>
              <a:ext cx="3634273" cy="1446431"/>
              <a:chOff x="4736039" y="4240678"/>
              <a:chExt cx="3634273" cy="1446431"/>
            </a:xfrm>
          </p:grpSpPr>
          <p:pic>
            <p:nvPicPr>
              <p:cNvPr id="10"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6039" y="4240678"/>
                <a:ext cx="3607765" cy="14464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 name="TextBox 10"/>
              <p:cNvSpPr txBox="1"/>
              <p:nvPr/>
            </p:nvSpPr>
            <p:spPr>
              <a:xfrm>
                <a:off x="6412439" y="4926478"/>
                <a:ext cx="1957873" cy="461665"/>
              </a:xfrm>
              <a:prstGeom prst="rect">
                <a:avLst/>
              </a:prstGeom>
              <a:noFill/>
            </p:spPr>
            <p:txBody>
              <a:bodyPr wrap="square" rtlCol="0">
                <a:spAutoFit/>
              </a:bodyPr>
              <a:lstStyle/>
              <a:p>
                <a:pPr eaLnBrk="1" fontAlgn="auto" hangingPunct="1">
                  <a:spcBef>
                    <a:spcPts val="0"/>
                  </a:spcBef>
                  <a:spcAft>
                    <a:spcPts val="0"/>
                  </a:spcAft>
                </a:pPr>
                <a:r>
                  <a:rPr lang="en-US" sz="1200" b="1" dirty="0" smtClean="0">
                    <a:solidFill>
                      <a:srgbClr val="000000"/>
                    </a:solidFill>
                    <a:latin typeface="Calibri"/>
                    <a:ea typeface=""/>
                    <a:cs typeface=""/>
                  </a:rPr>
                  <a:t>MODIS and GRACE assimilation</a:t>
                </a:r>
                <a:endParaRPr lang="en-US" sz="1200" b="1" dirty="0">
                  <a:solidFill>
                    <a:srgbClr val="000000"/>
                  </a:solidFill>
                  <a:latin typeface="Calibri"/>
                  <a:ea typeface=""/>
                  <a:cs typeface=""/>
                </a:endParaRPr>
              </a:p>
            </p:txBody>
          </p:sp>
        </p:grpSp>
      </p:grpSp>
      <p:pic>
        <p:nvPicPr>
          <p:cNvPr id="10241" name="Picture 1"/>
          <p:cNvPicPr>
            <a:picLocks noChangeAspect="1" noChangeArrowheads="1"/>
          </p:cNvPicPr>
          <p:nvPr/>
        </p:nvPicPr>
        <p:blipFill>
          <a:blip r:embed="rId4"/>
          <a:srcRect/>
          <a:stretch>
            <a:fillRect/>
          </a:stretch>
        </p:blipFill>
        <p:spPr bwMode="auto">
          <a:xfrm>
            <a:off x="1295400" y="2951508"/>
            <a:ext cx="6537339" cy="3657600"/>
          </a:xfrm>
          <a:prstGeom prst="rect">
            <a:avLst/>
          </a:prstGeom>
          <a:noFill/>
          <a:ln w="9525">
            <a:noFill/>
            <a:miter lim="800000"/>
            <a:headEnd/>
            <a:tailEnd/>
          </a:ln>
          <a:effectLst/>
        </p:spPr>
      </p:pic>
      <p:sp>
        <p:nvSpPr>
          <p:cNvPr id="2" name="Title 1"/>
          <p:cNvSpPr>
            <a:spLocks noGrp="1"/>
          </p:cNvSpPr>
          <p:nvPr>
            <p:ph type="title"/>
          </p:nvPr>
        </p:nvSpPr>
        <p:spPr>
          <a:xfrm>
            <a:off x="457200" y="146362"/>
            <a:ext cx="8229600" cy="628094"/>
          </a:xfrm>
        </p:spPr>
        <p:txBody>
          <a:bodyPr>
            <a:normAutofit fontScale="90000"/>
          </a:bodyPr>
          <a:lstStyle/>
          <a:p>
            <a:r>
              <a:rPr lang="en-US" sz="3600" dirty="0" smtClean="0">
                <a:solidFill>
                  <a:srgbClr val="FFFFFF"/>
                </a:solidFill>
              </a:rPr>
              <a:t>Assimilation Results</a:t>
            </a:r>
            <a:endParaRPr lang="en-US" sz="3600" dirty="0">
              <a:solidFill>
                <a:srgbClr val="FFFFFF"/>
              </a:solidFill>
            </a:endParaRPr>
          </a:p>
        </p:txBody>
      </p:sp>
      <p:sp>
        <p:nvSpPr>
          <p:cNvPr id="3" name="Footer Placeholder 2"/>
          <p:cNvSpPr>
            <a:spLocks noGrp="1"/>
          </p:cNvSpPr>
          <p:nvPr>
            <p:ph type="ftr" sz="quarter" idx="11"/>
          </p:nvPr>
        </p:nvSpPr>
        <p:spPr/>
        <p:txBody>
          <a:bodyPr/>
          <a:lstStyle/>
          <a:p>
            <a:r>
              <a:rPr lang="en-US" smtClean="0">
                <a:solidFill>
                  <a:srgbClr val="000000">
                    <a:tint val="75000"/>
                  </a:srgbClr>
                </a:solidFill>
              </a:rPr>
              <a:t>CAHMDA VII Tutorial, 20 Aug. 2017</a:t>
            </a:r>
            <a:endParaRPr lang="en-US">
              <a:solidFill>
                <a:srgbClr val="000000">
                  <a:tint val="75000"/>
                </a:srgbClr>
              </a:solidFill>
            </a:endParaRPr>
          </a:p>
        </p:txBody>
      </p:sp>
      <p:sp>
        <p:nvSpPr>
          <p:cNvPr id="13" name="Slide Number Placeholder 12"/>
          <p:cNvSpPr>
            <a:spLocks noGrp="1"/>
          </p:cNvSpPr>
          <p:nvPr>
            <p:ph type="sldNum" sz="quarter" idx="12"/>
          </p:nvPr>
        </p:nvSpPr>
        <p:spPr/>
        <p:txBody>
          <a:bodyPr/>
          <a:lstStyle/>
          <a:p>
            <a:fld id="{57D573BF-2629-42C4-935A-AF9441B051C3}" type="slidenum">
              <a:rPr lang="en-US" smtClean="0">
                <a:solidFill>
                  <a:srgbClr val="000000">
                    <a:tint val="75000"/>
                  </a:srgbClr>
                </a:solidFill>
              </a:rPr>
              <a:pPr/>
              <a:t>94</a:t>
            </a:fld>
            <a:endParaRPr lang="en-US">
              <a:solidFill>
                <a:srgbClr val="000000">
                  <a:tint val="75000"/>
                </a:srgbClr>
              </a:solidFill>
            </a:endParaRPr>
          </a:p>
        </p:txBody>
      </p:sp>
    </p:spTree>
    <p:extLst>
      <p:ext uri="{BB962C8B-B14F-4D97-AF65-F5344CB8AC3E}">
        <p14:creationId xmlns:p14="http://schemas.microsoft.com/office/powerpoint/2010/main" val="137962526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extBox 167"/>
          <p:cNvSpPr txBox="1">
            <a:spLocks noChangeArrowheads="1"/>
          </p:cNvSpPr>
          <p:nvPr/>
        </p:nvSpPr>
        <p:spPr bwMode="auto">
          <a:xfrm>
            <a:off x="1005959" y="1498748"/>
            <a:ext cx="7132082" cy="1295252"/>
          </a:xfrm>
          <a:prstGeom prst="rect">
            <a:avLst/>
          </a:prstGeom>
          <a:noFill/>
          <a:ln w="9525">
            <a:noFill/>
            <a:miter lim="800000"/>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a:lstStyle>
          <a:p>
            <a:pPr lvl="1" defTabSz="457200"/>
            <a:r>
              <a:rPr lang="en-US" altLang="ko-KR" sz="1800" dirty="0" smtClean="0">
                <a:solidFill>
                  <a:srgbClr val="000000"/>
                </a:solidFill>
                <a:latin typeface="Times New Roman" panose="02020603050405020304" pitchFamily="18" charset="0"/>
                <a:ea typeface="微 软 雅 黑"/>
                <a:cs typeface="Times New Roman" panose="02020603050405020304" pitchFamily="18" charset="0"/>
              </a:rPr>
              <a:t>Develop </a:t>
            </a:r>
            <a:r>
              <a:rPr lang="en-US" altLang="ko-KR" sz="1800" dirty="0">
                <a:solidFill>
                  <a:srgbClr val="000000"/>
                </a:solidFill>
                <a:latin typeface="Times New Roman" panose="02020603050405020304" pitchFamily="18" charset="0"/>
                <a:ea typeface="微 软 雅 黑"/>
                <a:cs typeface="Times New Roman" panose="02020603050405020304" pitchFamily="18" charset="0"/>
              </a:rPr>
              <a:t>an advanced radiance assimilation scheme to estimate SWE at continental </a:t>
            </a:r>
            <a:r>
              <a:rPr lang="en-US" altLang="ko-KR" sz="1800" dirty="0" smtClean="0">
                <a:solidFill>
                  <a:srgbClr val="000000"/>
                </a:solidFill>
                <a:latin typeface="Times New Roman" panose="02020603050405020304" pitchFamily="18" charset="0"/>
                <a:ea typeface="微 软 雅 黑"/>
                <a:cs typeface="Times New Roman" panose="02020603050405020304" pitchFamily="18" charset="0"/>
              </a:rPr>
              <a:t>scale </a:t>
            </a:r>
            <a:r>
              <a:rPr lang="en-US" altLang="ko-KR" sz="1800" dirty="0">
                <a:solidFill>
                  <a:srgbClr val="000000"/>
                </a:solidFill>
                <a:latin typeface="Times New Roman" panose="02020603050405020304" pitchFamily="18" charset="0"/>
                <a:ea typeface="微 软 雅 黑"/>
                <a:cs typeface="Times New Roman" panose="02020603050405020304" pitchFamily="18" charset="0"/>
              </a:rPr>
              <a:t>by using multiple snowpack </a:t>
            </a:r>
            <a:r>
              <a:rPr lang="en-US" altLang="ko-KR" sz="1800" dirty="0" smtClean="0">
                <a:solidFill>
                  <a:srgbClr val="000000"/>
                </a:solidFill>
                <a:latin typeface="Times New Roman" panose="02020603050405020304" pitchFamily="18" charset="0"/>
                <a:ea typeface="微 软 雅 黑"/>
                <a:cs typeface="Times New Roman" panose="02020603050405020304" pitchFamily="18" charset="0"/>
              </a:rPr>
              <a:t>RTMs:</a:t>
            </a:r>
          </a:p>
          <a:p>
            <a:pPr lvl="1" defTabSz="457200"/>
            <a:r>
              <a:rPr lang="en-US" altLang="ko-KR" sz="1800"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Microwave </a:t>
            </a:r>
            <a:r>
              <a:rPr lang="en-US" altLang="ko-KR" sz="1800" dirty="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Emission Model for Layered </a:t>
            </a:r>
            <a:r>
              <a:rPr lang="en-US" altLang="ko-KR" sz="1800" dirty="0" err="1">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Snowpacks</a:t>
            </a:r>
            <a:r>
              <a:rPr lang="en-US" altLang="ko-KR" sz="1800" dirty="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 (</a:t>
            </a:r>
            <a:r>
              <a:rPr lang="en-US" altLang="ko-KR" sz="1800" b="1"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MEMLS</a:t>
            </a:r>
            <a:r>
              <a:rPr lang="en-US" altLang="ko-KR" sz="1800"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 and</a:t>
            </a:r>
          </a:p>
          <a:p>
            <a:pPr lvl="1" defTabSz="457200"/>
            <a:r>
              <a:rPr lang="en-US" altLang="ko-KR" sz="1800"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Dense </a:t>
            </a:r>
            <a:r>
              <a:rPr lang="en-US" altLang="ko-KR" sz="1800" dirty="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Media Radiative Transfer – Multi Layers model (</a:t>
            </a:r>
            <a:r>
              <a:rPr lang="en-US" altLang="ko-KR" sz="1800" b="1" dirty="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DMRT-</a:t>
            </a:r>
            <a:r>
              <a:rPr lang="en-US" altLang="ko-KR" sz="1800" b="1"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ML</a:t>
            </a:r>
            <a:r>
              <a:rPr lang="en-US" altLang="ko-KR" sz="1800"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a:t>
            </a:r>
          </a:p>
        </p:txBody>
      </p:sp>
      <p:grpSp>
        <p:nvGrpSpPr>
          <p:cNvPr id="197" name="Group 196"/>
          <p:cNvGrpSpPr/>
          <p:nvPr/>
        </p:nvGrpSpPr>
        <p:grpSpPr>
          <a:xfrm>
            <a:off x="691653" y="2838701"/>
            <a:ext cx="7760694" cy="3293488"/>
            <a:chOff x="448688" y="2917532"/>
            <a:chExt cx="7760694" cy="3293488"/>
          </a:xfrm>
        </p:grpSpPr>
        <p:sp>
          <p:nvSpPr>
            <p:cNvPr id="170" name="TextBox 169"/>
            <p:cNvSpPr txBox="1"/>
            <p:nvPr/>
          </p:nvSpPr>
          <p:spPr>
            <a:xfrm>
              <a:off x="6713468" y="3222026"/>
              <a:ext cx="1355550" cy="830997"/>
            </a:xfrm>
            <a:prstGeom prst="rect">
              <a:avLst/>
            </a:prstGeom>
            <a:noFill/>
          </p:spPr>
          <p:txBody>
            <a:bodyPr wrap="square" rtlCol="0">
              <a:spAutoFit/>
            </a:bodyPr>
            <a:lstStyle>
              <a:defPPr>
                <a:defRPr lang="en-US"/>
              </a:defPPr>
              <a:lvl1pPr marL="0" algn="l" defTabSz="6139210" rtl="0" eaLnBrk="1" latinLnBrk="0" hangingPunct="1">
                <a:defRPr sz="12085" kern="1200">
                  <a:solidFill>
                    <a:schemeClr val="tx1"/>
                  </a:solidFill>
                  <a:latin typeface="+mn-lt"/>
                  <a:ea typeface="+mn-ea"/>
                  <a:cs typeface="+mn-cs"/>
                </a:defRPr>
              </a:lvl1pPr>
              <a:lvl2pPr marL="3069605" algn="l" defTabSz="6139210" rtl="0" eaLnBrk="1" latinLnBrk="0" hangingPunct="1">
                <a:defRPr sz="12085" kern="1200">
                  <a:solidFill>
                    <a:schemeClr val="tx1"/>
                  </a:solidFill>
                  <a:latin typeface="+mn-lt"/>
                  <a:ea typeface="+mn-ea"/>
                  <a:cs typeface="+mn-cs"/>
                </a:defRPr>
              </a:lvl2pPr>
              <a:lvl3pPr marL="6139210" algn="l" defTabSz="6139210" rtl="0" eaLnBrk="1" latinLnBrk="0" hangingPunct="1">
                <a:defRPr sz="12085" kern="1200">
                  <a:solidFill>
                    <a:schemeClr val="tx1"/>
                  </a:solidFill>
                  <a:latin typeface="+mn-lt"/>
                  <a:ea typeface="+mn-ea"/>
                  <a:cs typeface="+mn-cs"/>
                </a:defRPr>
              </a:lvl3pPr>
              <a:lvl4pPr marL="9208814" algn="l" defTabSz="6139210" rtl="0" eaLnBrk="1" latinLnBrk="0" hangingPunct="1">
                <a:defRPr sz="12085" kern="1200">
                  <a:solidFill>
                    <a:schemeClr val="tx1"/>
                  </a:solidFill>
                  <a:latin typeface="+mn-lt"/>
                  <a:ea typeface="+mn-ea"/>
                  <a:cs typeface="+mn-cs"/>
                </a:defRPr>
              </a:lvl4pPr>
              <a:lvl5pPr marL="12278419" algn="l" defTabSz="6139210" rtl="0" eaLnBrk="1" latinLnBrk="0" hangingPunct="1">
                <a:defRPr sz="12085" kern="1200">
                  <a:solidFill>
                    <a:schemeClr val="tx1"/>
                  </a:solidFill>
                  <a:latin typeface="+mn-lt"/>
                  <a:ea typeface="+mn-ea"/>
                  <a:cs typeface="+mn-cs"/>
                </a:defRPr>
              </a:lvl5pPr>
              <a:lvl6pPr marL="15348025" algn="l" defTabSz="6139210" rtl="0" eaLnBrk="1" latinLnBrk="0" hangingPunct="1">
                <a:defRPr sz="12085" kern="1200">
                  <a:solidFill>
                    <a:schemeClr val="tx1"/>
                  </a:solidFill>
                  <a:latin typeface="+mn-lt"/>
                  <a:ea typeface="+mn-ea"/>
                  <a:cs typeface="+mn-cs"/>
                </a:defRPr>
              </a:lvl6pPr>
              <a:lvl7pPr marL="18417630" algn="l" defTabSz="6139210" rtl="0" eaLnBrk="1" latinLnBrk="0" hangingPunct="1">
                <a:defRPr sz="12085" kern="1200">
                  <a:solidFill>
                    <a:schemeClr val="tx1"/>
                  </a:solidFill>
                  <a:latin typeface="+mn-lt"/>
                  <a:ea typeface="+mn-ea"/>
                  <a:cs typeface="+mn-cs"/>
                </a:defRPr>
              </a:lvl7pPr>
              <a:lvl8pPr marL="21487234" algn="l" defTabSz="6139210" rtl="0" eaLnBrk="1" latinLnBrk="0" hangingPunct="1">
                <a:defRPr sz="12085" kern="1200">
                  <a:solidFill>
                    <a:schemeClr val="tx1"/>
                  </a:solidFill>
                  <a:latin typeface="+mn-lt"/>
                  <a:ea typeface="+mn-ea"/>
                  <a:cs typeface="+mn-cs"/>
                </a:defRPr>
              </a:lvl8pPr>
              <a:lvl9pPr marL="24556839" algn="l" defTabSz="6139210" rtl="0" eaLnBrk="1" latinLnBrk="0" hangingPunct="1">
                <a:defRPr sz="12085" kern="1200">
                  <a:solidFill>
                    <a:schemeClr val="tx1"/>
                  </a:solidFill>
                  <a:latin typeface="+mn-lt"/>
                  <a:ea typeface="+mn-ea"/>
                  <a:cs typeface="+mn-cs"/>
                </a:defRPr>
              </a:lvl9pPr>
            </a:lstStyle>
            <a:p>
              <a:pPr fontAlgn="auto">
                <a:spcBef>
                  <a:spcPts val="0"/>
                </a:spcBef>
                <a:spcAft>
                  <a:spcPts val="0"/>
                </a:spcAft>
              </a:pPr>
              <a:r>
                <a:rPr lang="en-US" altLang="ko-KR" sz="2400" b="1" dirty="0" smtClean="0">
                  <a:solidFill>
                    <a:srgbClr val="000000"/>
                  </a:solidFill>
                </a:rPr>
                <a:t>CLM4 &amp;</a:t>
              </a:r>
            </a:p>
            <a:p>
              <a:pPr fontAlgn="auto">
                <a:spcBef>
                  <a:spcPts val="0"/>
                </a:spcBef>
                <a:spcAft>
                  <a:spcPts val="0"/>
                </a:spcAft>
              </a:pPr>
              <a:r>
                <a:rPr lang="en-US" altLang="ko-KR" sz="2400" b="1" dirty="0" smtClean="0">
                  <a:solidFill>
                    <a:srgbClr val="000000"/>
                  </a:solidFill>
                </a:rPr>
                <a:t>MEMLS</a:t>
              </a:r>
              <a:endParaRPr lang="ko-KR" altLang="en-US" sz="2400" b="1" dirty="0">
                <a:solidFill>
                  <a:srgbClr val="000000"/>
                </a:solidFill>
              </a:endParaRPr>
            </a:p>
          </p:txBody>
        </p:sp>
        <p:grpSp>
          <p:nvGrpSpPr>
            <p:cNvPr id="190" name="Group 189"/>
            <p:cNvGrpSpPr/>
            <p:nvPr/>
          </p:nvGrpSpPr>
          <p:grpSpPr>
            <a:xfrm>
              <a:off x="448688" y="2917532"/>
              <a:ext cx="5956392" cy="3293488"/>
              <a:chOff x="961413" y="3201743"/>
              <a:chExt cx="5956392" cy="3293488"/>
            </a:xfrm>
          </p:grpSpPr>
          <p:sp>
            <p:nvSpPr>
              <p:cNvPr id="173" name="TextBox 172"/>
              <p:cNvSpPr txBox="1"/>
              <p:nvPr/>
            </p:nvSpPr>
            <p:spPr>
              <a:xfrm>
                <a:off x="3947526" y="4618316"/>
                <a:ext cx="1152680" cy="461665"/>
              </a:xfrm>
              <a:prstGeom prst="rect">
                <a:avLst/>
              </a:prstGeom>
              <a:noFill/>
            </p:spPr>
            <p:txBody>
              <a:bodyPr wrap="square" rtlCol="0">
                <a:spAutoFit/>
              </a:bodyPr>
              <a:lstStyle>
                <a:defPPr>
                  <a:defRPr lang="en-US"/>
                </a:defPPr>
                <a:lvl1pPr marL="0" algn="l" defTabSz="6139210" rtl="0" eaLnBrk="1" latinLnBrk="0" hangingPunct="1">
                  <a:defRPr sz="12085" kern="1200">
                    <a:solidFill>
                      <a:schemeClr val="tx1"/>
                    </a:solidFill>
                    <a:latin typeface="+mn-lt"/>
                    <a:ea typeface="+mn-ea"/>
                    <a:cs typeface="+mn-cs"/>
                  </a:defRPr>
                </a:lvl1pPr>
                <a:lvl2pPr marL="3069605" algn="l" defTabSz="6139210" rtl="0" eaLnBrk="1" latinLnBrk="0" hangingPunct="1">
                  <a:defRPr sz="12085" kern="1200">
                    <a:solidFill>
                      <a:schemeClr val="tx1"/>
                    </a:solidFill>
                    <a:latin typeface="+mn-lt"/>
                    <a:ea typeface="+mn-ea"/>
                    <a:cs typeface="+mn-cs"/>
                  </a:defRPr>
                </a:lvl2pPr>
                <a:lvl3pPr marL="6139210" algn="l" defTabSz="6139210" rtl="0" eaLnBrk="1" latinLnBrk="0" hangingPunct="1">
                  <a:defRPr sz="12085" kern="1200">
                    <a:solidFill>
                      <a:schemeClr val="tx1"/>
                    </a:solidFill>
                    <a:latin typeface="+mn-lt"/>
                    <a:ea typeface="+mn-ea"/>
                    <a:cs typeface="+mn-cs"/>
                  </a:defRPr>
                </a:lvl3pPr>
                <a:lvl4pPr marL="9208814" algn="l" defTabSz="6139210" rtl="0" eaLnBrk="1" latinLnBrk="0" hangingPunct="1">
                  <a:defRPr sz="12085" kern="1200">
                    <a:solidFill>
                      <a:schemeClr val="tx1"/>
                    </a:solidFill>
                    <a:latin typeface="+mn-lt"/>
                    <a:ea typeface="+mn-ea"/>
                    <a:cs typeface="+mn-cs"/>
                  </a:defRPr>
                </a:lvl4pPr>
                <a:lvl5pPr marL="12278419" algn="l" defTabSz="6139210" rtl="0" eaLnBrk="1" latinLnBrk="0" hangingPunct="1">
                  <a:defRPr sz="12085" kern="1200">
                    <a:solidFill>
                      <a:schemeClr val="tx1"/>
                    </a:solidFill>
                    <a:latin typeface="+mn-lt"/>
                    <a:ea typeface="+mn-ea"/>
                    <a:cs typeface="+mn-cs"/>
                  </a:defRPr>
                </a:lvl5pPr>
                <a:lvl6pPr marL="15348025" algn="l" defTabSz="6139210" rtl="0" eaLnBrk="1" latinLnBrk="0" hangingPunct="1">
                  <a:defRPr sz="12085" kern="1200">
                    <a:solidFill>
                      <a:schemeClr val="tx1"/>
                    </a:solidFill>
                    <a:latin typeface="+mn-lt"/>
                    <a:ea typeface="+mn-ea"/>
                    <a:cs typeface="+mn-cs"/>
                  </a:defRPr>
                </a:lvl6pPr>
                <a:lvl7pPr marL="18417630" algn="l" defTabSz="6139210" rtl="0" eaLnBrk="1" latinLnBrk="0" hangingPunct="1">
                  <a:defRPr sz="12085" kern="1200">
                    <a:solidFill>
                      <a:schemeClr val="tx1"/>
                    </a:solidFill>
                    <a:latin typeface="+mn-lt"/>
                    <a:ea typeface="+mn-ea"/>
                    <a:cs typeface="+mn-cs"/>
                  </a:defRPr>
                </a:lvl7pPr>
                <a:lvl8pPr marL="21487234" algn="l" defTabSz="6139210" rtl="0" eaLnBrk="1" latinLnBrk="0" hangingPunct="1">
                  <a:defRPr sz="12085" kern="1200">
                    <a:solidFill>
                      <a:schemeClr val="tx1"/>
                    </a:solidFill>
                    <a:latin typeface="+mn-lt"/>
                    <a:ea typeface="+mn-ea"/>
                    <a:cs typeface="+mn-cs"/>
                  </a:defRPr>
                </a:lvl8pPr>
                <a:lvl9pPr marL="24556839" algn="l" defTabSz="6139210" rtl="0" eaLnBrk="1" latinLnBrk="0" hangingPunct="1">
                  <a:defRPr sz="12085" kern="1200">
                    <a:solidFill>
                      <a:schemeClr val="tx1"/>
                    </a:solidFill>
                    <a:latin typeface="+mn-lt"/>
                    <a:ea typeface="+mn-ea"/>
                    <a:cs typeface="+mn-cs"/>
                  </a:defRPr>
                </a:lvl9pPr>
              </a:lstStyle>
              <a:p>
                <a:pPr algn="ctr" fontAlgn="auto">
                  <a:spcBef>
                    <a:spcPts val="0"/>
                  </a:spcBef>
                  <a:spcAft>
                    <a:spcPts val="0"/>
                  </a:spcAft>
                </a:pPr>
                <a:r>
                  <a:rPr lang="en-US" altLang="ko-KR" sz="2400" b="1" dirty="0" smtClean="0">
                    <a:solidFill>
                      <a:srgbClr val="000000"/>
                    </a:solidFill>
                  </a:rPr>
                  <a:t>36.5-V</a:t>
                </a:r>
                <a:endParaRPr lang="ko-KR" altLang="en-US" sz="2400" b="1" dirty="0">
                  <a:solidFill>
                    <a:srgbClr val="000000"/>
                  </a:solidFill>
                </a:endParaRPr>
              </a:p>
            </p:txBody>
          </p:sp>
          <p:sp>
            <p:nvSpPr>
              <p:cNvPr id="174" name="TextBox 173"/>
              <p:cNvSpPr txBox="1"/>
              <p:nvPr/>
            </p:nvSpPr>
            <p:spPr>
              <a:xfrm>
                <a:off x="5343260" y="4618316"/>
                <a:ext cx="1206438" cy="461665"/>
              </a:xfrm>
              <a:prstGeom prst="rect">
                <a:avLst/>
              </a:prstGeom>
              <a:noFill/>
            </p:spPr>
            <p:txBody>
              <a:bodyPr wrap="square" rtlCol="0">
                <a:spAutoFit/>
              </a:bodyPr>
              <a:lstStyle>
                <a:defPPr>
                  <a:defRPr lang="en-US"/>
                </a:defPPr>
                <a:lvl1pPr marL="0" algn="l" defTabSz="6139210" rtl="0" eaLnBrk="1" latinLnBrk="0" hangingPunct="1">
                  <a:defRPr sz="12085" kern="1200">
                    <a:solidFill>
                      <a:schemeClr val="tx1"/>
                    </a:solidFill>
                    <a:latin typeface="+mn-lt"/>
                    <a:ea typeface="+mn-ea"/>
                    <a:cs typeface="+mn-cs"/>
                  </a:defRPr>
                </a:lvl1pPr>
                <a:lvl2pPr marL="3069605" algn="l" defTabSz="6139210" rtl="0" eaLnBrk="1" latinLnBrk="0" hangingPunct="1">
                  <a:defRPr sz="12085" kern="1200">
                    <a:solidFill>
                      <a:schemeClr val="tx1"/>
                    </a:solidFill>
                    <a:latin typeface="+mn-lt"/>
                    <a:ea typeface="+mn-ea"/>
                    <a:cs typeface="+mn-cs"/>
                  </a:defRPr>
                </a:lvl2pPr>
                <a:lvl3pPr marL="6139210" algn="l" defTabSz="6139210" rtl="0" eaLnBrk="1" latinLnBrk="0" hangingPunct="1">
                  <a:defRPr sz="12085" kern="1200">
                    <a:solidFill>
                      <a:schemeClr val="tx1"/>
                    </a:solidFill>
                    <a:latin typeface="+mn-lt"/>
                    <a:ea typeface="+mn-ea"/>
                    <a:cs typeface="+mn-cs"/>
                  </a:defRPr>
                </a:lvl3pPr>
                <a:lvl4pPr marL="9208814" algn="l" defTabSz="6139210" rtl="0" eaLnBrk="1" latinLnBrk="0" hangingPunct="1">
                  <a:defRPr sz="12085" kern="1200">
                    <a:solidFill>
                      <a:schemeClr val="tx1"/>
                    </a:solidFill>
                    <a:latin typeface="+mn-lt"/>
                    <a:ea typeface="+mn-ea"/>
                    <a:cs typeface="+mn-cs"/>
                  </a:defRPr>
                </a:lvl4pPr>
                <a:lvl5pPr marL="12278419" algn="l" defTabSz="6139210" rtl="0" eaLnBrk="1" latinLnBrk="0" hangingPunct="1">
                  <a:defRPr sz="12085" kern="1200">
                    <a:solidFill>
                      <a:schemeClr val="tx1"/>
                    </a:solidFill>
                    <a:latin typeface="+mn-lt"/>
                    <a:ea typeface="+mn-ea"/>
                    <a:cs typeface="+mn-cs"/>
                  </a:defRPr>
                </a:lvl5pPr>
                <a:lvl6pPr marL="15348025" algn="l" defTabSz="6139210" rtl="0" eaLnBrk="1" latinLnBrk="0" hangingPunct="1">
                  <a:defRPr sz="12085" kern="1200">
                    <a:solidFill>
                      <a:schemeClr val="tx1"/>
                    </a:solidFill>
                    <a:latin typeface="+mn-lt"/>
                    <a:ea typeface="+mn-ea"/>
                    <a:cs typeface="+mn-cs"/>
                  </a:defRPr>
                </a:lvl6pPr>
                <a:lvl7pPr marL="18417630" algn="l" defTabSz="6139210" rtl="0" eaLnBrk="1" latinLnBrk="0" hangingPunct="1">
                  <a:defRPr sz="12085" kern="1200">
                    <a:solidFill>
                      <a:schemeClr val="tx1"/>
                    </a:solidFill>
                    <a:latin typeface="+mn-lt"/>
                    <a:ea typeface="+mn-ea"/>
                    <a:cs typeface="+mn-cs"/>
                  </a:defRPr>
                </a:lvl7pPr>
                <a:lvl8pPr marL="21487234" algn="l" defTabSz="6139210" rtl="0" eaLnBrk="1" latinLnBrk="0" hangingPunct="1">
                  <a:defRPr sz="12085" kern="1200">
                    <a:solidFill>
                      <a:schemeClr val="tx1"/>
                    </a:solidFill>
                    <a:latin typeface="+mn-lt"/>
                    <a:ea typeface="+mn-ea"/>
                    <a:cs typeface="+mn-cs"/>
                  </a:defRPr>
                </a:lvl8pPr>
                <a:lvl9pPr marL="24556839" algn="l" defTabSz="6139210" rtl="0" eaLnBrk="1" latinLnBrk="0" hangingPunct="1">
                  <a:defRPr sz="12085" kern="1200">
                    <a:solidFill>
                      <a:schemeClr val="tx1"/>
                    </a:solidFill>
                    <a:latin typeface="+mn-lt"/>
                    <a:ea typeface="+mn-ea"/>
                    <a:cs typeface="+mn-cs"/>
                  </a:defRPr>
                </a:lvl9pPr>
              </a:lstStyle>
              <a:p>
                <a:pPr algn="ctr" fontAlgn="auto">
                  <a:spcBef>
                    <a:spcPts val="0"/>
                  </a:spcBef>
                  <a:spcAft>
                    <a:spcPts val="0"/>
                  </a:spcAft>
                </a:pPr>
                <a:r>
                  <a:rPr lang="en-US" altLang="ko-KR" sz="2400" b="1" dirty="0" smtClean="0">
                    <a:solidFill>
                      <a:srgbClr val="000000"/>
                    </a:solidFill>
                  </a:rPr>
                  <a:t>36.5-H</a:t>
                </a:r>
                <a:endParaRPr lang="ko-KR" altLang="en-US" sz="2400" b="1" dirty="0">
                  <a:solidFill>
                    <a:srgbClr val="000000"/>
                  </a:solidFill>
                </a:endParaRPr>
              </a:p>
            </p:txBody>
          </p:sp>
          <p:pic>
            <p:nvPicPr>
              <p:cNvPr id="175" name="그림 116" descr="R_18V_DMRTML_greater.tif"/>
              <p:cNvPicPr>
                <a:picLocks noChangeAspect="1"/>
              </p:cNvPicPr>
              <p:nvPr/>
            </p:nvPicPr>
            <p:blipFill>
              <a:blip r:embed="rId3" cstate="print"/>
              <a:srcRect l="16308" t="7657" r="21511" b="8871"/>
              <a:stretch>
                <a:fillRect/>
              </a:stretch>
            </p:blipFill>
            <p:spPr>
              <a:xfrm>
                <a:off x="961413" y="3201743"/>
                <a:ext cx="1421360" cy="1430280"/>
              </a:xfrm>
              <a:prstGeom prst="rect">
                <a:avLst/>
              </a:prstGeom>
            </p:spPr>
          </p:pic>
          <p:pic>
            <p:nvPicPr>
              <p:cNvPr id="176" name="그림 117" descr="R_18H_DMRTML_greater.tif"/>
              <p:cNvPicPr>
                <a:picLocks noChangeAspect="1"/>
              </p:cNvPicPr>
              <p:nvPr/>
            </p:nvPicPr>
            <p:blipFill>
              <a:blip r:embed="rId4" cstate="print"/>
              <a:srcRect l="15917" t="7483" r="21251" b="8871"/>
              <a:stretch>
                <a:fillRect/>
              </a:stretch>
            </p:blipFill>
            <p:spPr>
              <a:xfrm>
                <a:off x="2389914" y="3206593"/>
                <a:ext cx="1433248" cy="1430280"/>
              </a:xfrm>
              <a:prstGeom prst="rect">
                <a:avLst/>
              </a:prstGeom>
            </p:spPr>
          </p:pic>
          <p:pic>
            <p:nvPicPr>
              <p:cNvPr id="177" name="그림 118" descr="R_36V_DMRTML_greater.tif"/>
              <p:cNvPicPr>
                <a:picLocks noChangeAspect="1"/>
              </p:cNvPicPr>
              <p:nvPr/>
            </p:nvPicPr>
            <p:blipFill>
              <a:blip r:embed="rId5" cstate="print"/>
              <a:srcRect l="16047" t="7657" r="21511" b="8871"/>
              <a:stretch>
                <a:fillRect/>
              </a:stretch>
            </p:blipFill>
            <p:spPr>
              <a:xfrm>
                <a:off x="3806646" y="3206473"/>
                <a:ext cx="1427306" cy="1430280"/>
              </a:xfrm>
              <a:prstGeom prst="rect">
                <a:avLst/>
              </a:prstGeom>
            </p:spPr>
          </p:pic>
          <p:pic>
            <p:nvPicPr>
              <p:cNvPr id="178" name="그림 119" descr="R_36H_DMRTML_greater.tif"/>
              <p:cNvPicPr>
                <a:picLocks noChangeAspect="1"/>
              </p:cNvPicPr>
              <p:nvPr/>
            </p:nvPicPr>
            <p:blipFill>
              <a:blip r:embed="rId6" cstate="print"/>
              <a:srcRect l="16568" t="7483" r="9933" b="8698"/>
              <a:stretch>
                <a:fillRect/>
              </a:stretch>
            </p:blipFill>
            <p:spPr>
              <a:xfrm>
                <a:off x="5242203" y="3204392"/>
                <a:ext cx="1673102" cy="1430280"/>
              </a:xfrm>
              <a:prstGeom prst="rect">
                <a:avLst/>
              </a:prstGeom>
            </p:spPr>
          </p:pic>
          <p:sp>
            <p:nvSpPr>
              <p:cNvPr id="180" name="TextBox 179"/>
              <p:cNvSpPr txBox="1"/>
              <p:nvPr/>
            </p:nvSpPr>
            <p:spPr>
              <a:xfrm>
                <a:off x="2471619" y="4618316"/>
                <a:ext cx="1255462" cy="461665"/>
              </a:xfrm>
              <a:prstGeom prst="rect">
                <a:avLst/>
              </a:prstGeom>
              <a:noFill/>
            </p:spPr>
            <p:txBody>
              <a:bodyPr wrap="square" rtlCol="0">
                <a:spAutoFit/>
              </a:bodyPr>
              <a:lstStyle>
                <a:defPPr>
                  <a:defRPr lang="en-US"/>
                </a:defPPr>
                <a:lvl1pPr marL="0" algn="l" defTabSz="6139210" rtl="0" eaLnBrk="1" latinLnBrk="0" hangingPunct="1">
                  <a:defRPr sz="12085" kern="1200">
                    <a:solidFill>
                      <a:schemeClr val="tx1"/>
                    </a:solidFill>
                    <a:latin typeface="+mn-lt"/>
                    <a:ea typeface="+mn-ea"/>
                    <a:cs typeface="+mn-cs"/>
                  </a:defRPr>
                </a:lvl1pPr>
                <a:lvl2pPr marL="3069605" algn="l" defTabSz="6139210" rtl="0" eaLnBrk="1" latinLnBrk="0" hangingPunct="1">
                  <a:defRPr sz="12085" kern="1200">
                    <a:solidFill>
                      <a:schemeClr val="tx1"/>
                    </a:solidFill>
                    <a:latin typeface="+mn-lt"/>
                    <a:ea typeface="+mn-ea"/>
                    <a:cs typeface="+mn-cs"/>
                  </a:defRPr>
                </a:lvl2pPr>
                <a:lvl3pPr marL="6139210" algn="l" defTabSz="6139210" rtl="0" eaLnBrk="1" latinLnBrk="0" hangingPunct="1">
                  <a:defRPr sz="12085" kern="1200">
                    <a:solidFill>
                      <a:schemeClr val="tx1"/>
                    </a:solidFill>
                    <a:latin typeface="+mn-lt"/>
                    <a:ea typeface="+mn-ea"/>
                    <a:cs typeface="+mn-cs"/>
                  </a:defRPr>
                </a:lvl3pPr>
                <a:lvl4pPr marL="9208814" algn="l" defTabSz="6139210" rtl="0" eaLnBrk="1" latinLnBrk="0" hangingPunct="1">
                  <a:defRPr sz="12085" kern="1200">
                    <a:solidFill>
                      <a:schemeClr val="tx1"/>
                    </a:solidFill>
                    <a:latin typeface="+mn-lt"/>
                    <a:ea typeface="+mn-ea"/>
                    <a:cs typeface="+mn-cs"/>
                  </a:defRPr>
                </a:lvl4pPr>
                <a:lvl5pPr marL="12278419" algn="l" defTabSz="6139210" rtl="0" eaLnBrk="1" latinLnBrk="0" hangingPunct="1">
                  <a:defRPr sz="12085" kern="1200">
                    <a:solidFill>
                      <a:schemeClr val="tx1"/>
                    </a:solidFill>
                    <a:latin typeface="+mn-lt"/>
                    <a:ea typeface="+mn-ea"/>
                    <a:cs typeface="+mn-cs"/>
                  </a:defRPr>
                </a:lvl5pPr>
                <a:lvl6pPr marL="15348025" algn="l" defTabSz="6139210" rtl="0" eaLnBrk="1" latinLnBrk="0" hangingPunct="1">
                  <a:defRPr sz="12085" kern="1200">
                    <a:solidFill>
                      <a:schemeClr val="tx1"/>
                    </a:solidFill>
                    <a:latin typeface="+mn-lt"/>
                    <a:ea typeface="+mn-ea"/>
                    <a:cs typeface="+mn-cs"/>
                  </a:defRPr>
                </a:lvl6pPr>
                <a:lvl7pPr marL="18417630" algn="l" defTabSz="6139210" rtl="0" eaLnBrk="1" latinLnBrk="0" hangingPunct="1">
                  <a:defRPr sz="12085" kern="1200">
                    <a:solidFill>
                      <a:schemeClr val="tx1"/>
                    </a:solidFill>
                    <a:latin typeface="+mn-lt"/>
                    <a:ea typeface="+mn-ea"/>
                    <a:cs typeface="+mn-cs"/>
                  </a:defRPr>
                </a:lvl7pPr>
                <a:lvl8pPr marL="21487234" algn="l" defTabSz="6139210" rtl="0" eaLnBrk="1" latinLnBrk="0" hangingPunct="1">
                  <a:defRPr sz="12085" kern="1200">
                    <a:solidFill>
                      <a:schemeClr val="tx1"/>
                    </a:solidFill>
                    <a:latin typeface="+mn-lt"/>
                    <a:ea typeface="+mn-ea"/>
                    <a:cs typeface="+mn-cs"/>
                  </a:defRPr>
                </a:lvl8pPr>
                <a:lvl9pPr marL="24556839" algn="l" defTabSz="6139210" rtl="0" eaLnBrk="1" latinLnBrk="0" hangingPunct="1">
                  <a:defRPr sz="12085" kern="1200">
                    <a:solidFill>
                      <a:schemeClr val="tx1"/>
                    </a:solidFill>
                    <a:latin typeface="+mn-lt"/>
                    <a:ea typeface="+mn-ea"/>
                    <a:cs typeface="+mn-cs"/>
                  </a:defRPr>
                </a:lvl9pPr>
              </a:lstStyle>
              <a:p>
                <a:pPr algn="ctr" fontAlgn="auto">
                  <a:spcBef>
                    <a:spcPts val="0"/>
                  </a:spcBef>
                  <a:spcAft>
                    <a:spcPts val="0"/>
                  </a:spcAft>
                </a:pPr>
                <a:r>
                  <a:rPr lang="en-US" altLang="ko-KR" sz="2400" b="1" dirty="0" smtClean="0">
                    <a:solidFill>
                      <a:srgbClr val="000000"/>
                    </a:solidFill>
                  </a:rPr>
                  <a:t>18.7-H</a:t>
                </a:r>
                <a:endParaRPr lang="ko-KR" altLang="en-US" sz="2400" b="1" dirty="0">
                  <a:solidFill>
                    <a:srgbClr val="000000"/>
                  </a:solidFill>
                </a:endParaRPr>
              </a:p>
            </p:txBody>
          </p:sp>
          <p:sp>
            <p:nvSpPr>
              <p:cNvPr id="181" name="TextBox 180"/>
              <p:cNvSpPr txBox="1"/>
              <p:nvPr/>
            </p:nvSpPr>
            <p:spPr>
              <a:xfrm>
                <a:off x="1011632" y="4618316"/>
                <a:ext cx="1364595" cy="461665"/>
              </a:xfrm>
              <a:prstGeom prst="rect">
                <a:avLst/>
              </a:prstGeom>
              <a:noFill/>
            </p:spPr>
            <p:txBody>
              <a:bodyPr wrap="square" rtlCol="0">
                <a:spAutoFit/>
              </a:bodyPr>
              <a:lstStyle>
                <a:defPPr>
                  <a:defRPr lang="en-US"/>
                </a:defPPr>
                <a:lvl1pPr marL="0" algn="l" defTabSz="6139210" rtl="0" eaLnBrk="1" latinLnBrk="0" hangingPunct="1">
                  <a:defRPr sz="12085" kern="1200">
                    <a:solidFill>
                      <a:schemeClr val="tx1"/>
                    </a:solidFill>
                    <a:latin typeface="+mn-lt"/>
                    <a:ea typeface="+mn-ea"/>
                    <a:cs typeface="+mn-cs"/>
                  </a:defRPr>
                </a:lvl1pPr>
                <a:lvl2pPr marL="3069605" algn="l" defTabSz="6139210" rtl="0" eaLnBrk="1" latinLnBrk="0" hangingPunct="1">
                  <a:defRPr sz="12085" kern="1200">
                    <a:solidFill>
                      <a:schemeClr val="tx1"/>
                    </a:solidFill>
                    <a:latin typeface="+mn-lt"/>
                    <a:ea typeface="+mn-ea"/>
                    <a:cs typeface="+mn-cs"/>
                  </a:defRPr>
                </a:lvl2pPr>
                <a:lvl3pPr marL="6139210" algn="l" defTabSz="6139210" rtl="0" eaLnBrk="1" latinLnBrk="0" hangingPunct="1">
                  <a:defRPr sz="12085" kern="1200">
                    <a:solidFill>
                      <a:schemeClr val="tx1"/>
                    </a:solidFill>
                    <a:latin typeface="+mn-lt"/>
                    <a:ea typeface="+mn-ea"/>
                    <a:cs typeface="+mn-cs"/>
                  </a:defRPr>
                </a:lvl3pPr>
                <a:lvl4pPr marL="9208814" algn="l" defTabSz="6139210" rtl="0" eaLnBrk="1" latinLnBrk="0" hangingPunct="1">
                  <a:defRPr sz="12085" kern="1200">
                    <a:solidFill>
                      <a:schemeClr val="tx1"/>
                    </a:solidFill>
                    <a:latin typeface="+mn-lt"/>
                    <a:ea typeface="+mn-ea"/>
                    <a:cs typeface="+mn-cs"/>
                  </a:defRPr>
                </a:lvl4pPr>
                <a:lvl5pPr marL="12278419" algn="l" defTabSz="6139210" rtl="0" eaLnBrk="1" latinLnBrk="0" hangingPunct="1">
                  <a:defRPr sz="12085" kern="1200">
                    <a:solidFill>
                      <a:schemeClr val="tx1"/>
                    </a:solidFill>
                    <a:latin typeface="+mn-lt"/>
                    <a:ea typeface="+mn-ea"/>
                    <a:cs typeface="+mn-cs"/>
                  </a:defRPr>
                </a:lvl5pPr>
                <a:lvl6pPr marL="15348025" algn="l" defTabSz="6139210" rtl="0" eaLnBrk="1" latinLnBrk="0" hangingPunct="1">
                  <a:defRPr sz="12085" kern="1200">
                    <a:solidFill>
                      <a:schemeClr val="tx1"/>
                    </a:solidFill>
                    <a:latin typeface="+mn-lt"/>
                    <a:ea typeface="+mn-ea"/>
                    <a:cs typeface="+mn-cs"/>
                  </a:defRPr>
                </a:lvl6pPr>
                <a:lvl7pPr marL="18417630" algn="l" defTabSz="6139210" rtl="0" eaLnBrk="1" latinLnBrk="0" hangingPunct="1">
                  <a:defRPr sz="12085" kern="1200">
                    <a:solidFill>
                      <a:schemeClr val="tx1"/>
                    </a:solidFill>
                    <a:latin typeface="+mn-lt"/>
                    <a:ea typeface="+mn-ea"/>
                    <a:cs typeface="+mn-cs"/>
                  </a:defRPr>
                </a:lvl7pPr>
                <a:lvl8pPr marL="21487234" algn="l" defTabSz="6139210" rtl="0" eaLnBrk="1" latinLnBrk="0" hangingPunct="1">
                  <a:defRPr sz="12085" kern="1200">
                    <a:solidFill>
                      <a:schemeClr val="tx1"/>
                    </a:solidFill>
                    <a:latin typeface="+mn-lt"/>
                    <a:ea typeface="+mn-ea"/>
                    <a:cs typeface="+mn-cs"/>
                  </a:defRPr>
                </a:lvl8pPr>
                <a:lvl9pPr marL="24556839" algn="l" defTabSz="6139210" rtl="0" eaLnBrk="1" latinLnBrk="0" hangingPunct="1">
                  <a:defRPr sz="12085" kern="1200">
                    <a:solidFill>
                      <a:schemeClr val="tx1"/>
                    </a:solidFill>
                    <a:latin typeface="+mn-lt"/>
                    <a:ea typeface="+mn-ea"/>
                    <a:cs typeface="+mn-cs"/>
                  </a:defRPr>
                </a:lvl9pPr>
              </a:lstStyle>
              <a:p>
                <a:pPr algn="ctr" fontAlgn="auto">
                  <a:spcBef>
                    <a:spcPts val="0"/>
                  </a:spcBef>
                  <a:spcAft>
                    <a:spcPts val="0"/>
                  </a:spcAft>
                </a:pPr>
                <a:r>
                  <a:rPr lang="en-US" altLang="ko-KR" sz="2400" b="1" dirty="0" smtClean="0">
                    <a:solidFill>
                      <a:srgbClr val="000000"/>
                    </a:solidFill>
                  </a:rPr>
                  <a:t>18.7-V</a:t>
                </a:r>
                <a:endParaRPr lang="ko-KR" altLang="en-US" sz="2400" b="1" dirty="0">
                  <a:solidFill>
                    <a:srgbClr val="000000"/>
                  </a:solidFill>
                </a:endParaRPr>
              </a:p>
            </p:txBody>
          </p:sp>
          <p:pic>
            <p:nvPicPr>
              <p:cNvPr id="184" name="그림 126" descr="R_18V_MEMLS_greater.tif"/>
              <p:cNvPicPr>
                <a:picLocks noChangeAspect="1"/>
              </p:cNvPicPr>
              <p:nvPr/>
            </p:nvPicPr>
            <p:blipFill>
              <a:blip r:embed="rId7" cstate="print"/>
              <a:srcRect l="16178" t="7830" r="21511" b="8698"/>
              <a:stretch>
                <a:fillRect/>
              </a:stretch>
            </p:blipFill>
            <p:spPr>
              <a:xfrm>
                <a:off x="961640" y="5064951"/>
                <a:ext cx="1424333" cy="1430280"/>
              </a:xfrm>
              <a:prstGeom prst="rect">
                <a:avLst/>
              </a:prstGeom>
            </p:spPr>
          </p:pic>
          <p:pic>
            <p:nvPicPr>
              <p:cNvPr id="185" name="그림 127" descr="R_18H_MEMLS_greater.tif"/>
              <p:cNvPicPr>
                <a:picLocks noChangeAspect="1"/>
              </p:cNvPicPr>
              <p:nvPr/>
            </p:nvPicPr>
            <p:blipFill>
              <a:blip r:embed="rId8" cstate="print"/>
              <a:srcRect l="16047" t="7657" r="21251" b="8871"/>
              <a:stretch>
                <a:fillRect/>
              </a:stretch>
            </p:blipFill>
            <p:spPr>
              <a:xfrm>
                <a:off x="2368522" y="5062474"/>
                <a:ext cx="1433254" cy="1430280"/>
              </a:xfrm>
              <a:prstGeom prst="rect">
                <a:avLst/>
              </a:prstGeom>
            </p:spPr>
          </p:pic>
          <p:pic>
            <p:nvPicPr>
              <p:cNvPr id="186" name="그림 128" descr="R_36V_MEMLS_greater.tif"/>
              <p:cNvPicPr>
                <a:picLocks noChangeAspect="1"/>
              </p:cNvPicPr>
              <p:nvPr/>
            </p:nvPicPr>
            <p:blipFill>
              <a:blip r:embed="rId9" cstate="print"/>
              <a:srcRect l="16178" t="7657" r="21511" b="8871"/>
              <a:stretch>
                <a:fillRect/>
              </a:stretch>
            </p:blipFill>
            <p:spPr>
              <a:xfrm>
                <a:off x="3801780" y="5057862"/>
                <a:ext cx="1424333" cy="1430280"/>
              </a:xfrm>
              <a:prstGeom prst="rect">
                <a:avLst/>
              </a:prstGeom>
            </p:spPr>
          </p:pic>
          <p:pic>
            <p:nvPicPr>
              <p:cNvPr id="187" name="그림 129" descr="R_36H_MEMLS_greater.tif"/>
              <p:cNvPicPr>
                <a:picLocks noChangeAspect="1"/>
              </p:cNvPicPr>
              <p:nvPr/>
            </p:nvPicPr>
            <p:blipFill>
              <a:blip r:embed="rId10" cstate="print"/>
              <a:srcRect l="16438" t="7483" r="9933" b="9045"/>
              <a:stretch>
                <a:fillRect/>
              </a:stretch>
            </p:blipFill>
            <p:spPr>
              <a:xfrm>
                <a:off x="5234772" y="5060043"/>
                <a:ext cx="1683033" cy="1430280"/>
              </a:xfrm>
              <a:prstGeom prst="rect">
                <a:avLst/>
              </a:prstGeom>
            </p:spPr>
          </p:pic>
        </p:grpSp>
        <p:sp>
          <p:nvSpPr>
            <p:cNvPr id="191" name="TextBox 190"/>
            <p:cNvSpPr txBox="1"/>
            <p:nvPr/>
          </p:nvSpPr>
          <p:spPr>
            <a:xfrm>
              <a:off x="6713468" y="5083572"/>
              <a:ext cx="1495914" cy="830997"/>
            </a:xfrm>
            <a:prstGeom prst="rect">
              <a:avLst/>
            </a:prstGeom>
            <a:noFill/>
          </p:spPr>
          <p:txBody>
            <a:bodyPr wrap="square" rtlCol="0">
              <a:spAutoFit/>
            </a:bodyPr>
            <a:lstStyle>
              <a:defPPr>
                <a:defRPr lang="en-US"/>
              </a:defPPr>
              <a:lvl1pPr marL="0" algn="l" defTabSz="6139210" rtl="0" eaLnBrk="1" latinLnBrk="0" hangingPunct="1">
                <a:defRPr sz="12085" kern="1200">
                  <a:solidFill>
                    <a:schemeClr val="tx1"/>
                  </a:solidFill>
                  <a:latin typeface="+mn-lt"/>
                  <a:ea typeface="+mn-ea"/>
                  <a:cs typeface="+mn-cs"/>
                </a:defRPr>
              </a:lvl1pPr>
              <a:lvl2pPr marL="3069605" algn="l" defTabSz="6139210" rtl="0" eaLnBrk="1" latinLnBrk="0" hangingPunct="1">
                <a:defRPr sz="12085" kern="1200">
                  <a:solidFill>
                    <a:schemeClr val="tx1"/>
                  </a:solidFill>
                  <a:latin typeface="+mn-lt"/>
                  <a:ea typeface="+mn-ea"/>
                  <a:cs typeface="+mn-cs"/>
                </a:defRPr>
              </a:lvl2pPr>
              <a:lvl3pPr marL="6139210" algn="l" defTabSz="6139210" rtl="0" eaLnBrk="1" latinLnBrk="0" hangingPunct="1">
                <a:defRPr sz="12085" kern="1200">
                  <a:solidFill>
                    <a:schemeClr val="tx1"/>
                  </a:solidFill>
                  <a:latin typeface="+mn-lt"/>
                  <a:ea typeface="+mn-ea"/>
                  <a:cs typeface="+mn-cs"/>
                </a:defRPr>
              </a:lvl3pPr>
              <a:lvl4pPr marL="9208814" algn="l" defTabSz="6139210" rtl="0" eaLnBrk="1" latinLnBrk="0" hangingPunct="1">
                <a:defRPr sz="12085" kern="1200">
                  <a:solidFill>
                    <a:schemeClr val="tx1"/>
                  </a:solidFill>
                  <a:latin typeface="+mn-lt"/>
                  <a:ea typeface="+mn-ea"/>
                  <a:cs typeface="+mn-cs"/>
                </a:defRPr>
              </a:lvl4pPr>
              <a:lvl5pPr marL="12278419" algn="l" defTabSz="6139210" rtl="0" eaLnBrk="1" latinLnBrk="0" hangingPunct="1">
                <a:defRPr sz="12085" kern="1200">
                  <a:solidFill>
                    <a:schemeClr val="tx1"/>
                  </a:solidFill>
                  <a:latin typeface="+mn-lt"/>
                  <a:ea typeface="+mn-ea"/>
                  <a:cs typeface="+mn-cs"/>
                </a:defRPr>
              </a:lvl5pPr>
              <a:lvl6pPr marL="15348025" algn="l" defTabSz="6139210" rtl="0" eaLnBrk="1" latinLnBrk="0" hangingPunct="1">
                <a:defRPr sz="12085" kern="1200">
                  <a:solidFill>
                    <a:schemeClr val="tx1"/>
                  </a:solidFill>
                  <a:latin typeface="+mn-lt"/>
                  <a:ea typeface="+mn-ea"/>
                  <a:cs typeface="+mn-cs"/>
                </a:defRPr>
              </a:lvl6pPr>
              <a:lvl7pPr marL="18417630" algn="l" defTabSz="6139210" rtl="0" eaLnBrk="1" latinLnBrk="0" hangingPunct="1">
                <a:defRPr sz="12085" kern="1200">
                  <a:solidFill>
                    <a:schemeClr val="tx1"/>
                  </a:solidFill>
                  <a:latin typeface="+mn-lt"/>
                  <a:ea typeface="+mn-ea"/>
                  <a:cs typeface="+mn-cs"/>
                </a:defRPr>
              </a:lvl7pPr>
              <a:lvl8pPr marL="21487234" algn="l" defTabSz="6139210" rtl="0" eaLnBrk="1" latinLnBrk="0" hangingPunct="1">
                <a:defRPr sz="12085" kern="1200">
                  <a:solidFill>
                    <a:schemeClr val="tx1"/>
                  </a:solidFill>
                  <a:latin typeface="+mn-lt"/>
                  <a:ea typeface="+mn-ea"/>
                  <a:cs typeface="+mn-cs"/>
                </a:defRPr>
              </a:lvl8pPr>
              <a:lvl9pPr marL="24556839" algn="l" defTabSz="6139210" rtl="0" eaLnBrk="1" latinLnBrk="0" hangingPunct="1">
                <a:defRPr sz="12085" kern="1200">
                  <a:solidFill>
                    <a:schemeClr val="tx1"/>
                  </a:solidFill>
                  <a:latin typeface="+mn-lt"/>
                  <a:ea typeface="+mn-ea"/>
                  <a:cs typeface="+mn-cs"/>
                </a:defRPr>
              </a:lvl9pPr>
            </a:lstStyle>
            <a:p>
              <a:pPr fontAlgn="auto">
                <a:spcBef>
                  <a:spcPts val="0"/>
                </a:spcBef>
                <a:spcAft>
                  <a:spcPts val="0"/>
                </a:spcAft>
              </a:pPr>
              <a:r>
                <a:rPr lang="en-US" altLang="ko-KR" sz="2400" b="1" dirty="0" smtClean="0">
                  <a:solidFill>
                    <a:srgbClr val="000000"/>
                  </a:solidFill>
                </a:rPr>
                <a:t>CLM4</a:t>
              </a:r>
              <a:r>
                <a:rPr lang="en-US" altLang="ko-KR" sz="2400" b="1" dirty="0">
                  <a:solidFill>
                    <a:srgbClr val="000000"/>
                  </a:solidFill>
                </a:rPr>
                <a:t> </a:t>
              </a:r>
              <a:r>
                <a:rPr lang="en-US" altLang="ko-KR" sz="2400" b="1" dirty="0" smtClean="0">
                  <a:solidFill>
                    <a:srgbClr val="000000"/>
                  </a:solidFill>
                </a:rPr>
                <a:t>&amp;</a:t>
              </a:r>
            </a:p>
            <a:p>
              <a:pPr fontAlgn="auto">
                <a:spcBef>
                  <a:spcPts val="0"/>
                </a:spcBef>
                <a:spcAft>
                  <a:spcPts val="0"/>
                </a:spcAft>
              </a:pPr>
              <a:r>
                <a:rPr lang="en-US" altLang="ko-KR" sz="2400" b="1" dirty="0" smtClean="0">
                  <a:solidFill>
                    <a:srgbClr val="000000"/>
                  </a:solidFill>
                </a:rPr>
                <a:t>DMRT-ML</a:t>
              </a:r>
              <a:endParaRPr lang="ko-KR" altLang="en-US" sz="2400" b="1" dirty="0">
                <a:solidFill>
                  <a:srgbClr val="000000"/>
                </a:solidFill>
              </a:endParaRPr>
            </a:p>
          </p:txBody>
        </p:sp>
        <p:sp>
          <p:nvSpPr>
            <p:cNvPr id="192" name="TextBox 191"/>
            <p:cNvSpPr txBox="1"/>
            <p:nvPr/>
          </p:nvSpPr>
          <p:spPr>
            <a:xfrm>
              <a:off x="6713468" y="4227034"/>
              <a:ext cx="1330713" cy="646331"/>
            </a:xfrm>
            <a:prstGeom prst="rect">
              <a:avLst/>
            </a:prstGeom>
            <a:noFill/>
          </p:spPr>
          <p:txBody>
            <a:bodyPr wrap="none" rtlCol="0">
              <a:spAutoFit/>
            </a:bodyPr>
            <a:lstStyle/>
            <a:p>
              <a:pPr defTabSz="457200" eaLnBrk="1" fontAlgn="auto" hangingPunct="1">
                <a:spcBef>
                  <a:spcPts val="0"/>
                </a:spcBef>
                <a:spcAft>
                  <a:spcPts val="0"/>
                </a:spcAft>
              </a:pPr>
              <a:r>
                <a:rPr lang="en-US" sz="1800" dirty="0" smtClean="0">
                  <a:solidFill>
                    <a:prstClr val="black"/>
                  </a:solidFill>
                  <a:latin typeface="Calibri"/>
                  <a:ea typeface=""/>
                  <a:cs typeface=""/>
                </a:rPr>
                <a:t>Correlations</a:t>
              </a:r>
            </a:p>
            <a:p>
              <a:pPr defTabSz="457200" eaLnBrk="1" fontAlgn="auto" hangingPunct="1">
                <a:spcBef>
                  <a:spcPts val="0"/>
                </a:spcBef>
                <a:spcAft>
                  <a:spcPts val="0"/>
                </a:spcAft>
              </a:pPr>
              <a:r>
                <a:rPr lang="en-US" sz="1800" dirty="0">
                  <a:solidFill>
                    <a:prstClr val="black"/>
                  </a:solidFill>
                  <a:latin typeface="Calibri"/>
                  <a:ea typeface=""/>
                  <a:cs typeface=""/>
                </a:rPr>
                <a:t>b</a:t>
              </a:r>
              <a:r>
                <a:rPr lang="en-US" sz="1800" dirty="0" smtClean="0">
                  <a:solidFill>
                    <a:prstClr val="black"/>
                  </a:solidFill>
                  <a:latin typeface="Calibri"/>
                  <a:ea typeface=""/>
                  <a:cs typeface=""/>
                </a:rPr>
                <a:t>etween: </a:t>
              </a:r>
              <a:endParaRPr lang="en-US" sz="1800" dirty="0">
                <a:solidFill>
                  <a:prstClr val="black"/>
                </a:solidFill>
                <a:latin typeface="Calibri"/>
                <a:ea typeface=""/>
                <a:cs typeface=""/>
              </a:endParaRPr>
            </a:p>
          </p:txBody>
        </p:sp>
      </p:grpSp>
      <p:sp>
        <p:nvSpPr>
          <p:cNvPr id="194" name="Title 193"/>
          <p:cNvSpPr>
            <a:spLocks noGrp="1"/>
          </p:cNvSpPr>
          <p:nvPr>
            <p:ph type="title" idx="4294967295"/>
          </p:nvPr>
        </p:nvSpPr>
        <p:spPr>
          <a:xfrm>
            <a:off x="950099" y="691931"/>
            <a:ext cx="7274764" cy="728976"/>
          </a:xfrm>
        </p:spPr>
        <p:txBody>
          <a:bodyPr>
            <a:normAutofit fontScale="90000"/>
          </a:bodyPr>
          <a:lstStyle/>
          <a:p>
            <a:pPr>
              <a:lnSpc>
                <a:spcPct val="120000"/>
              </a:lnSpc>
              <a:spcAft>
                <a:spcPts val="1200"/>
              </a:spcAft>
            </a:pPr>
            <a:r>
              <a:rPr lang="en-US" sz="2700" dirty="0" smtClean="0"/>
              <a:t>Multi-RTM</a:t>
            </a:r>
            <a:r>
              <a:rPr lang="en-US" sz="2700" baseline="0" dirty="0" smtClean="0"/>
              <a:t> ensemble approaches in SWE assimilation</a:t>
            </a:r>
            <a:r>
              <a:rPr lang="en-US" sz="2400" dirty="0" smtClean="0"/>
              <a:t>. </a:t>
            </a:r>
            <a:r>
              <a:rPr lang="en-US" sz="2200" dirty="0" err="1" smtClean="0"/>
              <a:t>Yonghwan</a:t>
            </a:r>
            <a:r>
              <a:rPr lang="en-US" sz="2200" dirty="0" smtClean="0"/>
              <a:t> Kwon, UT Austin</a:t>
            </a:r>
            <a:endParaRPr lang="en-US" sz="2200" dirty="0"/>
          </a:p>
        </p:txBody>
      </p:sp>
      <p:sp>
        <p:nvSpPr>
          <p:cNvPr id="195" name="Rectangle 194"/>
          <p:cNvSpPr/>
          <p:nvPr/>
        </p:nvSpPr>
        <p:spPr>
          <a:xfrm>
            <a:off x="197326" y="6132189"/>
            <a:ext cx="3480440" cy="584776"/>
          </a:xfrm>
          <a:prstGeom prst="rect">
            <a:avLst/>
          </a:prstGeom>
        </p:spPr>
        <p:txBody>
          <a:bodyPr wrap="none">
            <a:spAutoFit/>
          </a:bodyPr>
          <a:lstStyle/>
          <a:p>
            <a:pPr defTabSz="457200" eaLnBrk="1" fontAlgn="auto" hangingPunct="1">
              <a:spcBef>
                <a:spcPts val="0"/>
              </a:spcBef>
              <a:spcAft>
                <a:spcPts val="0"/>
              </a:spcAft>
            </a:pPr>
            <a:r>
              <a:rPr lang="en-US" altLang="ko-KR" sz="1600" b="1"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MEMLS</a:t>
            </a:r>
            <a:r>
              <a:rPr lang="en-US" altLang="ko-KR" sz="1600" dirty="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 </a:t>
            </a:r>
            <a:r>
              <a:rPr lang="en-US" altLang="ko-KR" sz="1600" dirty="0" err="1">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Wiesmann</a:t>
            </a:r>
            <a:r>
              <a:rPr lang="en-US" altLang="ko-KR" sz="1600" dirty="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 and </a:t>
            </a:r>
            <a:r>
              <a:rPr lang="en-US" altLang="ko-KR" sz="1600" dirty="0" err="1">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Mätzler</a:t>
            </a:r>
            <a:r>
              <a:rPr lang="en-US" altLang="ko-KR" sz="1600" dirty="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 </a:t>
            </a:r>
            <a:r>
              <a:rPr lang="en-US" altLang="ko-KR" sz="1600"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1999</a:t>
            </a:r>
          </a:p>
          <a:p>
            <a:pPr defTabSz="457200" eaLnBrk="1" fontAlgn="auto" hangingPunct="1">
              <a:spcBef>
                <a:spcPts val="0"/>
              </a:spcBef>
              <a:spcAft>
                <a:spcPts val="0"/>
              </a:spcAft>
            </a:pPr>
            <a:r>
              <a:rPr lang="en-US" sz="1600" b="1"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DMRT-ML</a:t>
            </a:r>
            <a:r>
              <a:rPr lang="en-US" sz="1600"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 Picard et al., 2013</a:t>
            </a:r>
            <a:endParaRPr lang="en-US" sz="1600" dirty="0">
              <a:solidFill>
                <a:prstClr val="black"/>
              </a:solidFill>
              <a:latin typeface="Calibri"/>
              <a:ea typeface=""/>
              <a:cs typeface=""/>
            </a:endParaRPr>
          </a:p>
        </p:txBody>
      </p:sp>
      <p:sp>
        <p:nvSpPr>
          <p:cNvPr id="198" name="Slide Number Placeholder 5"/>
          <p:cNvSpPr txBox="1">
            <a:spLocks/>
          </p:cNvSpPr>
          <p:nvPr/>
        </p:nvSpPr>
        <p:spPr bwMode="auto">
          <a:xfrm>
            <a:off x="3505200" y="6576314"/>
            <a:ext cx="2133600" cy="293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200" dirty="0">
                <a:solidFill>
                  <a:srgbClr val="898989"/>
                </a:solidFill>
              </a:rPr>
              <a:t>TJH </a:t>
            </a:r>
            <a:r>
              <a:rPr lang="en-US" sz="1200" dirty="0" smtClean="0">
                <a:solidFill>
                  <a:srgbClr val="898989"/>
                </a:solidFill>
              </a:rPr>
              <a:t>CESM 2014 </a:t>
            </a:r>
            <a:r>
              <a:rPr lang="en-US" sz="1200" dirty="0" err="1" smtClean="0">
                <a:solidFill>
                  <a:srgbClr val="898989"/>
                </a:solidFill>
              </a:rPr>
              <a:t>pg</a:t>
            </a:r>
            <a:r>
              <a:rPr lang="en-US" sz="1200" dirty="0" smtClean="0">
                <a:solidFill>
                  <a:srgbClr val="898989"/>
                </a:solidFill>
              </a:rPr>
              <a:t> </a:t>
            </a:r>
            <a:fld id="{A8DFE806-4FAE-ED4A-B58A-66EFB375164E}" type="slidenum">
              <a:rPr lang="en-US" sz="1200">
                <a:solidFill>
                  <a:srgbClr val="898989"/>
                </a:solidFill>
              </a:rPr>
              <a:pPr algn="ctr" defTabSz="457200" eaLnBrk="1" fontAlgn="auto" hangingPunct="1">
                <a:spcBef>
                  <a:spcPts val="0"/>
                </a:spcBef>
                <a:spcAft>
                  <a:spcPts val="0"/>
                </a:spcAft>
              </a:pPr>
              <a:t>95</a:t>
            </a:fld>
            <a:endParaRPr lang="en-US" sz="1200" dirty="0">
              <a:solidFill>
                <a:srgbClr val="898989"/>
              </a:solidFill>
            </a:endParaRPr>
          </a:p>
        </p:txBody>
      </p:sp>
    </p:spTree>
    <p:extLst>
      <p:ext uri="{BB962C8B-B14F-4D97-AF65-F5344CB8AC3E}">
        <p14:creationId xmlns:p14="http://schemas.microsoft.com/office/powerpoint/2010/main" val="18813065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M:\Abbildungen\DART CLM\2014_2_ENSspinup\ENS_pointsRur_Spinup08_SOIL1C_M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872" y="1465253"/>
            <a:ext cx="4022103" cy="3016577"/>
          </a:xfrm>
          <a:prstGeom prst="rect">
            <a:avLst/>
          </a:prstGeom>
          <a:noFill/>
          <a:extLst>
            <a:ext uri="{909E8E84-426E-40dd-AFC4-6F175D3DCCD1}">
              <a14:hiddenFill xmlns="" xmlns:a14="http://schemas.microsoft.com/office/drawing/2010/main">
                <a:solidFill>
                  <a:srgbClr val="FFFFFF"/>
                </a:solidFill>
              </a14:hiddenFill>
            </a:ext>
          </a:extLst>
        </p:spPr>
      </p:pic>
      <p:sp>
        <p:nvSpPr>
          <p:cNvPr id="6" name="Content Placeholder 5"/>
          <p:cNvSpPr>
            <a:spLocks noGrp="1"/>
          </p:cNvSpPr>
          <p:nvPr>
            <p:ph idx="17"/>
          </p:nvPr>
        </p:nvSpPr>
        <p:spPr>
          <a:xfrm>
            <a:off x="719999" y="692696"/>
            <a:ext cx="8289411" cy="576064"/>
          </a:xfrm>
        </p:spPr>
        <p:txBody>
          <a:bodyPr>
            <a:normAutofit fontScale="92500" lnSpcReduction="20000"/>
          </a:bodyPr>
          <a:lstStyle/>
          <a:p>
            <a:r>
              <a:rPr lang="de-DE" sz="2400" dirty="0" smtClean="0"/>
              <a:t>Assimilation </a:t>
            </a:r>
            <a:r>
              <a:rPr lang="de-DE" sz="2400" dirty="0" err="1" smtClean="0"/>
              <a:t>of</a:t>
            </a:r>
            <a:r>
              <a:rPr lang="de-DE" sz="2400" dirty="0" smtClean="0"/>
              <a:t> </a:t>
            </a:r>
            <a:r>
              <a:rPr lang="de-DE" sz="2400" dirty="0" err="1" smtClean="0"/>
              <a:t>eddy</a:t>
            </a:r>
            <a:r>
              <a:rPr lang="de-DE" sz="2400" dirty="0" smtClean="0"/>
              <a:t> </a:t>
            </a:r>
            <a:r>
              <a:rPr lang="de-DE" sz="2400" dirty="0" err="1" smtClean="0"/>
              <a:t>covariance</a:t>
            </a:r>
            <a:r>
              <a:rPr lang="de-DE" sz="2400" dirty="0" smtClean="0"/>
              <a:t> </a:t>
            </a:r>
            <a:r>
              <a:rPr lang="de-DE" sz="2400" dirty="0" err="1" smtClean="0"/>
              <a:t>fluxes</a:t>
            </a:r>
            <a:r>
              <a:rPr lang="de-DE" sz="2400" dirty="0" smtClean="0"/>
              <a:t> &amp; MODIS LAI </a:t>
            </a:r>
            <a:r>
              <a:rPr lang="de-DE" sz="2400" dirty="0" err="1" smtClean="0"/>
              <a:t>data</a:t>
            </a:r>
            <a:r>
              <a:rPr lang="de-DE" sz="2400" dirty="0" smtClean="0"/>
              <a:t> </a:t>
            </a:r>
            <a:r>
              <a:rPr lang="de-DE" sz="2400" dirty="0" err="1" smtClean="0"/>
              <a:t>and</a:t>
            </a:r>
            <a:r>
              <a:rPr lang="de-DE" sz="2400" dirty="0" smtClean="0"/>
              <a:t> CLM </a:t>
            </a:r>
            <a:r>
              <a:rPr lang="de-DE" sz="2400" dirty="0" err="1" smtClean="0"/>
              <a:t>upscale</a:t>
            </a:r>
            <a:r>
              <a:rPr lang="de-DE" sz="2400" dirty="0" smtClean="0"/>
              <a:t> NEE </a:t>
            </a:r>
            <a:r>
              <a:rPr lang="de-DE" sz="2400" dirty="0" err="1" smtClean="0"/>
              <a:t>from</a:t>
            </a:r>
            <a:r>
              <a:rPr lang="de-DE" sz="2400" dirty="0" smtClean="0"/>
              <a:t> </a:t>
            </a:r>
            <a:r>
              <a:rPr lang="de-DE" sz="2400" dirty="0" err="1" smtClean="0"/>
              <a:t>plot</a:t>
            </a:r>
            <a:r>
              <a:rPr lang="de-DE" sz="2400" dirty="0" smtClean="0"/>
              <a:t> </a:t>
            </a:r>
            <a:r>
              <a:rPr lang="de-DE" sz="2400" dirty="0" err="1" smtClean="0"/>
              <a:t>to</a:t>
            </a:r>
            <a:r>
              <a:rPr lang="de-DE" sz="2400" dirty="0" smtClean="0"/>
              <a:t> </a:t>
            </a:r>
            <a:r>
              <a:rPr lang="de-DE" sz="2400" dirty="0" err="1" smtClean="0"/>
              <a:t>catchment</a:t>
            </a:r>
            <a:r>
              <a:rPr lang="de-DE" sz="2400" dirty="0" smtClean="0"/>
              <a:t> </a:t>
            </a:r>
            <a:r>
              <a:rPr lang="de-DE" sz="2400" dirty="0" err="1" smtClean="0"/>
              <a:t>scale</a:t>
            </a:r>
            <a:r>
              <a:rPr lang="de-DE" sz="2400" dirty="0" smtClean="0"/>
              <a:t>  </a:t>
            </a:r>
            <a:endParaRPr lang="de-DE" sz="2400" dirty="0"/>
          </a:p>
        </p:txBody>
      </p:sp>
      <p:pic>
        <p:nvPicPr>
          <p:cNvPr id="9" name="Picture 2" descr="M:\Abbildungen\DART CLM\2014_3_LAI assimlation\DART_80ENS_points_Rur2011_1_TLAI_MH.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3804" y="3501008"/>
            <a:ext cx="3725713" cy="279428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Footer Placeholder 3"/>
          <p:cNvSpPr>
            <a:spLocks noGrp="1"/>
          </p:cNvSpPr>
          <p:nvPr>
            <p:ph type="ftr" sz="quarter" idx="11"/>
          </p:nvPr>
        </p:nvSpPr>
        <p:spPr>
          <a:xfrm>
            <a:off x="1981200" y="6356350"/>
            <a:ext cx="4673600" cy="365125"/>
          </a:xfrm>
        </p:spPr>
        <p:txBody>
          <a:bodyPr/>
          <a:lstStyle/>
          <a:p>
            <a:r>
              <a:rPr lang="en-AU" sz="1600" dirty="0" smtClean="0">
                <a:solidFill>
                  <a:prstClr val="black">
                    <a:tint val="75000"/>
                  </a:prstClr>
                </a:solidFill>
              </a:rPr>
              <a:t>CAHMDA VII Tutorial, 20 Aug. 2017</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320" y="44624"/>
            <a:ext cx="1590675" cy="609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a:stretch>
            <a:fillRect/>
          </a:stretch>
        </p:blipFill>
        <p:spPr>
          <a:xfrm>
            <a:off x="7791586" y="4892675"/>
            <a:ext cx="1217824" cy="1828800"/>
          </a:xfrm>
          <a:prstGeom prst="rect">
            <a:avLst/>
          </a:prstGeom>
        </p:spPr>
      </p:pic>
      <p:sp>
        <p:nvSpPr>
          <p:cNvPr id="7" name="TextBox 6"/>
          <p:cNvSpPr txBox="1"/>
          <p:nvPr/>
        </p:nvSpPr>
        <p:spPr>
          <a:xfrm>
            <a:off x="333872" y="4678323"/>
            <a:ext cx="2047270" cy="923330"/>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
                <a:cs typeface=""/>
              </a:rPr>
              <a:t>Hanna Post visited NCAR for 3 months in 2015.</a:t>
            </a:r>
            <a:endParaRPr lang="en-US" sz="1800" dirty="0">
              <a:solidFill>
                <a:prstClr val="black"/>
              </a:solidFill>
              <a:latin typeface="Calibri"/>
              <a:ea typeface=""/>
              <a:cs typeface=""/>
            </a:endParaRPr>
          </a:p>
        </p:txBody>
      </p:sp>
      <p:pic>
        <p:nvPicPr>
          <p:cNvPr id="1027" name="Picture 3" descr="M:\Abbildungen\Arc GIS\land use rur ez_5_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096" y="1514858"/>
            <a:ext cx="2144947" cy="363193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M:\Abbildungen\Arc GIS\RurEZmitLändern_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29133" y="1471749"/>
            <a:ext cx="1701107" cy="229679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defTabSz="457200" eaLnBrk="1" fontAlgn="auto" hangingPunct="1">
              <a:spcBef>
                <a:spcPts val="0"/>
              </a:spcBef>
              <a:spcAft>
                <a:spcPts val="0"/>
              </a:spcAft>
            </a:pPr>
            <a:fld id="{7EB9AEA1-3281-46F0-9EDB-48FF2E5FF267}" type="slidenum">
              <a:rPr lang="de-DE" sz="1800" smtClean="0">
                <a:solidFill>
                  <a:prstClr val="black">
                    <a:tint val="75000"/>
                  </a:prstClr>
                </a:solidFill>
                <a:latin typeface="Calibri"/>
                <a:ea typeface=""/>
                <a:cs typeface=""/>
              </a:rPr>
              <a:pPr defTabSz="457200" eaLnBrk="1" fontAlgn="auto" hangingPunct="1">
                <a:spcBef>
                  <a:spcPts val="0"/>
                </a:spcBef>
                <a:spcAft>
                  <a:spcPts val="0"/>
                </a:spcAft>
              </a:pPr>
              <a:t>96</a:t>
            </a:fld>
            <a:endParaRPr lang="de-DE" sz="1800" dirty="0">
              <a:solidFill>
                <a:prstClr val="black">
                  <a:tint val="75000"/>
                </a:prstClr>
              </a:solidFill>
              <a:latin typeface="Calibri"/>
              <a:ea typeface=""/>
              <a:cs typeface=""/>
            </a:endParaRPr>
          </a:p>
        </p:txBody>
      </p:sp>
    </p:spTree>
    <p:extLst>
      <p:ext uri="{BB962C8B-B14F-4D97-AF65-F5344CB8AC3E}">
        <p14:creationId xmlns:p14="http://schemas.microsoft.com/office/powerpoint/2010/main" val="153432111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Lucida Sans"/>
                <a:cs typeface="Lucida Sans"/>
              </a:rPr>
              <a:t>NOAH-DART: Integrated Soil </a:t>
            </a:r>
            <a:r>
              <a:rPr lang="en-GB" dirty="0" smtClean="0">
                <a:latin typeface="Lucida Sans"/>
                <a:cs typeface="Lucida Sans"/>
              </a:rPr>
              <a:t>Moisture</a:t>
            </a:r>
            <a:endParaRPr lang="en-US" dirty="0"/>
          </a:p>
        </p:txBody>
      </p:sp>
      <p:pic>
        <p:nvPicPr>
          <p:cNvPr id="3" name="Picture 2" descr="smc_daily.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147514"/>
            <a:ext cx="8686800" cy="5182282"/>
          </a:xfrm>
          <a:prstGeom prst="rect">
            <a:avLst/>
          </a:prstGeom>
        </p:spPr>
      </p:pic>
      <p:pic>
        <p:nvPicPr>
          <p:cNvPr id="5" name="Picture 4" descr="P5100062.JPG"/>
          <p:cNvPicPr>
            <a:picLocks noChangeAspect="1"/>
          </p:cNvPicPr>
          <p:nvPr/>
        </p:nvPicPr>
        <p:blipFill rotWithShape="1">
          <a:blip r:embed="rId3" cstate="print">
            <a:extLst>
              <a:ext uri="{28A0092B-C50C-407E-A947-70E740481C1C}">
                <a14:useLocalDpi xmlns:a14="http://schemas.microsoft.com/office/drawing/2010/main"/>
              </a:ext>
            </a:extLst>
          </a:blip>
          <a:srcRect t="74" b="23711"/>
          <a:stretch/>
        </p:blipFill>
        <p:spPr>
          <a:xfrm>
            <a:off x="6263187" y="3800473"/>
            <a:ext cx="2286000" cy="2286000"/>
          </a:xfrm>
          <a:prstGeom prst="rect">
            <a:avLst/>
          </a:prstGeom>
        </p:spPr>
      </p:pic>
    </p:spTree>
    <p:extLst>
      <p:ext uri="{BB962C8B-B14F-4D97-AF65-F5344CB8AC3E}">
        <p14:creationId xmlns:p14="http://schemas.microsoft.com/office/powerpoint/2010/main" val="193272324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21"/>
            <a:ext cx="9144000" cy="1143000"/>
          </a:xfrm>
        </p:spPr>
        <p:txBody>
          <a:bodyPr>
            <a:normAutofit/>
          </a:bodyPr>
          <a:lstStyle/>
          <a:p>
            <a:r>
              <a:rPr lang="en-US" dirty="0" smtClean="0"/>
              <a:t> </a:t>
            </a:r>
            <a:r>
              <a:rPr lang="en-US" dirty="0" err="1" smtClean="0"/>
              <a:t>TerrSysMP</a:t>
            </a:r>
            <a:r>
              <a:rPr lang="en-US" dirty="0" smtClean="0"/>
              <a:t>: COSMO-CLM-</a:t>
            </a:r>
            <a:r>
              <a:rPr lang="en-US" dirty="0" err="1" smtClean="0"/>
              <a:t>ParFlow</a:t>
            </a:r>
            <a:endParaRPr lang="en-US" dirty="0"/>
          </a:p>
        </p:txBody>
      </p:sp>
      <p:pic>
        <p:nvPicPr>
          <p:cNvPr id="5" name="Shape 89" descr="Figure3.png"/>
          <p:cNvPicPr/>
          <p:nvPr/>
        </p:nvPicPr>
        <p:blipFill rotWithShape="1">
          <a:blip r:embed="rId3">
            <a:alphaModFix/>
          </a:blip>
          <a:srcRect l="16406" t="4118" r="21482" b="14765"/>
          <a:stretch/>
        </p:blipFill>
        <p:spPr>
          <a:xfrm>
            <a:off x="6820958" y="4331386"/>
            <a:ext cx="1831975" cy="2394421"/>
          </a:xfrm>
          <a:prstGeom prst="rect">
            <a:avLst/>
          </a:prstGeom>
          <a:noFill/>
          <a:ln>
            <a:noFill/>
          </a:ln>
        </p:spPr>
      </p:pic>
      <p:pic>
        <p:nvPicPr>
          <p:cNvPr id="4" name="Picture 3"/>
          <p:cNvPicPr>
            <a:picLocks noChangeAspect="1"/>
          </p:cNvPicPr>
          <p:nvPr/>
        </p:nvPicPr>
        <p:blipFill>
          <a:blip r:embed="rId4"/>
          <a:stretch>
            <a:fillRect/>
          </a:stretch>
        </p:blipFill>
        <p:spPr>
          <a:xfrm>
            <a:off x="208572" y="1441269"/>
            <a:ext cx="1312334" cy="1725719"/>
          </a:xfrm>
          <a:prstGeom prst="rect">
            <a:avLst/>
          </a:prstGeom>
        </p:spPr>
      </p:pic>
      <p:pic>
        <p:nvPicPr>
          <p:cNvPr id="10" name="Picture 9"/>
          <p:cNvPicPr>
            <a:picLocks noChangeAspect="1"/>
          </p:cNvPicPr>
          <p:nvPr/>
        </p:nvPicPr>
        <p:blipFill>
          <a:blip r:embed="rId5"/>
          <a:stretch>
            <a:fillRect/>
          </a:stretch>
        </p:blipFill>
        <p:spPr>
          <a:xfrm>
            <a:off x="6290734" y="1277090"/>
            <a:ext cx="2599267" cy="2867858"/>
          </a:xfrm>
          <a:prstGeom prst="rect">
            <a:avLst/>
          </a:prstGeom>
        </p:spPr>
      </p:pic>
      <p:pic>
        <p:nvPicPr>
          <p:cNvPr id="11" name="Picture 10"/>
          <p:cNvPicPr>
            <a:picLocks noChangeAspect="1"/>
          </p:cNvPicPr>
          <p:nvPr/>
        </p:nvPicPr>
        <p:blipFill>
          <a:blip r:embed="rId6"/>
          <a:stretch>
            <a:fillRect/>
          </a:stretch>
        </p:blipFill>
        <p:spPr>
          <a:xfrm>
            <a:off x="208572" y="5879057"/>
            <a:ext cx="1205442" cy="846750"/>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a:outerShdw blurRad="50800" dist="38100" dir="2700000" algn="tl" rotWithShape="0">
              <a:prstClr val="black">
                <a:alpha val="40000"/>
              </a:prstClr>
            </a:outerShdw>
            <a:softEdge rad="31750"/>
          </a:effectLst>
        </p:spPr>
      </p:pic>
      <p:sp>
        <p:nvSpPr>
          <p:cNvPr id="12" name="TextBox 11"/>
          <p:cNvSpPr txBox="1"/>
          <p:nvPr/>
        </p:nvSpPr>
        <p:spPr>
          <a:xfrm>
            <a:off x="1682426" y="5752584"/>
            <a:ext cx="5152308" cy="923330"/>
          </a:xfrm>
          <a:prstGeom prst="rect">
            <a:avLst/>
          </a:prstGeom>
          <a:noFill/>
        </p:spPr>
        <p:txBody>
          <a:bodyPr wrap="none" rtlCol="0">
            <a:spAutoFit/>
          </a:bodyPr>
          <a:lstStyle/>
          <a:p>
            <a:pPr defTabSz="457200" eaLnBrk="1" fontAlgn="auto" hangingPunct="1">
              <a:spcBef>
                <a:spcPts val="0"/>
              </a:spcBef>
              <a:spcAft>
                <a:spcPts val="0"/>
              </a:spcAft>
            </a:pPr>
            <a:r>
              <a:rPr lang="en-US" sz="1800" dirty="0">
                <a:solidFill>
                  <a:prstClr val="black"/>
                </a:solidFill>
                <a:latin typeface="Calibri"/>
                <a:ea typeface=""/>
                <a:cs typeface=""/>
                <a:hlinkClick r:id="rId7"/>
              </a:rPr>
              <a:t>http://tr32new.uni-koeln.de/index.php/terrysysmp</a:t>
            </a:r>
            <a:r>
              <a:rPr lang="en-US" sz="1800" dirty="0">
                <a:solidFill>
                  <a:prstClr val="black"/>
                </a:solidFill>
                <a:latin typeface="Calibri"/>
                <a:ea typeface=""/>
                <a:cs typeface=""/>
              </a:rPr>
              <a:t/>
            </a:r>
            <a:br>
              <a:rPr lang="en-US" sz="1800" dirty="0">
                <a:solidFill>
                  <a:prstClr val="black"/>
                </a:solidFill>
                <a:latin typeface="Calibri"/>
                <a:ea typeface=""/>
                <a:cs typeface=""/>
              </a:rPr>
            </a:br>
            <a:r>
              <a:rPr lang="en-US" sz="1800" dirty="0">
                <a:solidFill>
                  <a:prstClr val="black"/>
                </a:solidFill>
                <a:latin typeface="Calibri"/>
                <a:ea typeface=""/>
                <a:cs typeface=""/>
              </a:rPr>
              <a:t>Terrestrial System Modeling Platform (</a:t>
            </a:r>
            <a:r>
              <a:rPr lang="en-US" sz="1800" dirty="0" err="1">
                <a:solidFill>
                  <a:prstClr val="black"/>
                </a:solidFill>
                <a:latin typeface="Calibri"/>
                <a:ea typeface=""/>
                <a:cs typeface=""/>
              </a:rPr>
              <a:t>TerrSysMP</a:t>
            </a:r>
            <a:r>
              <a:rPr lang="en-US" sz="1800" dirty="0" smtClean="0">
                <a:solidFill>
                  <a:prstClr val="black"/>
                </a:solidFill>
                <a:latin typeface="Calibri"/>
                <a:ea typeface=""/>
                <a:cs typeface=""/>
              </a:rPr>
              <a:t>)</a:t>
            </a:r>
          </a:p>
          <a:p>
            <a:pPr defTabSz="457200" eaLnBrk="1" fontAlgn="auto" hangingPunct="1">
              <a:spcBef>
                <a:spcPts val="0"/>
              </a:spcBef>
              <a:spcAft>
                <a:spcPts val="0"/>
              </a:spcAft>
            </a:pPr>
            <a:r>
              <a:rPr lang="en-US" sz="1800" b="1" dirty="0">
                <a:solidFill>
                  <a:prstClr val="black"/>
                </a:solidFill>
                <a:latin typeface="Calibri"/>
                <a:ea typeface=""/>
                <a:cs typeface=""/>
                <a:hlinkClick r:id="rId8"/>
              </a:rPr>
              <a:t>git.meteo.uni-bonn.de</a:t>
            </a:r>
            <a:r>
              <a:rPr lang="en-US" sz="1800" dirty="0">
                <a:solidFill>
                  <a:prstClr val="black"/>
                </a:solidFill>
                <a:latin typeface="Calibri"/>
                <a:ea typeface=""/>
                <a:cs typeface=""/>
              </a:rPr>
              <a:t> provides access to </a:t>
            </a:r>
            <a:r>
              <a:rPr lang="en-US" sz="1800" b="1" dirty="0" smtClean="0">
                <a:solidFill>
                  <a:prstClr val="black"/>
                </a:solidFill>
                <a:latin typeface="Calibri"/>
                <a:ea typeface=""/>
                <a:cs typeface=""/>
                <a:hlinkClick r:id="rId9"/>
              </a:rPr>
              <a:t>TerrSysMP</a:t>
            </a:r>
            <a:endParaRPr lang="en-US" sz="1800" dirty="0">
              <a:solidFill>
                <a:prstClr val="black"/>
              </a:solidFill>
              <a:latin typeface="Calibri"/>
              <a:ea typeface=""/>
              <a:cs typeface=""/>
            </a:endParaRPr>
          </a:p>
        </p:txBody>
      </p:sp>
      <p:sp>
        <p:nvSpPr>
          <p:cNvPr id="13" name="TextBox 12"/>
          <p:cNvSpPr txBox="1"/>
          <p:nvPr/>
        </p:nvSpPr>
        <p:spPr>
          <a:xfrm>
            <a:off x="114740" y="3233972"/>
            <a:ext cx="2199833" cy="584775"/>
          </a:xfrm>
          <a:prstGeom prst="rect">
            <a:avLst/>
          </a:prstGeom>
          <a:noFill/>
        </p:spPr>
        <p:txBody>
          <a:bodyPr wrap="none" rtlCol="0">
            <a:spAutoFit/>
          </a:bodyPr>
          <a:lstStyle/>
          <a:p>
            <a:pPr defTabSz="457200" eaLnBrk="1" fontAlgn="auto" hangingPunct="1">
              <a:spcBef>
                <a:spcPts val="0"/>
              </a:spcBef>
              <a:spcAft>
                <a:spcPts val="0"/>
              </a:spcAft>
            </a:pPr>
            <a:r>
              <a:rPr lang="en-US" sz="1600" dirty="0" err="1" smtClean="0">
                <a:solidFill>
                  <a:prstClr val="black"/>
                </a:solidFill>
                <a:latin typeface="Calibri"/>
                <a:ea typeface=""/>
                <a:cs typeface=""/>
              </a:rPr>
              <a:t>Prabhakar</a:t>
            </a:r>
            <a:r>
              <a:rPr lang="en-US" sz="1600" dirty="0" smtClean="0">
                <a:solidFill>
                  <a:prstClr val="black"/>
                </a:solidFill>
                <a:latin typeface="Calibri"/>
                <a:ea typeface=""/>
                <a:cs typeface=""/>
              </a:rPr>
              <a:t> Shrestha</a:t>
            </a:r>
          </a:p>
          <a:p>
            <a:pPr defTabSz="457200" eaLnBrk="1" fontAlgn="auto" hangingPunct="1">
              <a:spcBef>
                <a:spcPts val="0"/>
              </a:spcBef>
              <a:spcAft>
                <a:spcPts val="0"/>
              </a:spcAft>
            </a:pPr>
            <a:r>
              <a:rPr lang="en-US" sz="1600" dirty="0" err="1" smtClean="0">
                <a:solidFill>
                  <a:prstClr val="black"/>
                </a:solidFill>
                <a:latin typeface="Calibri"/>
                <a:ea typeface=""/>
                <a:cs typeface=""/>
              </a:rPr>
              <a:t>pshreshta@uni-bonn.de</a:t>
            </a:r>
            <a:endParaRPr lang="en-US" sz="1600" dirty="0">
              <a:solidFill>
                <a:prstClr val="black"/>
              </a:solidFill>
              <a:latin typeface="Calibri"/>
              <a:ea typeface=""/>
              <a:cs typeface=""/>
            </a:endParaRPr>
          </a:p>
        </p:txBody>
      </p:sp>
      <p:grpSp>
        <p:nvGrpSpPr>
          <p:cNvPr id="21" name="Group 20"/>
          <p:cNvGrpSpPr/>
          <p:nvPr/>
        </p:nvGrpSpPr>
        <p:grpSpPr>
          <a:xfrm>
            <a:off x="1694398" y="1277090"/>
            <a:ext cx="4532910" cy="2117116"/>
            <a:chOff x="1718583" y="1682446"/>
            <a:chExt cx="4532910" cy="2117116"/>
          </a:xfrm>
        </p:grpSpPr>
        <p:grpSp>
          <p:nvGrpSpPr>
            <p:cNvPr id="18" name="Group 17"/>
            <p:cNvGrpSpPr/>
            <p:nvPr/>
          </p:nvGrpSpPr>
          <p:grpSpPr>
            <a:xfrm>
              <a:off x="1718583" y="1683631"/>
              <a:ext cx="1572768" cy="2115931"/>
              <a:chOff x="1718583" y="1683631"/>
              <a:chExt cx="1572768" cy="2115931"/>
            </a:xfrm>
          </p:grpSpPr>
          <p:pic>
            <p:nvPicPr>
              <p:cNvPr id="6" name="Picture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18583" y="1683631"/>
                <a:ext cx="1572768" cy="1827615"/>
              </a:xfrm>
              <a:prstGeom prst="rect">
                <a:avLst/>
              </a:prstGeom>
              <a:noFill/>
              <a:ln>
                <a:noFill/>
              </a:ln>
            </p:spPr>
          </p:pic>
          <p:sp>
            <p:nvSpPr>
              <p:cNvPr id="15" name="TextBox 14"/>
              <p:cNvSpPr txBox="1"/>
              <p:nvPr/>
            </p:nvSpPr>
            <p:spPr>
              <a:xfrm>
                <a:off x="2044281" y="3430230"/>
                <a:ext cx="913776" cy="369332"/>
              </a:xfrm>
              <a:prstGeom prst="rect">
                <a:avLst/>
              </a:prstGeom>
              <a:noFill/>
            </p:spPr>
            <p:txBody>
              <a:bodyPr wrap="none" rtlCol="0">
                <a:spAutoFit/>
              </a:bodyPr>
              <a:lstStyle/>
              <a:p>
                <a:pPr algn="ctr" defTabSz="457200" eaLnBrk="1" fontAlgn="auto" hangingPunct="1">
                  <a:spcBef>
                    <a:spcPts val="0"/>
                  </a:spcBef>
                  <a:spcAft>
                    <a:spcPts val="0"/>
                  </a:spcAft>
                </a:pPr>
                <a:r>
                  <a:rPr lang="en-US" sz="1800" dirty="0" smtClean="0">
                    <a:solidFill>
                      <a:prstClr val="black"/>
                    </a:solidFill>
                    <a:latin typeface="Calibri"/>
                    <a:ea typeface=""/>
                    <a:cs typeface=""/>
                  </a:rPr>
                  <a:t>COSMO</a:t>
                </a:r>
                <a:endParaRPr lang="en-US" sz="1800" dirty="0">
                  <a:solidFill>
                    <a:prstClr val="black"/>
                  </a:solidFill>
                  <a:latin typeface="Calibri"/>
                  <a:ea typeface=""/>
                  <a:cs typeface=""/>
                </a:endParaRPr>
              </a:p>
            </p:txBody>
          </p:sp>
        </p:grpSp>
        <p:grpSp>
          <p:nvGrpSpPr>
            <p:cNvPr id="19" name="Group 18"/>
            <p:cNvGrpSpPr/>
            <p:nvPr/>
          </p:nvGrpSpPr>
          <p:grpSpPr>
            <a:xfrm>
              <a:off x="3197634" y="1682446"/>
              <a:ext cx="1573788" cy="2117116"/>
              <a:chOff x="3197634" y="1682446"/>
              <a:chExt cx="1573788" cy="2117116"/>
            </a:xfrm>
          </p:grpSpPr>
          <p:pic>
            <p:nvPicPr>
              <p:cNvPr id="14" name="Picture 1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197634" y="1682446"/>
                <a:ext cx="1573788" cy="1828800"/>
              </a:xfrm>
              <a:prstGeom prst="rect">
                <a:avLst/>
              </a:prstGeom>
              <a:noFill/>
              <a:ln>
                <a:noFill/>
              </a:ln>
            </p:spPr>
          </p:pic>
          <p:sp>
            <p:nvSpPr>
              <p:cNvPr id="16" name="TextBox 15"/>
              <p:cNvSpPr txBox="1"/>
              <p:nvPr/>
            </p:nvSpPr>
            <p:spPr>
              <a:xfrm>
                <a:off x="3679715" y="3430230"/>
                <a:ext cx="603050" cy="369332"/>
              </a:xfrm>
              <a:prstGeom prst="rect">
                <a:avLst/>
              </a:prstGeom>
              <a:noFill/>
            </p:spPr>
            <p:txBody>
              <a:bodyPr wrap="none" rtlCol="0">
                <a:spAutoFit/>
              </a:bodyPr>
              <a:lstStyle/>
              <a:p>
                <a:pPr algn="ctr" defTabSz="457200" eaLnBrk="1" fontAlgn="auto" hangingPunct="1">
                  <a:spcBef>
                    <a:spcPts val="0"/>
                  </a:spcBef>
                  <a:spcAft>
                    <a:spcPts val="0"/>
                  </a:spcAft>
                </a:pPr>
                <a:r>
                  <a:rPr lang="en-US" sz="1800" dirty="0" smtClean="0">
                    <a:solidFill>
                      <a:prstClr val="black"/>
                    </a:solidFill>
                    <a:latin typeface="Calibri"/>
                    <a:ea typeface=""/>
                    <a:cs typeface=""/>
                  </a:rPr>
                  <a:t>CLM</a:t>
                </a:r>
                <a:endParaRPr lang="en-US" sz="1800" dirty="0">
                  <a:solidFill>
                    <a:prstClr val="black"/>
                  </a:solidFill>
                  <a:latin typeface="Calibri"/>
                  <a:ea typeface=""/>
                  <a:cs typeface=""/>
                </a:endParaRPr>
              </a:p>
            </p:txBody>
          </p:sp>
        </p:grpSp>
        <p:grpSp>
          <p:nvGrpSpPr>
            <p:cNvPr id="20" name="Group 19"/>
            <p:cNvGrpSpPr/>
            <p:nvPr/>
          </p:nvGrpSpPr>
          <p:grpSpPr>
            <a:xfrm>
              <a:off x="4677705" y="1682446"/>
              <a:ext cx="1573788" cy="2117116"/>
              <a:chOff x="4677705" y="1682446"/>
              <a:chExt cx="1573788" cy="2117116"/>
            </a:xfrm>
          </p:grpSpPr>
          <p:pic>
            <p:nvPicPr>
              <p:cNvPr id="9" name="Picture 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77705" y="1682446"/>
                <a:ext cx="1573788" cy="1828800"/>
              </a:xfrm>
              <a:prstGeom prst="rect">
                <a:avLst/>
              </a:prstGeom>
              <a:noFill/>
              <a:ln>
                <a:noFill/>
              </a:ln>
            </p:spPr>
          </p:pic>
          <p:sp>
            <p:nvSpPr>
              <p:cNvPr id="17" name="TextBox 16"/>
              <p:cNvSpPr txBox="1"/>
              <p:nvPr/>
            </p:nvSpPr>
            <p:spPr>
              <a:xfrm>
                <a:off x="4994260" y="3430230"/>
                <a:ext cx="934102" cy="369332"/>
              </a:xfrm>
              <a:prstGeom prst="rect">
                <a:avLst/>
              </a:prstGeom>
              <a:noFill/>
            </p:spPr>
            <p:txBody>
              <a:bodyPr wrap="none" rtlCol="0">
                <a:spAutoFit/>
              </a:bodyPr>
              <a:lstStyle/>
              <a:p>
                <a:pPr algn="ctr" defTabSz="457200" eaLnBrk="1" fontAlgn="auto" hangingPunct="1">
                  <a:spcBef>
                    <a:spcPts val="0"/>
                  </a:spcBef>
                  <a:spcAft>
                    <a:spcPts val="0"/>
                  </a:spcAft>
                </a:pPr>
                <a:r>
                  <a:rPr lang="en-US" sz="1800" dirty="0" err="1" smtClean="0">
                    <a:solidFill>
                      <a:prstClr val="black"/>
                    </a:solidFill>
                    <a:latin typeface="Calibri"/>
                    <a:ea typeface=""/>
                    <a:cs typeface=""/>
                  </a:rPr>
                  <a:t>ParFlow</a:t>
                </a:r>
                <a:endParaRPr lang="en-US" sz="1800" dirty="0">
                  <a:solidFill>
                    <a:prstClr val="black"/>
                  </a:solidFill>
                  <a:latin typeface="Calibri"/>
                  <a:ea typeface=""/>
                  <a:cs typeface=""/>
                </a:endParaRPr>
              </a:p>
            </p:txBody>
          </p:sp>
        </p:grpSp>
      </p:grpSp>
      <p:sp>
        <p:nvSpPr>
          <p:cNvPr id="22" name="TextBox 21"/>
          <p:cNvSpPr txBox="1"/>
          <p:nvPr/>
        </p:nvSpPr>
        <p:spPr>
          <a:xfrm>
            <a:off x="160195" y="3822969"/>
            <a:ext cx="5927338" cy="1938992"/>
          </a:xfrm>
          <a:prstGeom prst="rect">
            <a:avLst/>
          </a:prstGeom>
          <a:noFill/>
        </p:spPr>
        <p:txBody>
          <a:bodyPr wrap="square" rtlCol="0">
            <a:spAutoFit/>
          </a:bodyPr>
          <a:lstStyle/>
          <a:p>
            <a:pPr defTabSz="457200" eaLnBrk="1" fontAlgn="auto" hangingPunct="1">
              <a:spcBef>
                <a:spcPts val="0"/>
              </a:spcBef>
              <a:spcAft>
                <a:spcPts val="0"/>
              </a:spcAft>
            </a:pPr>
            <a:r>
              <a:rPr lang="en-US" sz="1200" dirty="0" smtClean="0">
                <a:solidFill>
                  <a:prstClr val="black"/>
                </a:solidFill>
                <a:latin typeface="Calibri"/>
                <a:ea typeface=""/>
                <a:cs typeface=""/>
              </a:rPr>
              <a:t>“</a:t>
            </a:r>
            <a:r>
              <a:rPr lang="en-US" sz="1200" dirty="0">
                <a:solidFill>
                  <a:prstClr val="black"/>
                </a:solidFill>
                <a:latin typeface="Calibri"/>
                <a:ea typeface=""/>
                <a:cs typeface=""/>
              </a:rPr>
              <a:t>The </a:t>
            </a:r>
            <a:r>
              <a:rPr lang="en-US" sz="1200" b="1" dirty="0">
                <a:solidFill>
                  <a:prstClr val="black"/>
                </a:solidFill>
                <a:latin typeface="Calibri"/>
                <a:ea typeface=""/>
                <a:cs typeface=""/>
              </a:rPr>
              <a:t>terrestrial system modeling platform</a:t>
            </a:r>
            <a:r>
              <a:rPr lang="en-US" sz="1200" dirty="0">
                <a:solidFill>
                  <a:prstClr val="black"/>
                </a:solidFill>
                <a:latin typeface="Calibri"/>
                <a:ea typeface=""/>
                <a:cs typeface=""/>
              </a:rPr>
              <a:t> </a:t>
            </a:r>
            <a:r>
              <a:rPr lang="en-US" sz="1200" b="1" dirty="0">
                <a:solidFill>
                  <a:prstClr val="black"/>
                </a:solidFill>
                <a:latin typeface="Calibri"/>
                <a:ea typeface=""/>
                <a:cs typeface=""/>
                <a:hlinkClick r:id="rId9"/>
              </a:rPr>
              <a:t>(TerrSysMP)</a:t>
            </a:r>
            <a:r>
              <a:rPr lang="en-US" sz="1200" dirty="0">
                <a:solidFill>
                  <a:prstClr val="black"/>
                </a:solidFill>
                <a:latin typeface="Calibri"/>
                <a:ea typeface=""/>
                <a:cs typeface=""/>
              </a:rPr>
              <a:t> was developed to </a:t>
            </a:r>
            <a:r>
              <a:rPr lang="en-US" sz="1200" dirty="0" smtClean="0">
                <a:solidFill>
                  <a:prstClr val="black"/>
                </a:solidFill>
                <a:latin typeface="Calibri"/>
                <a:ea typeface=""/>
                <a:cs typeface=""/>
              </a:rPr>
              <a:t>simulate </a:t>
            </a:r>
            <a:r>
              <a:rPr lang="en-US" sz="1200" dirty="0">
                <a:solidFill>
                  <a:prstClr val="black"/>
                </a:solidFill>
                <a:latin typeface="Calibri"/>
                <a:ea typeface=""/>
                <a:cs typeface=""/>
              </a:rPr>
              <a:t>the interaction between lateral flow processes in river basins with the lower atmospheric boundary layer.</a:t>
            </a:r>
          </a:p>
          <a:p>
            <a:pPr defTabSz="457200" eaLnBrk="1" fontAlgn="auto" hangingPunct="1">
              <a:spcBef>
                <a:spcPts val="0"/>
              </a:spcBef>
              <a:spcAft>
                <a:spcPts val="0"/>
              </a:spcAft>
            </a:pPr>
            <a:r>
              <a:rPr lang="en-US" sz="1200" dirty="0">
                <a:solidFill>
                  <a:prstClr val="black"/>
                </a:solidFill>
                <a:latin typeface="Calibri"/>
                <a:ea typeface=""/>
                <a:cs typeface=""/>
              </a:rPr>
              <a:t>It features three model components: </a:t>
            </a:r>
            <a:r>
              <a:rPr lang="en-US" sz="1200" b="1" dirty="0">
                <a:solidFill>
                  <a:prstClr val="black"/>
                </a:solidFill>
                <a:latin typeface="Calibri"/>
                <a:ea typeface=""/>
                <a:cs typeface=""/>
                <a:hlinkClick r:id="rId13"/>
              </a:rPr>
              <a:t>COSMO</a:t>
            </a:r>
            <a:r>
              <a:rPr lang="en-US" sz="1200" dirty="0">
                <a:solidFill>
                  <a:prstClr val="black"/>
                </a:solidFill>
                <a:latin typeface="Calibri"/>
                <a:ea typeface=""/>
                <a:cs typeface=""/>
              </a:rPr>
              <a:t>, </a:t>
            </a:r>
            <a:r>
              <a:rPr lang="en-US" sz="1200" b="1" dirty="0">
                <a:solidFill>
                  <a:prstClr val="black"/>
                </a:solidFill>
                <a:latin typeface="Calibri"/>
                <a:ea typeface=""/>
                <a:cs typeface=""/>
                <a:hlinkClick r:id="rId14"/>
              </a:rPr>
              <a:t>CLM</a:t>
            </a:r>
            <a:r>
              <a:rPr lang="en-US" sz="1200" dirty="0">
                <a:solidFill>
                  <a:prstClr val="black"/>
                </a:solidFill>
                <a:latin typeface="Calibri"/>
                <a:ea typeface=""/>
                <a:cs typeface=""/>
              </a:rPr>
              <a:t> , </a:t>
            </a:r>
            <a:r>
              <a:rPr lang="en-US" sz="1200" b="1" dirty="0">
                <a:solidFill>
                  <a:prstClr val="black"/>
                </a:solidFill>
                <a:latin typeface="Calibri"/>
                <a:ea typeface=""/>
                <a:cs typeface=""/>
                <a:hlinkClick r:id="rId15"/>
              </a:rPr>
              <a:t>ParFlow</a:t>
            </a:r>
            <a:r>
              <a:rPr lang="en-US" sz="1200" dirty="0">
                <a:solidFill>
                  <a:prstClr val="black"/>
                </a:solidFill>
                <a:latin typeface="Calibri"/>
                <a:ea typeface=""/>
                <a:cs typeface=""/>
              </a:rPr>
              <a:t> and an external coupler </a:t>
            </a:r>
            <a:r>
              <a:rPr lang="en-US" sz="1200" b="1" dirty="0">
                <a:solidFill>
                  <a:prstClr val="black"/>
                </a:solidFill>
                <a:latin typeface="Calibri"/>
                <a:ea typeface=""/>
                <a:cs typeface=""/>
                <a:hlinkClick r:id="rId16"/>
              </a:rPr>
              <a:t>OASIS3</a:t>
            </a:r>
            <a:r>
              <a:rPr lang="en-US" sz="1200" dirty="0">
                <a:solidFill>
                  <a:prstClr val="black"/>
                </a:solidFill>
                <a:latin typeface="Calibri"/>
                <a:ea typeface=""/>
                <a:cs typeface=""/>
              </a:rPr>
              <a:t> that drives the system. This platform allows explicit modeling of land-atmosphere interactions across scales ranging from meters to kilometers via mosaic and downscaling / upscaling approaches. New parameterizations for root water uptake, additional plant function types, downscaling algorithms, and CO</a:t>
            </a:r>
            <a:r>
              <a:rPr lang="en-US" sz="1200" baseline="-25000" dirty="0">
                <a:solidFill>
                  <a:prstClr val="black"/>
                </a:solidFill>
                <a:latin typeface="Calibri"/>
                <a:ea typeface=""/>
                <a:cs typeface=""/>
              </a:rPr>
              <a:t>2</a:t>
            </a:r>
            <a:r>
              <a:rPr lang="en-US" sz="1200" dirty="0">
                <a:solidFill>
                  <a:prstClr val="black"/>
                </a:solidFill>
                <a:latin typeface="Calibri"/>
                <a:ea typeface=""/>
                <a:cs typeface=""/>
              </a:rPr>
              <a:t> exchange processes have also been implemented into</a:t>
            </a:r>
            <a:r>
              <a:rPr lang="en-US" sz="1200" b="1" dirty="0">
                <a:solidFill>
                  <a:prstClr val="black"/>
                </a:solidFill>
                <a:latin typeface="Calibri"/>
                <a:ea typeface=""/>
                <a:cs typeface=""/>
                <a:hlinkClick r:id="rId9"/>
              </a:rPr>
              <a:t> TerrSysMP</a:t>
            </a:r>
            <a:r>
              <a:rPr lang="en-US" sz="1200" dirty="0">
                <a:solidFill>
                  <a:prstClr val="black"/>
                </a:solidFill>
                <a:latin typeface="Calibri"/>
                <a:ea typeface=""/>
                <a:cs typeface=""/>
              </a:rPr>
              <a:t> in collaboration with </a:t>
            </a:r>
            <a:r>
              <a:rPr lang="en-US" sz="1200" b="1" dirty="0">
                <a:solidFill>
                  <a:prstClr val="black"/>
                </a:solidFill>
                <a:latin typeface="Calibri"/>
                <a:ea typeface=""/>
                <a:cs typeface=""/>
                <a:hlinkClick r:id="rId17"/>
              </a:rPr>
              <a:t>B</a:t>
            </a:r>
            <a:r>
              <a:rPr lang="en-US" sz="1200" dirty="0">
                <a:solidFill>
                  <a:prstClr val="black"/>
                </a:solidFill>
                <a:latin typeface="Calibri"/>
                <a:ea typeface=""/>
                <a:cs typeface=""/>
              </a:rPr>
              <a:t> and </a:t>
            </a:r>
            <a:r>
              <a:rPr lang="en-US" sz="1200" b="1" dirty="0">
                <a:solidFill>
                  <a:prstClr val="black"/>
                </a:solidFill>
                <a:latin typeface="Calibri"/>
                <a:ea typeface=""/>
                <a:cs typeface=""/>
                <a:hlinkClick r:id="rId18"/>
              </a:rPr>
              <a:t>C</a:t>
            </a:r>
            <a:r>
              <a:rPr lang="en-US" sz="1200" dirty="0">
                <a:solidFill>
                  <a:prstClr val="black"/>
                </a:solidFill>
                <a:latin typeface="Calibri"/>
                <a:ea typeface=""/>
                <a:cs typeface=""/>
              </a:rPr>
              <a:t> science clusters, and are currently being tested</a:t>
            </a:r>
            <a:r>
              <a:rPr lang="en-US" sz="1200" dirty="0" smtClean="0">
                <a:solidFill>
                  <a:prstClr val="black"/>
                </a:solidFill>
                <a:latin typeface="Calibri"/>
                <a:ea typeface=""/>
                <a:cs typeface=""/>
              </a:rPr>
              <a:t>.”</a:t>
            </a:r>
            <a:endParaRPr lang="en-US" sz="1200" dirty="0">
              <a:solidFill>
                <a:prstClr val="black"/>
              </a:solidFill>
              <a:latin typeface="Calibri"/>
              <a:ea typeface=""/>
              <a:cs typeface=""/>
            </a:endParaRPr>
          </a:p>
        </p:txBody>
      </p:sp>
      <p:sp>
        <p:nvSpPr>
          <p:cNvPr id="24" name="TextBox 23"/>
          <p:cNvSpPr txBox="1"/>
          <p:nvPr/>
        </p:nvSpPr>
        <p:spPr>
          <a:xfrm rot="20172420">
            <a:off x="2269925" y="2002378"/>
            <a:ext cx="3277244" cy="523220"/>
          </a:xfrm>
          <a:prstGeom prst="rect">
            <a:avLst/>
          </a:prstGeom>
          <a:noFill/>
        </p:spPr>
        <p:txBody>
          <a:bodyPr wrap="none" rtlCol="0">
            <a:spAutoFit/>
          </a:bodyPr>
          <a:lstStyle/>
          <a:p>
            <a:pPr defTabSz="457200" eaLnBrk="1" fontAlgn="auto" hangingPunct="1">
              <a:spcBef>
                <a:spcPts val="0"/>
              </a:spcBef>
              <a:spcAft>
                <a:spcPts val="0"/>
              </a:spcAft>
            </a:pPr>
            <a:r>
              <a:rPr lang="en-US" sz="2800" dirty="0" smtClean="0">
                <a:solidFill>
                  <a:prstClr val="black"/>
                </a:solidFill>
                <a:latin typeface="Calibri"/>
                <a:ea typeface=""/>
                <a:cs typeface=""/>
              </a:rPr>
              <a:t>Perfect model results</a:t>
            </a:r>
            <a:endParaRPr lang="en-US" sz="2800" dirty="0">
              <a:solidFill>
                <a:prstClr val="black"/>
              </a:solidFill>
              <a:latin typeface="Calibri"/>
              <a:ea typeface=""/>
              <a:cs typeface=""/>
            </a:endParaRPr>
          </a:p>
        </p:txBody>
      </p:sp>
      <p:sp>
        <p:nvSpPr>
          <p:cNvPr id="3" name="Slide Number Placeholder 2"/>
          <p:cNvSpPr>
            <a:spLocks noGrp="1"/>
          </p:cNvSpPr>
          <p:nvPr>
            <p:ph type="sldNum" sz="quarter" idx="12"/>
          </p:nvPr>
        </p:nvSpPr>
        <p:spPr/>
        <p:txBody>
          <a:bodyPr/>
          <a:lstStyle/>
          <a:p>
            <a:pPr algn="r" defTabSz="457200" eaLnBrk="1" fontAlgn="auto" hangingPunct="1">
              <a:spcBef>
                <a:spcPts val="0"/>
              </a:spcBef>
              <a:spcAft>
                <a:spcPts val="0"/>
              </a:spcAft>
            </a:pPr>
            <a:r>
              <a:rPr lang="en-US" sz="1800" smtClean="0">
                <a:solidFill>
                  <a:prstClr val="white">
                    <a:lumMod val="50000"/>
                  </a:prstClr>
                </a:solidFill>
                <a:latin typeface="Calibri"/>
                <a:ea typeface=""/>
                <a:cs typeface=""/>
              </a:rPr>
              <a:t> </a:t>
            </a:r>
            <a:r>
              <a:rPr lang="en-US" sz="1200" smtClean="0">
                <a:solidFill>
                  <a:prstClr val="white">
                    <a:lumMod val="50000"/>
                  </a:prstClr>
                </a:solidFill>
                <a:latin typeface="Calibri"/>
                <a:ea typeface=""/>
                <a:cs typeface=""/>
              </a:rPr>
              <a:t>Section 1: </a:t>
            </a:r>
            <a:fld id="{283B4FF1-25A9-3741-B230-AA79218BFD91}" type="slidenum">
              <a:rPr lang="en-US" sz="1200" smtClean="0">
                <a:solidFill>
                  <a:prstClr val="white">
                    <a:lumMod val="50000"/>
                  </a:prstClr>
                </a:solidFill>
                <a:latin typeface="Calibri"/>
                <a:ea typeface=""/>
                <a:cs typeface=""/>
              </a:rPr>
              <a:pPr algn="r" defTabSz="457200" eaLnBrk="1" fontAlgn="auto" hangingPunct="1">
                <a:spcBef>
                  <a:spcPts val="0"/>
                </a:spcBef>
                <a:spcAft>
                  <a:spcPts val="0"/>
                </a:spcAft>
              </a:pPr>
              <a:t>98</a:t>
            </a:fld>
            <a:r>
              <a:rPr lang="en-US" sz="1200" smtClean="0">
                <a:solidFill>
                  <a:prstClr val="white">
                    <a:lumMod val="50000"/>
                  </a:prstClr>
                </a:solidFill>
                <a:latin typeface="Calibri"/>
                <a:ea typeface=""/>
                <a:cs typeface=""/>
              </a:rPr>
              <a:t> of 40</a:t>
            </a:r>
            <a:endParaRPr lang="en-US" sz="1200" dirty="0">
              <a:solidFill>
                <a:prstClr val="white">
                  <a:lumMod val="50000"/>
                </a:prstClr>
              </a:solidFill>
              <a:latin typeface="Calibri"/>
              <a:ea typeface=""/>
              <a:cs typeface=""/>
            </a:endParaRPr>
          </a:p>
        </p:txBody>
      </p:sp>
    </p:spTree>
    <p:extLst>
      <p:ext uri="{BB962C8B-B14F-4D97-AF65-F5344CB8AC3E}">
        <p14:creationId xmlns:p14="http://schemas.microsoft.com/office/powerpoint/2010/main" val="146323534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153" y="729465"/>
            <a:ext cx="8907694" cy="6128535"/>
          </a:xfrm>
          <a:prstGeom prst="rect">
            <a:avLst/>
          </a:prstGeom>
          <a:noFill/>
        </p:spPr>
      </p:pic>
      <p:sp>
        <p:nvSpPr>
          <p:cNvPr id="3" name="Title 2"/>
          <p:cNvSpPr>
            <a:spLocks noGrp="1"/>
          </p:cNvSpPr>
          <p:nvPr>
            <p:ph type="title"/>
          </p:nvPr>
        </p:nvSpPr>
        <p:spPr/>
        <p:txBody>
          <a:bodyPr/>
          <a:lstStyle/>
          <a:p>
            <a:r>
              <a:rPr lang="en-US" dirty="0" smtClean="0"/>
              <a:t>Recent Papers on Snow DA &amp; DART</a:t>
            </a:r>
            <a:endParaRPr lang="en-US" dirty="0"/>
          </a:p>
        </p:txBody>
      </p:sp>
      <p:grpSp>
        <p:nvGrpSpPr>
          <p:cNvPr id="8" name="Group 7"/>
          <p:cNvGrpSpPr/>
          <p:nvPr/>
        </p:nvGrpSpPr>
        <p:grpSpPr>
          <a:xfrm>
            <a:off x="618995" y="1799895"/>
            <a:ext cx="7906010" cy="4582194"/>
            <a:chOff x="118153" y="1799895"/>
            <a:chExt cx="7906010" cy="4582194"/>
          </a:xfrm>
        </p:grpSpPr>
        <p:sp>
          <p:nvSpPr>
            <p:cNvPr id="4" name="TextBox 3"/>
            <p:cNvSpPr txBox="1"/>
            <p:nvPr/>
          </p:nvSpPr>
          <p:spPr>
            <a:xfrm>
              <a:off x="118153" y="5304871"/>
              <a:ext cx="7646902" cy="1077218"/>
            </a:xfrm>
            <a:prstGeom prst="rect">
              <a:avLst/>
            </a:prstGeom>
            <a:solidFill>
              <a:schemeClr val="bg1"/>
            </a:solidFill>
            <a:effectLst>
              <a:softEdge rad="38100"/>
            </a:effectLst>
          </p:spPr>
          <p:txBody>
            <a:bodyPr wrap="none" rtlCol="0">
              <a:spAutoFit/>
            </a:bodyPr>
            <a:lstStyle/>
            <a:p>
              <a:pPr defTabSz="457200" eaLnBrk="1" fontAlgn="auto" hangingPunct="1">
                <a:spcBef>
                  <a:spcPts val="0"/>
                </a:spcBef>
                <a:spcAft>
                  <a:spcPts val="0"/>
                </a:spcAft>
              </a:pPr>
              <a:r>
                <a:rPr lang="en-US" sz="1600" dirty="0" smtClean="0">
                  <a:solidFill>
                    <a:prstClr val="black"/>
                  </a:solidFill>
                  <a:latin typeface="Calibri"/>
                  <a:ea typeface=""/>
                  <a:cs typeface=""/>
                </a:rPr>
                <a:t>Kwon</a:t>
              </a:r>
              <a:r>
                <a:rPr lang="en-US" sz="1600" dirty="0">
                  <a:solidFill>
                    <a:prstClr val="black"/>
                  </a:solidFill>
                  <a:latin typeface="Calibri"/>
                  <a:ea typeface=""/>
                  <a:cs typeface=""/>
                </a:rPr>
                <a:t>, Y., Z. -L. Yang, T. J. Hoar, and A. M. </a:t>
              </a:r>
              <a:r>
                <a:rPr lang="en-US" sz="1600" dirty="0" err="1">
                  <a:solidFill>
                    <a:prstClr val="black"/>
                  </a:solidFill>
                  <a:latin typeface="Calibri"/>
                  <a:ea typeface=""/>
                  <a:cs typeface=""/>
                </a:rPr>
                <a:t>Toure</a:t>
              </a:r>
              <a:r>
                <a:rPr lang="en-US" sz="1600" dirty="0">
                  <a:solidFill>
                    <a:prstClr val="black"/>
                  </a:solidFill>
                  <a:latin typeface="Calibri"/>
                  <a:ea typeface=""/>
                  <a:cs typeface=""/>
                </a:rPr>
                <a:t>, </a:t>
              </a:r>
              <a:r>
                <a:rPr lang="en-US" sz="1600" dirty="0" smtClean="0">
                  <a:solidFill>
                    <a:prstClr val="black"/>
                  </a:solidFill>
                  <a:latin typeface="Calibri"/>
                  <a:ea typeface=""/>
                  <a:cs typeface=""/>
                </a:rPr>
                <a:t>2017</a:t>
              </a:r>
            </a:p>
            <a:p>
              <a:pPr defTabSz="457200" eaLnBrk="1" fontAlgn="auto" hangingPunct="1">
                <a:spcBef>
                  <a:spcPts val="0"/>
                </a:spcBef>
                <a:spcAft>
                  <a:spcPts val="0"/>
                </a:spcAft>
              </a:pPr>
              <a:r>
                <a:rPr lang="en-US" sz="1600" dirty="0" smtClean="0">
                  <a:solidFill>
                    <a:prstClr val="black"/>
                  </a:solidFill>
                  <a:latin typeface="Calibri"/>
                  <a:ea typeface=""/>
                  <a:cs typeface=""/>
                </a:rPr>
                <a:t>Improving </a:t>
              </a:r>
              <a:r>
                <a:rPr lang="en-US" sz="1600" dirty="0">
                  <a:solidFill>
                    <a:prstClr val="black"/>
                  </a:solidFill>
                  <a:latin typeface="Calibri"/>
                  <a:ea typeface=""/>
                  <a:cs typeface=""/>
                </a:rPr>
                <a:t>the radiance assimilation performance in estimating snow water storage </a:t>
              </a:r>
              <a:r>
                <a:rPr lang="en-US" sz="1600" dirty="0" smtClean="0">
                  <a:solidFill>
                    <a:prstClr val="black"/>
                  </a:solidFill>
                  <a:latin typeface="Calibri"/>
                  <a:ea typeface=""/>
                  <a:cs typeface=""/>
                </a:rPr>
                <a:t>across</a:t>
              </a:r>
            </a:p>
            <a:p>
              <a:pPr defTabSz="457200" eaLnBrk="1" fontAlgn="auto" hangingPunct="1">
                <a:spcBef>
                  <a:spcPts val="0"/>
                </a:spcBef>
                <a:spcAft>
                  <a:spcPts val="0"/>
                </a:spcAft>
              </a:pPr>
              <a:r>
                <a:rPr lang="en-US" sz="1600" dirty="0" smtClean="0">
                  <a:solidFill>
                    <a:prstClr val="black"/>
                  </a:solidFill>
                  <a:latin typeface="Calibri"/>
                  <a:ea typeface=""/>
                  <a:cs typeface=""/>
                </a:rPr>
                <a:t>snow </a:t>
              </a:r>
              <a:r>
                <a:rPr lang="en-US" sz="1600" dirty="0">
                  <a:solidFill>
                    <a:prstClr val="black"/>
                  </a:solidFill>
                  <a:latin typeface="Calibri"/>
                  <a:ea typeface=""/>
                  <a:cs typeface=""/>
                </a:rPr>
                <a:t>and land-cover types in North America. </a:t>
              </a:r>
              <a:r>
                <a:rPr lang="en-US" sz="1600" i="1" dirty="0">
                  <a:solidFill>
                    <a:prstClr val="black"/>
                  </a:solidFill>
                  <a:latin typeface="Calibri"/>
                  <a:ea typeface=""/>
                  <a:cs typeface=""/>
                </a:rPr>
                <a:t>Journal of Hydrometeorology</a:t>
              </a:r>
              <a:r>
                <a:rPr lang="en-US" sz="1600" dirty="0">
                  <a:solidFill>
                    <a:prstClr val="black"/>
                  </a:solidFill>
                  <a:latin typeface="Calibri"/>
                  <a:ea typeface=""/>
                  <a:cs typeface=""/>
                </a:rPr>
                <a:t>, </a:t>
              </a:r>
              <a:r>
                <a:rPr lang="en-US" sz="1600" b="1" dirty="0">
                  <a:solidFill>
                    <a:prstClr val="black"/>
                  </a:solidFill>
                  <a:latin typeface="Calibri"/>
                  <a:ea typeface=""/>
                  <a:cs typeface=""/>
                </a:rPr>
                <a:t>18</a:t>
              </a:r>
              <a:r>
                <a:rPr lang="en-US" sz="1600" dirty="0">
                  <a:solidFill>
                    <a:prstClr val="black"/>
                  </a:solidFill>
                  <a:latin typeface="Calibri"/>
                  <a:ea typeface=""/>
                  <a:cs typeface=""/>
                </a:rPr>
                <a:t>, </a:t>
              </a:r>
              <a:r>
                <a:rPr lang="en-US" sz="1600" dirty="0" smtClean="0">
                  <a:solidFill>
                    <a:prstClr val="black"/>
                  </a:solidFill>
                  <a:latin typeface="Calibri"/>
                  <a:ea typeface=""/>
                  <a:cs typeface=""/>
                </a:rPr>
                <a:t>651-668</a:t>
              </a:r>
            </a:p>
            <a:p>
              <a:pPr defTabSz="457200" eaLnBrk="1" fontAlgn="auto" hangingPunct="1">
                <a:spcBef>
                  <a:spcPts val="0"/>
                </a:spcBef>
                <a:spcAft>
                  <a:spcPts val="0"/>
                </a:spcAft>
              </a:pPr>
              <a:r>
                <a:rPr lang="en-US" sz="1600" dirty="0" smtClean="0">
                  <a:solidFill>
                    <a:prstClr val="black"/>
                  </a:solidFill>
                  <a:latin typeface="Calibri"/>
                  <a:ea typeface=""/>
                  <a:cs typeface=""/>
                </a:rPr>
                <a:t>doi:10.1175/JHM-D-16-0102.</a:t>
              </a:r>
              <a:endParaRPr lang="en-US" sz="1600" dirty="0">
                <a:solidFill>
                  <a:prstClr val="black"/>
                </a:solidFill>
                <a:latin typeface="Calibri"/>
                <a:ea typeface=""/>
                <a:cs typeface=""/>
              </a:endParaRPr>
            </a:p>
          </p:txBody>
        </p:sp>
        <p:sp>
          <p:nvSpPr>
            <p:cNvPr id="5" name="TextBox 4"/>
            <p:cNvSpPr txBox="1"/>
            <p:nvPr/>
          </p:nvSpPr>
          <p:spPr>
            <a:xfrm>
              <a:off x="118153" y="3552383"/>
              <a:ext cx="7404656" cy="1077218"/>
            </a:xfrm>
            <a:prstGeom prst="rect">
              <a:avLst/>
            </a:prstGeom>
            <a:solidFill>
              <a:schemeClr val="bg1"/>
            </a:solidFill>
            <a:effectLst>
              <a:outerShdw blurRad="50800" dist="50800" dir="5400000" algn="ctr" rotWithShape="0">
                <a:schemeClr val="bg1"/>
              </a:outerShdw>
              <a:softEdge rad="38100"/>
            </a:effectLst>
          </p:spPr>
          <p:txBody>
            <a:bodyPr wrap="none" rtlCol="0">
              <a:spAutoFit/>
            </a:bodyPr>
            <a:lstStyle/>
            <a:p>
              <a:pPr defTabSz="457200" eaLnBrk="1" fontAlgn="auto" hangingPunct="1">
                <a:spcBef>
                  <a:spcPts val="0"/>
                </a:spcBef>
                <a:spcAft>
                  <a:spcPts val="0"/>
                </a:spcAft>
              </a:pPr>
              <a:r>
                <a:rPr lang="en-US" sz="1600" dirty="0" smtClean="0">
                  <a:solidFill>
                    <a:prstClr val="black"/>
                  </a:solidFill>
                  <a:latin typeface="Calibri"/>
                  <a:ea typeface=""/>
                  <a:cs typeface=""/>
                </a:rPr>
                <a:t>Kwon</a:t>
              </a:r>
              <a:r>
                <a:rPr lang="en-US" sz="1600" dirty="0">
                  <a:solidFill>
                    <a:prstClr val="black"/>
                  </a:solidFill>
                  <a:latin typeface="Calibri"/>
                  <a:ea typeface=""/>
                  <a:cs typeface=""/>
                </a:rPr>
                <a:t>, Y., Z. -L. Yang, L. Zhao, T. J. Hoar, A. M. </a:t>
              </a:r>
              <a:r>
                <a:rPr lang="en-US" sz="1600" dirty="0" err="1">
                  <a:solidFill>
                    <a:prstClr val="black"/>
                  </a:solidFill>
                  <a:latin typeface="Calibri"/>
                  <a:ea typeface=""/>
                  <a:cs typeface=""/>
                </a:rPr>
                <a:t>Toure</a:t>
              </a:r>
              <a:r>
                <a:rPr lang="en-US" sz="1600" dirty="0">
                  <a:solidFill>
                    <a:prstClr val="black"/>
                  </a:solidFill>
                  <a:latin typeface="Calibri"/>
                  <a:ea typeface=""/>
                  <a:cs typeface=""/>
                </a:rPr>
                <a:t>, and M. </a:t>
              </a:r>
              <a:r>
                <a:rPr lang="en-US" sz="1600" dirty="0" err="1">
                  <a:solidFill>
                    <a:prstClr val="black"/>
                  </a:solidFill>
                  <a:latin typeface="Calibri"/>
                  <a:ea typeface=""/>
                  <a:cs typeface=""/>
                </a:rPr>
                <a:t>Rodell</a:t>
              </a:r>
              <a:r>
                <a:rPr lang="en-US" sz="1600" dirty="0">
                  <a:solidFill>
                    <a:prstClr val="black"/>
                  </a:solidFill>
                  <a:latin typeface="Calibri"/>
                  <a:ea typeface=""/>
                  <a:cs typeface=""/>
                </a:rPr>
                <a:t>, </a:t>
              </a:r>
              <a:r>
                <a:rPr lang="en-US" sz="1600" dirty="0" smtClean="0">
                  <a:solidFill>
                    <a:prstClr val="black"/>
                  </a:solidFill>
                  <a:latin typeface="Calibri"/>
                  <a:ea typeface=""/>
                  <a:cs typeface=""/>
                </a:rPr>
                <a:t>2016</a:t>
              </a:r>
            </a:p>
            <a:p>
              <a:pPr defTabSz="457200" eaLnBrk="1" fontAlgn="auto" hangingPunct="1">
                <a:spcBef>
                  <a:spcPts val="0"/>
                </a:spcBef>
                <a:spcAft>
                  <a:spcPts val="0"/>
                </a:spcAft>
              </a:pPr>
              <a:r>
                <a:rPr lang="en-US" sz="1600" dirty="0" smtClean="0">
                  <a:solidFill>
                    <a:prstClr val="black"/>
                  </a:solidFill>
                  <a:latin typeface="Calibri"/>
                  <a:ea typeface=""/>
                  <a:cs typeface=""/>
                </a:rPr>
                <a:t>Estimating </a:t>
              </a:r>
              <a:r>
                <a:rPr lang="en-US" sz="1600" dirty="0">
                  <a:solidFill>
                    <a:prstClr val="black"/>
                  </a:solidFill>
                  <a:latin typeface="Calibri"/>
                  <a:ea typeface=""/>
                  <a:cs typeface=""/>
                </a:rPr>
                <a:t>snow water storage in North America using CLM4, DART, and snow </a:t>
              </a:r>
              <a:r>
                <a:rPr lang="en-US" sz="1600" dirty="0" smtClean="0">
                  <a:solidFill>
                    <a:prstClr val="black"/>
                  </a:solidFill>
                  <a:latin typeface="Calibri"/>
                  <a:ea typeface=""/>
                  <a:cs typeface=""/>
                </a:rPr>
                <a:t>radiance</a:t>
              </a:r>
            </a:p>
            <a:p>
              <a:pPr defTabSz="457200" eaLnBrk="1" fontAlgn="auto" hangingPunct="1">
                <a:spcBef>
                  <a:spcPts val="0"/>
                </a:spcBef>
                <a:spcAft>
                  <a:spcPts val="0"/>
                </a:spcAft>
              </a:pPr>
              <a:r>
                <a:rPr lang="en-US" sz="1600" dirty="0" smtClean="0">
                  <a:solidFill>
                    <a:prstClr val="black"/>
                  </a:solidFill>
                  <a:latin typeface="Calibri"/>
                  <a:ea typeface=""/>
                  <a:cs typeface=""/>
                </a:rPr>
                <a:t>data </a:t>
              </a:r>
              <a:r>
                <a:rPr lang="en-US" sz="1600" dirty="0">
                  <a:solidFill>
                    <a:prstClr val="black"/>
                  </a:solidFill>
                  <a:latin typeface="Calibri"/>
                  <a:ea typeface=""/>
                  <a:cs typeface=""/>
                </a:rPr>
                <a:t>assimilation. </a:t>
              </a:r>
              <a:r>
                <a:rPr lang="en-US" sz="1600" i="1" dirty="0">
                  <a:solidFill>
                    <a:prstClr val="black"/>
                  </a:solidFill>
                  <a:latin typeface="Calibri"/>
                  <a:ea typeface=""/>
                  <a:cs typeface=""/>
                </a:rPr>
                <a:t>Journal of Hydrometeorology</a:t>
              </a:r>
              <a:r>
                <a:rPr lang="en-US" sz="1600" dirty="0">
                  <a:solidFill>
                    <a:prstClr val="black"/>
                  </a:solidFill>
                  <a:latin typeface="Calibri"/>
                  <a:ea typeface=""/>
                  <a:cs typeface=""/>
                </a:rPr>
                <a:t>, </a:t>
              </a:r>
              <a:r>
                <a:rPr lang="en-US" sz="1600" b="1" dirty="0">
                  <a:solidFill>
                    <a:prstClr val="black"/>
                  </a:solidFill>
                  <a:latin typeface="Calibri"/>
                  <a:ea typeface=""/>
                  <a:cs typeface=""/>
                </a:rPr>
                <a:t>17</a:t>
              </a:r>
              <a:r>
                <a:rPr lang="en-US" sz="1600" dirty="0">
                  <a:solidFill>
                    <a:prstClr val="black"/>
                  </a:solidFill>
                  <a:latin typeface="Calibri"/>
                  <a:ea typeface=""/>
                  <a:cs typeface=""/>
                </a:rPr>
                <a:t>, </a:t>
              </a:r>
              <a:r>
                <a:rPr lang="en-US" sz="1600" dirty="0" smtClean="0">
                  <a:solidFill>
                    <a:prstClr val="black"/>
                  </a:solidFill>
                  <a:latin typeface="Calibri"/>
                  <a:ea typeface=""/>
                  <a:cs typeface=""/>
                </a:rPr>
                <a:t>2853-2874</a:t>
              </a:r>
            </a:p>
            <a:p>
              <a:pPr defTabSz="457200" eaLnBrk="1" fontAlgn="auto" hangingPunct="1">
                <a:spcBef>
                  <a:spcPts val="0"/>
                </a:spcBef>
                <a:spcAft>
                  <a:spcPts val="0"/>
                </a:spcAft>
              </a:pPr>
              <a:r>
                <a:rPr lang="en-US" sz="1600" dirty="0" smtClean="0">
                  <a:solidFill>
                    <a:prstClr val="black"/>
                  </a:solidFill>
                  <a:latin typeface="Calibri"/>
                  <a:ea typeface=""/>
                  <a:cs typeface=""/>
                </a:rPr>
                <a:t>doi:10.1175/JHM-D-16-0028.1</a:t>
              </a:r>
              <a:endParaRPr lang="en-US" sz="1600" dirty="0">
                <a:solidFill>
                  <a:prstClr val="black"/>
                </a:solidFill>
                <a:latin typeface="Calibri"/>
                <a:ea typeface=""/>
                <a:cs typeface=""/>
              </a:endParaRPr>
            </a:p>
          </p:txBody>
        </p:sp>
        <p:sp>
          <p:nvSpPr>
            <p:cNvPr id="6" name="TextBox 5"/>
            <p:cNvSpPr txBox="1"/>
            <p:nvPr/>
          </p:nvSpPr>
          <p:spPr>
            <a:xfrm>
              <a:off x="118153" y="1799895"/>
              <a:ext cx="7906010" cy="1077218"/>
            </a:xfrm>
            <a:prstGeom prst="rect">
              <a:avLst/>
            </a:prstGeom>
            <a:solidFill>
              <a:schemeClr val="bg1"/>
            </a:solidFill>
            <a:effectLst>
              <a:softEdge rad="38100"/>
            </a:effectLst>
          </p:spPr>
          <p:txBody>
            <a:bodyPr wrap="none" rtlCol="0">
              <a:spAutoFit/>
            </a:bodyPr>
            <a:lstStyle/>
            <a:p>
              <a:pPr defTabSz="457200" eaLnBrk="1" fontAlgn="auto" hangingPunct="1">
                <a:spcBef>
                  <a:spcPts val="0"/>
                </a:spcBef>
                <a:spcAft>
                  <a:spcPts val="0"/>
                </a:spcAft>
              </a:pPr>
              <a:r>
                <a:rPr lang="en-US" sz="1600" dirty="0" smtClean="0">
                  <a:solidFill>
                    <a:prstClr val="black"/>
                  </a:solidFill>
                  <a:latin typeface="Calibri"/>
                  <a:ea typeface=""/>
                  <a:cs typeface=""/>
                </a:rPr>
                <a:t>Zhao</a:t>
              </a:r>
              <a:r>
                <a:rPr lang="en-US" sz="1600" dirty="0">
                  <a:solidFill>
                    <a:prstClr val="black"/>
                  </a:solidFill>
                  <a:latin typeface="Calibri"/>
                  <a:ea typeface=""/>
                  <a:cs typeface=""/>
                </a:rPr>
                <a:t>, L., Z. -L. Yang, and T. J. Hoar, </a:t>
              </a:r>
              <a:r>
                <a:rPr lang="en-US" sz="1600" dirty="0" smtClean="0">
                  <a:solidFill>
                    <a:prstClr val="black"/>
                  </a:solidFill>
                  <a:latin typeface="Calibri"/>
                  <a:ea typeface=""/>
                  <a:cs typeface=""/>
                </a:rPr>
                <a:t>2016</a:t>
              </a:r>
            </a:p>
            <a:p>
              <a:pPr defTabSz="457200" eaLnBrk="1" fontAlgn="auto" hangingPunct="1">
                <a:spcBef>
                  <a:spcPts val="0"/>
                </a:spcBef>
                <a:spcAft>
                  <a:spcPts val="0"/>
                </a:spcAft>
              </a:pPr>
              <a:r>
                <a:rPr lang="en-US" sz="1600" dirty="0" smtClean="0">
                  <a:solidFill>
                    <a:prstClr val="black"/>
                  </a:solidFill>
                  <a:latin typeface="Calibri"/>
                  <a:ea typeface=""/>
                  <a:cs typeface=""/>
                </a:rPr>
                <a:t>Global </a:t>
              </a:r>
              <a:r>
                <a:rPr lang="en-US" sz="1600" dirty="0">
                  <a:solidFill>
                    <a:prstClr val="black"/>
                  </a:solidFill>
                  <a:latin typeface="Calibri"/>
                  <a:ea typeface=""/>
                  <a:cs typeface=""/>
                </a:rPr>
                <a:t>soil moisture estimation by assimilating AMSR-E brightness </a:t>
              </a:r>
              <a:r>
                <a:rPr lang="en-US" sz="1600" dirty="0" smtClean="0">
                  <a:solidFill>
                    <a:prstClr val="black"/>
                  </a:solidFill>
                  <a:latin typeface="Calibri"/>
                  <a:ea typeface=""/>
                  <a:cs typeface=""/>
                </a:rPr>
                <a:t>temperatures in a coupled</a:t>
              </a:r>
            </a:p>
            <a:p>
              <a:pPr defTabSz="457200" eaLnBrk="1" fontAlgn="auto" hangingPunct="1">
                <a:spcBef>
                  <a:spcPts val="0"/>
                </a:spcBef>
                <a:spcAft>
                  <a:spcPts val="0"/>
                </a:spcAft>
              </a:pPr>
              <a:r>
                <a:rPr lang="en-US" sz="1600" dirty="0" smtClean="0">
                  <a:solidFill>
                    <a:prstClr val="black"/>
                  </a:solidFill>
                  <a:latin typeface="Calibri"/>
                  <a:ea typeface=""/>
                  <a:cs typeface=""/>
                </a:rPr>
                <a:t>CLM4-RTM-DART </a:t>
              </a:r>
              <a:r>
                <a:rPr lang="en-US" sz="1600" dirty="0">
                  <a:solidFill>
                    <a:prstClr val="black"/>
                  </a:solidFill>
                  <a:latin typeface="Calibri"/>
                  <a:ea typeface=""/>
                  <a:cs typeface=""/>
                </a:rPr>
                <a:t>system. </a:t>
              </a:r>
              <a:r>
                <a:rPr lang="en-US" sz="1600" i="1" dirty="0">
                  <a:solidFill>
                    <a:prstClr val="black"/>
                  </a:solidFill>
                  <a:latin typeface="Calibri"/>
                  <a:ea typeface=""/>
                  <a:cs typeface=""/>
                </a:rPr>
                <a:t>Journal of Hydrometeorology</a:t>
              </a:r>
              <a:r>
                <a:rPr lang="en-US" sz="1600" dirty="0">
                  <a:solidFill>
                    <a:prstClr val="black"/>
                  </a:solidFill>
                  <a:latin typeface="Calibri"/>
                  <a:ea typeface=""/>
                  <a:cs typeface=""/>
                </a:rPr>
                <a:t>, </a:t>
              </a:r>
              <a:r>
                <a:rPr lang="en-US" sz="1600" b="1" dirty="0">
                  <a:solidFill>
                    <a:prstClr val="black"/>
                  </a:solidFill>
                  <a:latin typeface="Calibri"/>
                  <a:ea typeface=""/>
                  <a:cs typeface=""/>
                </a:rPr>
                <a:t>17</a:t>
              </a:r>
              <a:r>
                <a:rPr lang="en-US" sz="1600" dirty="0">
                  <a:solidFill>
                    <a:prstClr val="black"/>
                  </a:solidFill>
                  <a:latin typeface="Calibri"/>
                  <a:ea typeface=""/>
                  <a:cs typeface=""/>
                </a:rPr>
                <a:t>, </a:t>
              </a:r>
              <a:r>
                <a:rPr lang="en-US" sz="1600" dirty="0" smtClean="0">
                  <a:solidFill>
                    <a:prstClr val="black"/>
                  </a:solidFill>
                  <a:latin typeface="Calibri"/>
                  <a:ea typeface=""/>
                  <a:cs typeface=""/>
                </a:rPr>
                <a:t>2431-2454</a:t>
              </a:r>
            </a:p>
            <a:p>
              <a:pPr defTabSz="457200" eaLnBrk="1" fontAlgn="auto" hangingPunct="1">
                <a:spcBef>
                  <a:spcPts val="0"/>
                </a:spcBef>
                <a:spcAft>
                  <a:spcPts val="0"/>
                </a:spcAft>
              </a:pPr>
              <a:r>
                <a:rPr lang="en-US" sz="1600" dirty="0" smtClean="0">
                  <a:solidFill>
                    <a:prstClr val="black"/>
                  </a:solidFill>
                  <a:latin typeface="Calibri"/>
                  <a:ea typeface=""/>
                  <a:cs typeface=""/>
                </a:rPr>
                <a:t>doi:10.1175/JHM-D-15-0218.1</a:t>
              </a:r>
              <a:endParaRPr lang="en-US" sz="1600" dirty="0">
                <a:solidFill>
                  <a:prstClr val="black"/>
                </a:solidFill>
                <a:latin typeface="Calibri"/>
                <a:ea typeface=""/>
                <a:cs typeface=""/>
              </a:endParaRPr>
            </a:p>
          </p:txBody>
        </p:sp>
      </p:grpSp>
      <p:sp>
        <p:nvSpPr>
          <p:cNvPr id="2" name="Slide Number Placeholder 1"/>
          <p:cNvSpPr>
            <a:spLocks noGrp="1"/>
          </p:cNvSpPr>
          <p:nvPr>
            <p:ph type="sldNum" sz="quarter" idx="12"/>
          </p:nvPr>
        </p:nvSpPr>
        <p:spPr/>
        <p:txBody>
          <a:bodyPr/>
          <a:lstStyle/>
          <a:p>
            <a:pPr algn="r" defTabSz="457200" eaLnBrk="1" fontAlgn="auto" hangingPunct="1">
              <a:spcBef>
                <a:spcPts val="0"/>
              </a:spcBef>
              <a:spcAft>
                <a:spcPts val="0"/>
              </a:spcAft>
            </a:pPr>
            <a:r>
              <a:rPr lang="en-US" sz="1800" smtClean="0">
                <a:solidFill>
                  <a:prstClr val="white">
                    <a:lumMod val="50000"/>
                  </a:prstClr>
                </a:solidFill>
                <a:latin typeface="Calibri"/>
                <a:ea typeface=""/>
                <a:cs typeface=""/>
              </a:rPr>
              <a:t> </a:t>
            </a:r>
            <a:r>
              <a:rPr lang="en-US" sz="1200" smtClean="0">
                <a:solidFill>
                  <a:prstClr val="white">
                    <a:lumMod val="50000"/>
                  </a:prstClr>
                </a:solidFill>
                <a:latin typeface="Calibri"/>
                <a:ea typeface=""/>
                <a:cs typeface=""/>
              </a:rPr>
              <a:t>Section 1: </a:t>
            </a:r>
            <a:fld id="{283B4FF1-25A9-3741-B230-AA79218BFD91}" type="slidenum">
              <a:rPr lang="en-US" sz="1200" smtClean="0">
                <a:solidFill>
                  <a:prstClr val="white">
                    <a:lumMod val="50000"/>
                  </a:prstClr>
                </a:solidFill>
                <a:latin typeface="Calibri"/>
                <a:ea typeface=""/>
                <a:cs typeface=""/>
              </a:rPr>
              <a:pPr algn="r" defTabSz="457200" eaLnBrk="1" fontAlgn="auto" hangingPunct="1">
                <a:spcBef>
                  <a:spcPts val="0"/>
                </a:spcBef>
                <a:spcAft>
                  <a:spcPts val="0"/>
                </a:spcAft>
              </a:pPr>
              <a:t>99</a:t>
            </a:fld>
            <a:r>
              <a:rPr lang="en-US" sz="1200" smtClean="0">
                <a:solidFill>
                  <a:prstClr val="white">
                    <a:lumMod val="50000"/>
                  </a:prstClr>
                </a:solidFill>
                <a:latin typeface="Calibri"/>
                <a:ea typeface=""/>
                <a:cs typeface=""/>
              </a:rPr>
              <a:t> of 40</a:t>
            </a:r>
            <a:endParaRPr lang="en-US" sz="1200" dirty="0">
              <a:solidFill>
                <a:prstClr val="white">
                  <a:lumMod val="50000"/>
                </a:prstClr>
              </a:solidFill>
              <a:latin typeface="Calibri"/>
              <a:ea typeface=""/>
              <a:cs typeface=""/>
            </a:endParaRPr>
          </a:p>
        </p:txBody>
      </p:sp>
    </p:spTree>
    <p:extLst>
      <p:ext uri="{BB962C8B-B14F-4D97-AF65-F5344CB8AC3E}">
        <p14:creationId xmlns:p14="http://schemas.microsoft.com/office/powerpoint/2010/main" val="1466011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jla_am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ART_Tuto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jla_am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DART_Tuto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DART_Tuto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Office Them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jla_ams_mars.thmx</Template>
  <TotalTime>15989</TotalTime>
  <Words>7236</Words>
  <Application>Microsoft Macintosh PowerPoint</Application>
  <PresentationFormat>On-screen Show (4:3)</PresentationFormat>
  <Paragraphs>1193</Paragraphs>
  <Slides>127</Slides>
  <Notes>67</Notes>
  <HiddenSlides>0</HiddenSlides>
  <MMClips>6</MMClips>
  <ScaleCrop>false</ScaleCrop>
  <HeadingPairs>
    <vt:vector size="8" baseType="variant">
      <vt:variant>
        <vt:lpstr>Fonts Used</vt:lpstr>
      </vt:variant>
      <vt:variant>
        <vt:i4>14</vt:i4>
      </vt:variant>
      <vt:variant>
        <vt:lpstr>Theme</vt:lpstr>
      </vt:variant>
      <vt:variant>
        <vt:i4>10</vt:i4>
      </vt:variant>
      <vt:variant>
        <vt:lpstr>Embedded OLE Servers</vt:lpstr>
      </vt:variant>
      <vt:variant>
        <vt:i4>1</vt:i4>
      </vt:variant>
      <vt:variant>
        <vt:lpstr>Slide Titles</vt:lpstr>
      </vt:variant>
      <vt:variant>
        <vt:i4>127</vt:i4>
      </vt:variant>
    </vt:vector>
  </HeadingPairs>
  <TitlesOfParts>
    <vt:vector size="152" baseType="lpstr">
      <vt:lpstr>Andale Mono</vt:lpstr>
      <vt:lpstr>Calibri</vt:lpstr>
      <vt:lpstr>Cambria Math</vt:lpstr>
      <vt:lpstr>Lucida Sans</vt:lpstr>
      <vt:lpstr>Mangal</vt:lpstr>
      <vt:lpstr>ＭＳ Ｐゴシック</vt:lpstr>
      <vt:lpstr>Times</vt:lpstr>
      <vt:lpstr>Times New Roman</vt:lpstr>
      <vt:lpstr>Wingdings</vt:lpstr>
      <vt:lpstr>맑은 고딕</vt:lpstr>
      <vt:lpstr>ヒラギノ角ゴ Pro W3</vt:lpstr>
      <vt:lpstr>宋体</vt:lpstr>
      <vt:lpstr>微 软 雅 黑</vt:lpstr>
      <vt:lpstr>Arial</vt:lpstr>
      <vt:lpstr>jla_ams</vt:lpstr>
      <vt:lpstr>Office Theme</vt:lpstr>
      <vt:lpstr>1_Office Theme</vt:lpstr>
      <vt:lpstr>DART_Tutorial</vt:lpstr>
      <vt:lpstr>1_jla_ams</vt:lpstr>
      <vt:lpstr>2_Office Theme</vt:lpstr>
      <vt:lpstr>1_DART_Tutorial</vt:lpstr>
      <vt:lpstr>2_DART_Tutorial</vt:lpstr>
      <vt:lpstr>3_Office Theme</vt:lpstr>
      <vt:lpstr>4_Office Theme</vt:lpstr>
      <vt:lpstr>Equation</vt:lpstr>
      <vt:lpstr>Practical Implementations of the  Ensemble Kalman Filter Jeff Anderson representing the NCAR Data Assimilation Research Section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One-Dimensional Ensemble Kalman Filter</vt:lpstr>
      <vt:lpstr>A One-Dimensional Ensemble Kalman Filter</vt:lpstr>
      <vt:lpstr>A One-Dimensional Ensemble Kalman Filter: Model Advance</vt:lpstr>
      <vt:lpstr>A One-Dimensional Ensemble Kalman Filter: Model Advance</vt:lpstr>
      <vt:lpstr>A One-Dimensional Ensemble Kalman Filter: Model Advance</vt:lpstr>
      <vt:lpstr>A One-Dimensional Ensemble Kalman Filter: Model Advance</vt:lpstr>
      <vt:lpstr>One-Dimensional Ensemble Kalman Filter: Assimilating an Observation</vt:lpstr>
      <vt:lpstr>One-Dimensional Ensemble Kalman Filter: Assimilating an Observation</vt:lpstr>
      <vt:lpstr>One-Dimensional Ensemble Kalman Filter: Assimilating an Observation</vt:lpstr>
      <vt:lpstr>One-Dimensional Ensemble Kalman Filter: Assimilating an Observation</vt:lpstr>
      <vt:lpstr>One-Dimensional Ensemble Kalman Filter: Assimilating an Observation</vt:lpstr>
      <vt:lpstr>One-Dimensional Ensemble Kalman Filter: Assimilating an Observation</vt:lpstr>
      <vt:lpstr>One-Dimensional Ensemble Kalman Filter: Assimilating an Observation</vt:lpstr>
      <vt:lpstr>PowerPoint Presentation</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PowerPoint Presentation</vt:lpstr>
      <vt:lpstr>Ensemble Kalman Filter: A full implementation.</vt:lpstr>
      <vt:lpstr>Ensemble Kalman Filter: A full implementation.</vt:lpstr>
      <vt:lpstr>Ensemble Kalman Filter: A full implementation.</vt:lpstr>
      <vt:lpstr>Ensemble Kalman Filter: A full implementation.</vt:lpstr>
      <vt:lpstr>Ensemble Kalman Filter: A full implementation.</vt:lpstr>
      <vt:lpstr>Ensemble Kalman Filter: A full implementation.</vt:lpstr>
      <vt:lpstr>Ensemble Kalman Filter: A full implementation.</vt:lpstr>
      <vt:lpstr>Ensemble Kalman Filter: A full implementation.</vt:lpstr>
      <vt:lpstr>Ensemble Kalman Filter: A full implementation.</vt:lpstr>
      <vt:lpstr>Ensemble Kalman Filter: A full implementation.</vt:lpstr>
      <vt:lpstr>Ensemble Kalman Filter: A full implementation.</vt:lpstr>
      <vt:lpstr>PowerPoint Presentation</vt:lpstr>
      <vt:lpstr>Making it work:</vt:lpstr>
      <vt:lpstr>Making it work:</vt:lpstr>
      <vt:lpstr>Making it work:</vt:lpstr>
      <vt:lpstr>Making it work:</vt:lpstr>
      <vt:lpstr>PowerPoint Presentation</vt:lpstr>
      <vt:lpstr>Making it work: Localization</vt:lpstr>
      <vt:lpstr>Making it work: Localization</vt:lpstr>
      <vt:lpstr>Making it work: Localization</vt:lpstr>
      <vt:lpstr>PowerPoint Presentation</vt:lpstr>
      <vt:lpstr>Making it work: Inflation</vt:lpstr>
      <vt:lpstr>Making it work: Inflation</vt:lpstr>
      <vt:lpstr>Making it work: Inflation</vt:lpstr>
      <vt:lpstr>Making it work: Inflation</vt:lpstr>
      <vt:lpstr>Making it work: Inflation</vt:lpstr>
      <vt:lpstr>PowerPoint Presentation</vt:lpstr>
      <vt:lpstr>Parameter Estimation</vt:lpstr>
      <vt:lpstr>Parameter Estimation</vt:lpstr>
      <vt:lpstr>Parameter Estimation</vt:lpstr>
      <vt:lpstr>Parameter Estimation</vt:lpstr>
      <vt:lpstr>Parameter Estimation</vt:lpstr>
      <vt:lpstr>Parameter Estimation</vt:lpstr>
      <vt:lpstr>PowerPoint Presentation</vt:lpstr>
      <vt:lpstr>PowerPoint Presentation</vt:lpstr>
      <vt:lpstr>Some Research using DART &amp; land models</vt:lpstr>
      <vt:lpstr>Some of the researchers using CLM/DART</vt:lpstr>
      <vt:lpstr>Improving Estimates of Snowpack Water Storage in the Northern Hemisphere Through a Newly Developed Land Data Assimilation System</vt:lpstr>
      <vt:lpstr>GRACE satellite data</vt:lpstr>
      <vt:lpstr>PowerPoint Presentation</vt:lpstr>
      <vt:lpstr>Total Water Storage change Jan 2003 </vt:lpstr>
      <vt:lpstr>Assimilation Results</vt:lpstr>
      <vt:lpstr>Multi-RTM ensemble approaches in SWE assimilation. Yonghwan Kwon, UT Austin</vt:lpstr>
      <vt:lpstr>PowerPoint Presentation</vt:lpstr>
      <vt:lpstr>NOAH-DART: Integrated Soil Moisture</vt:lpstr>
      <vt:lpstr> TerrSysMP: COSMO-CLM-ParFlow</vt:lpstr>
      <vt:lpstr>Recent Papers on Snow DA &amp; DART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 Space: 1998/1999 SST Anomaly from HadOI-SST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CAM/Chem Chemical DA System</vt:lpstr>
      <vt:lpstr>PowerPoint Presentation</vt:lpstr>
    </vt:vector>
  </TitlesOfParts>
  <Manager/>
  <Company>ncar</Company>
  <LinksUpToDate>false</LinksUpToDate>
  <SharedDoc>false</SharedDoc>
  <HyperlinkBase/>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Assimilation Research Testbed Tutorial</dc:title>
  <dc:subject/>
  <dc:creator>ncar</dc:creator>
  <cp:keywords/>
  <dc:description/>
  <cp:lastModifiedBy>Tim Hoar</cp:lastModifiedBy>
  <cp:revision>378</cp:revision>
  <cp:lastPrinted>2017-08-14T20:07:33Z</cp:lastPrinted>
  <dcterms:created xsi:type="dcterms:W3CDTF">2011-05-23T16:45:05Z</dcterms:created>
  <dcterms:modified xsi:type="dcterms:W3CDTF">2017-08-14T20:08:43Z</dcterms:modified>
  <cp:category/>
</cp:coreProperties>
</file>