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5.bin" ContentType="application/vnd.openxmlformats-officedocument.oleObject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2" r:id="rId1"/>
  </p:sldMasterIdLst>
  <p:notesMasterIdLst>
    <p:notesMasterId r:id="rId56"/>
  </p:notesMasterIdLst>
  <p:handoutMasterIdLst>
    <p:handoutMasterId r:id="rId57"/>
  </p:handoutMasterIdLst>
  <p:sldIdLst>
    <p:sldId id="411" r:id="rId2"/>
    <p:sldId id="569" r:id="rId3"/>
    <p:sldId id="716" r:id="rId4"/>
    <p:sldId id="717" r:id="rId5"/>
    <p:sldId id="718" r:id="rId6"/>
    <p:sldId id="719" r:id="rId7"/>
    <p:sldId id="694" r:id="rId8"/>
    <p:sldId id="703" r:id="rId9"/>
    <p:sldId id="692" r:id="rId10"/>
    <p:sldId id="686" r:id="rId11"/>
    <p:sldId id="702" r:id="rId12"/>
    <p:sldId id="696" r:id="rId13"/>
    <p:sldId id="687" r:id="rId14"/>
    <p:sldId id="698" r:id="rId15"/>
    <p:sldId id="697" r:id="rId16"/>
    <p:sldId id="688" r:id="rId17"/>
    <p:sldId id="695" r:id="rId18"/>
    <p:sldId id="689" r:id="rId19"/>
    <p:sldId id="699" r:id="rId20"/>
    <p:sldId id="700" r:id="rId21"/>
    <p:sldId id="701" r:id="rId22"/>
    <p:sldId id="690" r:id="rId23"/>
    <p:sldId id="691" r:id="rId24"/>
    <p:sldId id="709" r:id="rId25"/>
    <p:sldId id="705" r:id="rId26"/>
    <p:sldId id="685" r:id="rId27"/>
    <p:sldId id="707" r:id="rId28"/>
    <p:sldId id="708" r:id="rId29"/>
    <p:sldId id="704" r:id="rId30"/>
    <p:sldId id="710" r:id="rId31"/>
    <p:sldId id="712" r:id="rId32"/>
    <p:sldId id="713" r:id="rId33"/>
    <p:sldId id="706" r:id="rId34"/>
    <p:sldId id="720" r:id="rId35"/>
    <p:sldId id="721" r:id="rId36"/>
    <p:sldId id="722" r:id="rId37"/>
    <p:sldId id="723" r:id="rId38"/>
    <p:sldId id="724" r:id="rId39"/>
    <p:sldId id="725" r:id="rId40"/>
    <p:sldId id="726" r:id="rId41"/>
    <p:sldId id="727" r:id="rId42"/>
    <p:sldId id="728" r:id="rId43"/>
    <p:sldId id="729" r:id="rId44"/>
    <p:sldId id="730" r:id="rId45"/>
    <p:sldId id="733" r:id="rId46"/>
    <p:sldId id="734" r:id="rId47"/>
    <p:sldId id="735" r:id="rId48"/>
    <p:sldId id="741" r:id="rId49"/>
    <p:sldId id="737" r:id="rId50"/>
    <p:sldId id="738" r:id="rId51"/>
    <p:sldId id="739" r:id="rId52"/>
    <p:sldId id="740" r:id="rId53"/>
    <p:sldId id="732" r:id="rId54"/>
    <p:sldId id="684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3FF1D"/>
    <a:srgbClr val="162CFF"/>
    <a:srgbClr val="FF22FF"/>
    <a:srgbClr val="00B400"/>
    <a:srgbClr val="FF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945" autoAdjust="0"/>
    <p:restoredTop sz="99671" autoAdjust="0"/>
  </p:normalViewPr>
  <p:slideViewPr>
    <p:cSldViewPr>
      <p:cViewPr>
        <p:scale>
          <a:sx n="121" d="100"/>
          <a:sy n="121" d="100"/>
        </p:scale>
        <p:origin x="-92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328"/>
    </p:cViewPr>
  </p:sorterViewPr>
  <p:notesViewPr>
    <p:cSldViewPr snapToGrid="0" snapToObjects="1">
      <p:cViewPr varScale="1">
        <p:scale>
          <a:sx n="119" d="100"/>
          <a:sy n="119" d="100"/>
        </p:scale>
        <p:origin x="-215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8A6F800-CDDD-F64D-8345-3276EAE1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B4B0FE2-7B5A-884A-8D74-64775432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5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19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29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30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33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B1F10A8-D676-3041-B19D-F1ABFC39D202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D9891F2-6676-0549-BA17-F72EB0AAEB86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35B88C6-7272-9145-98BD-CB52C78BBB44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E4E5422-069D-7A4F-A931-A56B7B2EFE08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0457A8F-7DDA-B24C-971D-FD2E35DF2DE3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8E3B990-E975-4045-A8C4-7CBC79C52161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8EA2387-2895-9542-9483-BA9BDB18E2D9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4EBDEF6-F262-174E-91B7-D86E9CED83DB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A43FC43-C6EA-9641-A039-F933BB879A38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57D1A45-F771-1A49-B8B7-AD1E780EAC88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5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A60F4378-27D8-2643-BF35-232D7702A66A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3ABB5B6-6889-E943-9E0D-14D5C4FD012F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Slide 7: GPS occultation forward operators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Non-local refractivity : (Sokolovskiy et al., MWR 133, 2200-2212)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NEED DETAILS OF ALGORITHM               step size???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upper limits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                        grid pictures for different latitudes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Three pictures exist: ~jla/talks_and_meetings/2009/ams/cam_gps_talk/gps_lat*</a:t>
            </a:r>
          </a:p>
          <a:p>
            <a:pPr eaLnBrk="1" hangingPunct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        Expect minor differences with coarse grid, larger near poles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B0FE2-7B5A-884A-8D74-6477543280B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0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26539-A7D1-5342-BF55-B80EAFB479F5}" type="slidenum">
              <a:rPr lang="en-US"/>
              <a:pPr/>
              <a:t>9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6125"/>
            <a:ext cx="5029200" cy="27354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BFB56-707D-1643-86E9-FE28FF2C8F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EGU, 20 Apr.,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31" name="Picture 7" descr="nsf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248400"/>
            <a:ext cx="5032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ncar-logo-m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6324600"/>
            <a:ext cx="1231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Dartboard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62484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458200" y="6324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 dirty="0"/>
              <a:t>pg </a:t>
            </a:r>
            <a:fld id="{36C93095-8263-124B-A941-6375B70BC881}" type="slidenum">
              <a:rPr lang="en-US" sz="1200"/>
              <a:pPr algn="ctr">
                <a:defRPr/>
              </a:pPr>
              <a:t>‹#›</a:t>
            </a:fld>
            <a:endParaRPr lang="en-US" sz="1400" dirty="0"/>
          </a:p>
        </p:txBody>
      </p:sp>
      <p:pic>
        <p:nvPicPr>
          <p:cNvPr id="11" name="Picture 7" descr="nsf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248400"/>
            <a:ext cx="50323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ncar-logo-me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85800" y="6324600"/>
            <a:ext cx="12319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6.emf"/><Relationship Id="rId5" Type="http://schemas.openxmlformats.org/officeDocument/2006/relationships/image" Target="../media/image43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6.emf"/><Relationship Id="rId5" Type="http://schemas.openxmlformats.org/officeDocument/2006/relationships/image" Target="../media/image8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DARTspaghettiSqu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9575" y="365125"/>
            <a:ext cx="2989263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visitus9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44488"/>
            <a:ext cx="27701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2438400"/>
            <a:ext cx="8686800" cy="1066800"/>
          </a:xfrm>
        </p:spPr>
        <p:txBody>
          <a:bodyPr/>
          <a:lstStyle/>
          <a:p>
            <a:r>
              <a:rPr lang="en-US" sz="2700" dirty="0"/>
              <a:t>Assimilating Observations with Spatially and Temporally Correlated Errors in a Global Atmospheric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pic>
        <p:nvPicPr>
          <p:cNvPr id="8" name="Picture 4" descr="Dartboard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419600"/>
            <a:ext cx="51511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49416" y="3581400"/>
            <a:ext cx="695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Jeffrey Anderson, NCAR Data Assimilation Research Section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EAKF Poor Unless Uncorrelated Error Dominates</a:t>
            </a:r>
            <a:endParaRPr lang="en-US" dirty="0"/>
          </a:p>
        </p:txBody>
      </p:sp>
      <p:cxnSp>
        <p:nvCxnSpPr>
          <p:cNvPr id="6" name="Straight Arrow Connector 5"/>
          <p:cNvCxnSpPr>
            <a:stCxn id="11" idx="3"/>
          </p:cNvCxnSpPr>
          <p:nvPr/>
        </p:nvCxnSpPr>
        <p:spPr bwMode="auto">
          <a:xfrm>
            <a:off x="4648200" y="2059633"/>
            <a:ext cx="381000" cy="5311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038600" y="3200400"/>
            <a:ext cx="3810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5814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895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Spread</a:t>
            </a:r>
            <a:endParaRPr lang="en-US" dirty="0"/>
          </a:p>
        </p:txBody>
      </p:sp>
      <p:pic>
        <p:nvPicPr>
          <p:cNvPr id="10" name="Picture 9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3" name="Picture 12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4" name="Picture 13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84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Two Types of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1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Unlinked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Unlinked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Unlinked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Unlinked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8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Exact Unlinked Difference </a:t>
            </a:r>
            <a:r>
              <a:rPr lang="en-US" dirty="0" err="1" smtClean="0"/>
              <a:t>Obs</a:t>
            </a:r>
            <a:r>
              <a:rPr lang="en-US" dirty="0" smtClean="0"/>
              <a:t> Much worse.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191000" y="2133600"/>
            <a:ext cx="6096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743200" y="18288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Exact</a:t>
            </a:r>
          </a:p>
          <a:p>
            <a:pPr algn="r"/>
            <a:r>
              <a:rPr lang="en-US" dirty="0" smtClean="0"/>
              <a:t>Unlinked</a:t>
            </a:r>
            <a:endParaRPr lang="en-US" dirty="0"/>
          </a:p>
        </p:txBody>
      </p: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843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Uninked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Unlinked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Unlinked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Unlinked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240809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258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Uninked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Unlinked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Unlinked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Unlinked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06934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1171"/>
              </p:ext>
            </p:extLst>
          </p:nvPr>
        </p:nvGraphicFramePr>
        <p:xfrm>
          <a:off x="2320925" y="1006475"/>
          <a:ext cx="273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quation" r:id="rId6" imgW="1092200" imgH="228600" progId="Equation.DSMT4">
                  <p:embed/>
                </p:oleObj>
              </mc:Choice>
              <mc:Fallback>
                <p:oleObj name="Equation" r:id="rId6" imgW="109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0925" y="1006475"/>
                        <a:ext cx="273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7" idx="0"/>
          </p:cNvCxnSpPr>
          <p:nvPr/>
        </p:nvCxnSpPr>
        <p:spPr bwMode="auto">
          <a:xfrm flipH="1">
            <a:off x="2133600" y="1600200"/>
            <a:ext cx="1600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endCxn id="57" idx="0"/>
          </p:cNvCxnSpPr>
          <p:nvPr/>
        </p:nvCxnSpPr>
        <p:spPr bwMode="auto">
          <a:xfrm>
            <a:off x="3733800" y="1600200"/>
            <a:ext cx="838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14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EAKF is nearly exact for Unlinked Difference Obs.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828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RMSE and</a:t>
            </a:r>
          </a:p>
          <a:p>
            <a:pPr algn="r"/>
            <a:r>
              <a:rPr lang="en-US" dirty="0" smtClean="0"/>
              <a:t>Spread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267200" y="2133600"/>
            <a:ext cx="533400" cy="1941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4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23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8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Exact linked Difference </a:t>
            </a:r>
            <a:r>
              <a:rPr lang="en-US" dirty="0" err="1" smtClean="0"/>
              <a:t>Obs</a:t>
            </a:r>
            <a:r>
              <a:rPr lang="en-US" dirty="0" smtClean="0"/>
              <a:t> Nearly Identical to Analytic.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2057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81600" y="2362200"/>
            <a:ext cx="3810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71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941834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9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396034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33622"/>
              </p:ext>
            </p:extLst>
          </p:nvPr>
        </p:nvGraphicFramePr>
        <p:xfrm>
          <a:off x="2209800" y="990600"/>
          <a:ext cx="2952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Equation" r:id="rId6" imgW="1181100" imgH="241300" progId="Equation.DSMT4">
                  <p:embed/>
                </p:oleObj>
              </mc:Choice>
              <mc:Fallback>
                <p:oleObj name="Equation" r:id="rId6" imgW="1181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990600"/>
                        <a:ext cx="29527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7" idx="0"/>
          </p:cNvCxnSpPr>
          <p:nvPr/>
        </p:nvCxnSpPr>
        <p:spPr bwMode="auto">
          <a:xfrm flipH="1">
            <a:off x="2133600" y="1600200"/>
            <a:ext cx="1600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endCxn id="54" idx="0"/>
          </p:cNvCxnSpPr>
          <p:nvPr/>
        </p:nvCxnSpPr>
        <p:spPr bwMode="auto">
          <a:xfrm flipH="1">
            <a:off x="3352800" y="1600200"/>
            <a:ext cx="381000" cy="2895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242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Linked Difference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47800" y="3048000"/>
            <a:ext cx="1371600" cy="830997"/>
            <a:chOff x="1371600" y="990600"/>
            <a:chExt cx="1371600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667000" y="4495800"/>
            <a:ext cx="1371600" cy="830997"/>
            <a:chOff x="1371600" y="990600"/>
            <a:chExt cx="1371600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86200" y="3048000"/>
            <a:ext cx="1371600" cy="830997"/>
            <a:chOff x="1371600" y="990600"/>
            <a:chExt cx="1371600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3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81600" y="4495800"/>
            <a:ext cx="1371600" cy="830997"/>
            <a:chOff x="1371600" y="990600"/>
            <a:chExt cx="1371600" cy="830997"/>
          </a:xfrm>
        </p:grpSpPr>
        <p:sp>
          <p:nvSpPr>
            <p:cNvPr id="60" name="TextBox 59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4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24600" y="3048000"/>
            <a:ext cx="1371600" cy="830997"/>
            <a:chOff x="1371600" y="990600"/>
            <a:chExt cx="1371600" cy="830997"/>
          </a:xfrm>
        </p:grpSpPr>
        <p:sp>
          <p:nvSpPr>
            <p:cNvPr id="63" name="TextBox 62"/>
            <p:cNvSpPr txBox="1"/>
            <p:nvPr/>
          </p:nvSpPr>
          <p:spPr>
            <a:xfrm>
              <a:off x="1371600" y="990600"/>
              <a:ext cx="137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</a:t>
              </a:r>
              <a:r>
                <a:rPr lang="en-US" dirty="0" smtClean="0"/>
                <a:t>inked</a:t>
              </a:r>
            </a:p>
            <a:p>
              <a:r>
                <a:rPr lang="en-US" dirty="0" smtClean="0"/>
                <a:t>Diff 5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371600" y="1066800"/>
              <a:ext cx="1371600" cy="6858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635230"/>
              </p:ext>
            </p:extLst>
          </p:nvPr>
        </p:nvGraphicFramePr>
        <p:xfrm>
          <a:off x="228600" y="1981200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81200"/>
                        <a:ext cx="1651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51007"/>
              </p:ext>
            </p:extLst>
          </p:nvPr>
        </p:nvGraphicFramePr>
        <p:xfrm>
          <a:off x="2209800" y="990600"/>
          <a:ext cx="2952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9" name="Equation" r:id="rId6" imgW="1181100" imgH="241300" progId="Equation.DSMT4">
                  <p:embed/>
                </p:oleObj>
              </mc:Choice>
              <mc:Fallback>
                <p:oleObj name="Equation" r:id="rId6" imgW="1181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990600"/>
                        <a:ext cx="29527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0319"/>
              </p:ext>
            </p:extLst>
          </p:nvPr>
        </p:nvGraphicFramePr>
        <p:xfrm>
          <a:off x="5791200" y="1524000"/>
          <a:ext cx="2603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0" name="Equation" r:id="rId8" imgW="1041400" imgH="228600" progId="Equation.DSMT4">
                  <p:embed/>
                </p:oleObj>
              </mc:Choice>
              <mc:Fallback>
                <p:oleObj name="Equation" r:id="rId8" imgW="10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1200" y="1524000"/>
                        <a:ext cx="2603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>
            <a:off x="1066800" y="25146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37" idx="0"/>
          </p:cNvCxnSpPr>
          <p:nvPr/>
        </p:nvCxnSpPr>
        <p:spPr bwMode="auto">
          <a:xfrm flipH="1">
            <a:off x="2133600" y="1600200"/>
            <a:ext cx="16002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2743200" y="2133600"/>
            <a:ext cx="39624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5334000" y="2133600"/>
            <a:ext cx="1371600" cy="990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62C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3352800" y="1600200"/>
            <a:ext cx="381000" cy="2895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68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EAKF Linked Diff. Obs. Good when correlated error dominates.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419600" y="2057400"/>
            <a:ext cx="914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62C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43200" y="2895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Spread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886200" y="3124200"/>
            <a:ext cx="3048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3" name="Picture 12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4" name="Picture 13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491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Comparison to Just Using Raw Observations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905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81400" y="2133600"/>
            <a:ext cx="4572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8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10" name="Picture 9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11" name="Picture 10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98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406134" cy="4800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63 Model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6" name="Picture 5" descr="thermomet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828800" cy="1828800"/>
          </a:xfrm>
          <a:prstGeom prst="rect">
            <a:avLst/>
          </a:prstGeom>
        </p:spPr>
      </p:pic>
      <p:pic>
        <p:nvPicPr>
          <p:cNvPr id="7" name="Picture 6" descr="thermomet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1828800" cy="1828800"/>
          </a:xfrm>
          <a:prstGeom prst="rect">
            <a:avLst/>
          </a:prstGeom>
        </p:spPr>
      </p:pic>
      <p:pic>
        <p:nvPicPr>
          <p:cNvPr id="8" name="Picture 7" descr="thermomet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19600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1</a:t>
            </a:r>
          </a:p>
          <a:p>
            <a:r>
              <a:rPr lang="en-US" dirty="0" smtClean="0"/>
              <a:t>3 Instruments.</a:t>
            </a:r>
          </a:p>
          <a:p>
            <a:r>
              <a:rPr lang="en-US" dirty="0" smtClean="0"/>
              <a:t>Each has own correlated error.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6406134" cy="4800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63 Model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2</a:t>
            </a:r>
          </a:p>
          <a:p>
            <a:r>
              <a:rPr lang="en-US" dirty="0"/>
              <a:t>1</a:t>
            </a:r>
            <a:r>
              <a:rPr lang="en-US" dirty="0" smtClean="0"/>
              <a:t> Instrument measures </a:t>
            </a:r>
            <a:r>
              <a:rPr lang="en-US" dirty="0" err="1" smtClean="0"/>
              <a:t>x,y,z</a:t>
            </a:r>
            <a:r>
              <a:rPr lang="en-US" dirty="0" smtClean="0"/>
              <a:t> each time. </a:t>
            </a:r>
            <a:endParaRPr lang="en-US" dirty="0"/>
          </a:p>
        </p:txBody>
      </p:sp>
      <p:sp>
        <p:nvSpPr>
          <p:cNvPr id="14" name="Arc 13"/>
          <p:cNvSpPr/>
          <p:nvPr/>
        </p:nvSpPr>
        <p:spPr bwMode="auto">
          <a:xfrm flipH="1" flipV="1">
            <a:off x="1600200" y="1600200"/>
            <a:ext cx="5410200" cy="4495800"/>
          </a:xfrm>
          <a:prstGeom prst="arc">
            <a:avLst>
              <a:gd name="adj1" fmla="val 14253193"/>
              <a:gd name="adj2" fmla="val 2156330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6" name="Picture 15" descr="poesSpacecraf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91000"/>
            <a:ext cx="2721864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7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L63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ensemble members.</a:t>
            </a:r>
          </a:p>
          <a:p>
            <a:r>
              <a:rPr lang="en-US" sz="2000" dirty="0" smtClean="0"/>
              <a:t>Adaptive inflation.</a:t>
            </a:r>
          </a:p>
          <a:p>
            <a:r>
              <a:rPr lang="en-US" sz="2000" dirty="0" smtClean="0"/>
              <a:t>Observations every 6 model </a:t>
            </a:r>
            <a:r>
              <a:rPr lang="en-US" sz="2000" dirty="0" err="1" smtClean="0"/>
              <a:t>timesteps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L63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ensemble members.</a:t>
            </a:r>
          </a:p>
          <a:p>
            <a:r>
              <a:rPr lang="en-US" sz="2000" dirty="0" smtClean="0"/>
              <a:t>Adaptive inflation.</a:t>
            </a:r>
          </a:p>
          <a:p>
            <a:r>
              <a:rPr lang="en-US" sz="2000" dirty="0" smtClean="0"/>
              <a:t>Observations every 6 model </a:t>
            </a:r>
            <a:r>
              <a:rPr lang="en-US" sz="2000" dirty="0" err="1" smtClean="0"/>
              <a:t>timesteps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551680" cy="3831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Instruments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L63 Summary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90600"/>
            <a:ext cx="82296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Difference </a:t>
            </a:r>
            <a:r>
              <a:rPr lang="en-US" sz="2000" dirty="0" err="1" smtClean="0"/>
              <a:t>obs</a:t>
            </a:r>
            <a:r>
              <a:rPr lang="en-US" sz="2000" dirty="0" smtClean="0"/>
              <a:t> better unless uncorrelated error variance dominates.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Improvement greater for single instrument.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Ensembles often under-dispersive (what a surprise!).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9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40-variables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7" name="Picture 6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1097280" cy="1097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1</a:t>
            </a:r>
          </a:p>
          <a:p>
            <a:r>
              <a:rPr lang="en-US" dirty="0" smtClean="0"/>
              <a:t>40 Instruments.</a:t>
            </a:r>
          </a:p>
          <a:p>
            <a:r>
              <a:rPr lang="en-US" dirty="0" smtClean="0"/>
              <a:t>Each has own correlated error.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509391" cy="2330272"/>
          </a:xfrm>
          <a:prstGeom prst="rect">
            <a:avLst/>
          </a:prstGeom>
        </p:spPr>
      </p:pic>
      <p:pic>
        <p:nvPicPr>
          <p:cNvPr id="12" name="Picture 11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1097280" cy="1097280"/>
          </a:xfrm>
          <a:prstGeom prst="rect">
            <a:avLst/>
          </a:prstGeom>
        </p:spPr>
      </p:pic>
      <p:pic>
        <p:nvPicPr>
          <p:cNvPr id="13" name="Picture 12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48200"/>
            <a:ext cx="1097280" cy="1097280"/>
          </a:xfrm>
          <a:prstGeom prst="rect">
            <a:avLst/>
          </a:prstGeom>
        </p:spPr>
      </p:pic>
      <p:pic>
        <p:nvPicPr>
          <p:cNvPr id="14" name="Picture 13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95800"/>
            <a:ext cx="1097280" cy="1097280"/>
          </a:xfrm>
          <a:prstGeom prst="rect">
            <a:avLst/>
          </a:prstGeom>
        </p:spPr>
      </p:pic>
      <p:pic>
        <p:nvPicPr>
          <p:cNvPr id="15" name="Picture 14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1097280" cy="1097280"/>
          </a:xfrm>
          <a:prstGeom prst="rect">
            <a:avLst/>
          </a:prstGeom>
        </p:spPr>
      </p:pic>
      <p:pic>
        <p:nvPicPr>
          <p:cNvPr id="16" name="Picture 15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1097280" cy="1097280"/>
          </a:xfrm>
          <a:prstGeom prst="rect">
            <a:avLst/>
          </a:prstGeom>
        </p:spPr>
      </p:pic>
      <p:pic>
        <p:nvPicPr>
          <p:cNvPr id="17" name="Picture 16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1097280" cy="1097280"/>
          </a:xfrm>
          <a:prstGeom prst="rect">
            <a:avLst/>
          </a:prstGeom>
        </p:spPr>
      </p:pic>
      <p:pic>
        <p:nvPicPr>
          <p:cNvPr id="18" name="Picture 17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066800"/>
            <a:ext cx="1097280" cy="1097280"/>
          </a:xfrm>
          <a:prstGeom prst="rect">
            <a:avLst/>
          </a:prstGeom>
        </p:spPr>
      </p:pic>
      <p:pic>
        <p:nvPicPr>
          <p:cNvPr id="19" name="Picture 18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419600"/>
            <a:ext cx="1097280" cy="1097280"/>
          </a:xfrm>
          <a:prstGeom prst="rect">
            <a:avLst/>
          </a:prstGeom>
        </p:spPr>
      </p:pic>
      <p:pic>
        <p:nvPicPr>
          <p:cNvPr id="20" name="Picture 19" descr="thermomet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20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0.01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Lorenz 96 Model, 40-variables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990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Observing System 2</a:t>
            </a:r>
          </a:p>
          <a:p>
            <a:r>
              <a:rPr lang="en-US" dirty="0" smtClean="0"/>
              <a:t>1 instrument measures all 40 variables each time.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4509391" cy="233027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 bwMode="auto">
          <a:xfrm flipH="1" flipV="1">
            <a:off x="685800" y="1066800"/>
            <a:ext cx="5410200" cy="4495800"/>
          </a:xfrm>
          <a:prstGeom prst="arc">
            <a:avLst>
              <a:gd name="adj1" fmla="val 14253193"/>
              <a:gd name="adj2" fmla="val 2156330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arrow" w="lg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Picture 11" descr="poesSpacecraf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2721864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L96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ensemble members.</a:t>
            </a:r>
          </a:p>
          <a:p>
            <a:r>
              <a:rPr lang="en-US" sz="2000" dirty="0" smtClean="0"/>
              <a:t>Adaptive inflation, 0.2 </a:t>
            </a:r>
            <a:r>
              <a:rPr lang="en-US" sz="2000" dirty="0" err="1" smtClean="0"/>
              <a:t>halfwidth</a:t>
            </a:r>
            <a:r>
              <a:rPr lang="en-US" sz="2000" dirty="0" smtClean="0"/>
              <a:t> localization.</a:t>
            </a:r>
          </a:p>
          <a:p>
            <a:r>
              <a:rPr lang="en-US" sz="2000" dirty="0" smtClean="0"/>
              <a:t>Observations every model </a:t>
            </a:r>
            <a:r>
              <a:rPr lang="en-US" sz="2000" dirty="0" err="1" smtClean="0"/>
              <a:t>timestep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0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L96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9530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ensemble members.</a:t>
            </a:r>
          </a:p>
          <a:p>
            <a:r>
              <a:rPr lang="en-US" sz="2000" dirty="0" smtClean="0"/>
              <a:t>Adaptive inflation, 0.2 </a:t>
            </a:r>
            <a:r>
              <a:rPr lang="en-US" sz="2000" dirty="0" err="1" smtClean="0"/>
              <a:t>halfwidth</a:t>
            </a:r>
            <a:r>
              <a:rPr lang="en-US" sz="2000" dirty="0" smtClean="0"/>
              <a:t> localization.</a:t>
            </a:r>
          </a:p>
          <a:p>
            <a:r>
              <a:rPr lang="en-US" sz="2000" dirty="0" smtClean="0"/>
              <a:t>Observations every model </a:t>
            </a:r>
            <a:r>
              <a:rPr lang="en-US" sz="2000" dirty="0" err="1" smtClean="0"/>
              <a:t>timestep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551680" cy="3831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2"/>
            <a:ext cx="4551680" cy="3831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09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Instruments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L96 Results, Linked Difference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22960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Difference </a:t>
            </a:r>
            <a:r>
              <a:rPr lang="en-US" sz="2000" dirty="0" err="1" smtClean="0"/>
              <a:t>obs</a:t>
            </a:r>
            <a:r>
              <a:rPr lang="en-US" sz="2000" dirty="0" smtClean="0"/>
              <a:t> better unless uncorrelated error variance dominates.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Improvement much greater for single instrument.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Ensembles often over-dispersive. 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r>
              <a:rPr lang="en-US" sz="2000" dirty="0" smtClean="0"/>
              <a:t>Dealing with time correlation harder than space correlation.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4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0.1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881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Evolution of surface pressure field every 12 hours.</a:t>
            </a:r>
          </a:p>
          <a:p>
            <a:r>
              <a:rPr lang="en-US" sz="2000"/>
              <a:t>Has baroclinic instability: storms move east in midlatitudes.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2538"/>
            <a:ext cx="6388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30x60 horizontal grid, 5 levels.</a:t>
            </a:r>
          </a:p>
          <a:p>
            <a:r>
              <a:rPr lang="en-US" sz="2000"/>
              <a:t>Surface pressure, temperature, wind components.</a:t>
            </a:r>
          </a:p>
          <a:p>
            <a:r>
              <a:rPr lang="en-US" sz="2000"/>
              <a:t>28,800 variables.</a:t>
            </a:r>
          </a:p>
          <a:p>
            <a:endParaRPr lang="en-US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Grid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bgrid_ps_29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2538"/>
            <a:ext cx="63881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dirty="0" smtClean="0"/>
              <a:t>Assimilate once per day. 0.2 radian localization.</a:t>
            </a:r>
          </a:p>
          <a:p>
            <a:r>
              <a:rPr lang="en-US" sz="2000" dirty="0" smtClean="0"/>
              <a:t>Observe each surface pressure grid point.</a:t>
            </a:r>
          </a:p>
          <a:p>
            <a:r>
              <a:rPr lang="en-US" sz="2000" dirty="0" smtClean="0"/>
              <a:t>Uncorrelated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variance 100 Pa.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Observations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lar_orbit_pic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56" y="1752600"/>
            <a:ext cx="4352544" cy="5632704"/>
          </a:xfrm>
          <a:prstGeom prst="rect">
            <a:avLst/>
          </a:prstGeom>
        </p:spPr>
      </p:pic>
      <p:pic>
        <p:nvPicPr>
          <p:cNvPr id="89092" name="Picture 4" descr="bgrid_ps_29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345957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1295400" y="510540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dirty="0" smtClean="0"/>
              <a:t>Uncorrelated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variance 100 Pa.</a:t>
            </a:r>
          </a:p>
          <a:p>
            <a:r>
              <a:rPr lang="en-US" sz="2000" dirty="0" smtClean="0"/>
              <a:t>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along ‘simulated polar orbiter track’.</a:t>
            </a:r>
          </a:p>
          <a:p>
            <a:r>
              <a:rPr lang="en-US" sz="2000" dirty="0" smtClean="0"/>
              <a:t>Vary ratio of correlated to uncorrelated </a:t>
            </a:r>
            <a:r>
              <a:rPr lang="en-US" sz="2000" dirty="0" err="1" smtClean="0"/>
              <a:t>obs</a:t>
            </a:r>
            <a:r>
              <a:rPr lang="en-US" sz="2000" dirty="0" smtClean="0"/>
              <a:t> error variance.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Observations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bs_error_time_seri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2250567" cy="8465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PS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462270" cy="324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better for large correlated error.</a:t>
            </a:r>
          </a:p>
          <a:p>
            <a:r>
              <a:rPr lang="en-US" dirty="0" smtClean="0"/>
              <a:t>Standard better for small correlated error.</a:t>
            </a:r>
            <a:endParaRPr lang="en-US" dirty="0"/>
          </a:p>
        </p:txBody>
      </p:sp>
      <p:pic>
        <p:nvPicPr>
          <p:cNvPr id="3" name="Picture 2" descr="obs_error_time_seri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2217039" cy="846582"/>
          </a:xfrm>
          <a:prstGeom prst="rect">
            <a:avLst/>
          </a:prstGeom>
        </p:spPr>
      </p:pic>
      <p:pic>
        <p:nvPicPr>
          <p:cNvPr id="6" name="Picture 5" descr="obs_error_time_serie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2217039" cy="8465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743200" y="3505200"/>
            <a:ext cx="685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114800" y="3505200"/>
            <a:ext cx="533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6019800" y="35052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459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Core: </a:t>
            </a:r>
            <a:r>
              <a:rPr lang="en-US" sz="2800" dirty="0">
                <a:solidFill>
                  <a:schemeClr val="bg1"/>
                </a:solidFill>
              </a:rPr>
              <a:t>T</a:t>
            </a:r>
            <a:r>
              <a:rPr lang="en-US" sz="2800" dirty="0" smtClean="0">
                <a:solidFill>
                  <a:schemeClr val="bg1"/>
                </a:solidFill>
              </a:rPr>
              <a:t> Results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81039"/>
            <a:ext cx="5462269" cy="3211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029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better for large correlated error.</a:t>
            </a:r>
          </a:p>
          <a:p>
            <a:r>
              <a:rPr lang="en-US" dirty="0" smtClean="0"/>
              <a:t>Standard better for small correlated error.</a:t>
            </a:r>
            <a:endParaRPr lang="en-US" dirty="0"/>
          </a:p>
        </p:txBody>
      </p:sp>
      <p:pic>
        <p:nvPicPr>
          <p:cNvPr id="6" name="Picture 5" descr="obs_error_time_seri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2217039" cy="8465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743200" y="3505200"/>
            <a:ext cx="685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114800" y="3505200"/>
            <a:ext cx="533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6019800" y="35052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 descr="obs_error_time_seri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2250567" cy="846582"/>
          </a:xfrm>
          <a:prstGeom prst="rect">
            <a:avLst/>
          </a:prstGeom>
        </p:spPr>
      </p:pic>
      <p:pic>
        <p:nvPicPr>
          <p:cNvPr id="13" name="Picture 12" descr="obs_error_time_serie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38600"/>
            <a:ext cx="2217039" cy="8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PS RMSE Structure: </a:t>
            </a:r>
            <a:r>
              <a:rPr lang="en-US" sz="2600" dirty="0" smtClean="0">
                <a:solidFill>
                  <a:schemeClr val="bg1"/>
                </a:solidFill>
              </a:rPr>
              <a:t>Large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Unc</a:t>
            </a:r>
            <a:r>
              <a:rPr lang="en-US" sz="2600" dirty="0" smtClean="0">
                <a:solidFill>
                  <a:schemeClr val="bg1"/>
                </a:solidFill>
              </a:rPr>
              <a:t>orrelated </a:t>
            </a:r>
            <a:r>
              <a:rPr lang="en-US" sz="2600" dirty="0" smtClean="0">
                <a:solidFill>
                  <a:schemeClr val="bg1"/>
                </a:solidFill>
              </a:rPr>
              <a:t>Error, Ratio </a:t>
            </a:r>
            <a:r>
              <a:rPr lang="en-US" sz="2600" dirty="0">
                <a:solidFill>
                  <a:schemeClr val="bg1"/>
                </a:solidFill>
              </a:rPr>
              <a:t>4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 descr="ps_spatial_rms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5059680" cy="2743200"/>
          </a:xfrm>
          <a:prstGeom prst="rect">
            <a:avLst/>
          </a:prstGeom>
        </p:spPr>
      </p:pic>
      <p:pic>
        <p:nvPicPr>
          <p:cNvPr id="6" name="Picture 5" descr="ps_spatial_rms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512064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storm tracks.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largest in broad tropical band.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1.0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PS RMSE Structure: Moderate </a:t>
            </a:r>
            <a:r>
              <a:rPr lang="en-US" sz="2600" dirty="0" smtClean="0">
                <a:solidFill>
                  <a:schemeClr val="bg1"/>
                </a:solidFill>
              </a:rPr>
              <a:t>Uncorrelated </a:t>
            </a:r>
            <a:r>
              <a:rPr lang="en-US" sz="2600" dirty="0" smtClean="0">
                <a:solidFill>
                  <a:schemeClr val="bg1"/>
                </a:solidFill>
              </a:rPr>
              <a:t>Error, Ratio 1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0729"/>
            <a:ext cx="5059680" cy="271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512064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storm tracks.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largest in broad tropical band.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PS RMSE Structure: </a:t>
            </a:r>
            <a:r>
              <a:rPr lang="en-US" sz="2600" dirty="0" smtClean="0">
                <a:solidFill>
                  <a:schemeClr val="bg1"/>
                </a:solidFill>
              </a:rPr>
              <a:t>Small</a:t>
            </a:r>
            <a:r>
              <a:rPr lang="en-US" sz="2600" dirty="0" smtClean="0">
                <a:solidFill>
                  <a:schemeClr val="bg1"/>
                </a:solidFill>
              </a:rPr>
              <a:t> Uncorrelated </a:t>
            </a:r>
            <a:r>
              <a:rPr lang="en-US" sz="2600" dirty="0" smtClean="0">
                <a:solidFill>
                  <a:schemeClr val="bg1"/>
                </a:solidFill>
              </a:rPr>
              <a:t>Error, Ratio </a:t>
            </a:r>
            <a:r>
              <a:rPr lang="en-US" sz="2600" dirty="0" smtClean="0">
                <a:solidFill>
                  <a:schemeClr val="bg1"/>
                </a:solidFill>
              </a:rPr>
              <a:t>1/4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30729"/>
            <a:ext cx="5059678" cy="2710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5120640" cy="274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storm tracks.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largest in broad tropical band.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 RMSE Structure: </a:t>
            </a:r>
            <a:r>
              <a:rPr lang="en-US" sz="2600" dirty="0" smtClean="0">
                <a:solidFill>
                  <a:schemeClr val="bg1"/>
                </a:solidFill>
              </a:rPr>
              <a:t>Small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Unc</a:t>
            </a:r>
            <a:r>
              <a:rPr lang="en-US" sz="2600" dirty="0" smtClean="0">
                <a:solidFill>
                  <a:schemeClr val="bg1"/>
                </a:solidFill>
              </a:rPr>
              <a:t>orrelated </a:t>
            </a:r>
            <a:r>
              <a:rPr lang="en-US" sz="2600" dirty="0" smtClean="0">
                <a:solidFill>
                  <a:schemeClr val="bg1"/>
                </a:solidFill>
              </a:rPr>
              <a:t>Error, Ratio </a:t>
            </a:r>
            <a:r>
              <a:rPr lang="en-US" sz="2600" dirty="0" smtClean="0">
                <a:solidFill>
                  <a:schemeClr val="bg1"/>
                </a:solidFill>
              </a:rPr>
              <a:t>1/4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36086"/>
            <a:ext cx="5059678" cy="2699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21831"/>
            <a:ext cx="5120640" cy="2700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2362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errors largest in tropics.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419600"/>
            <a:ext cx="297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Linked difference errors have similar pattern.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k-SK" smtClean="0"/>
              <a:t>EGU, 20 Apr.,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Linked difference </a:t>
            </a:r>
            <a:r>
              <a:rPr lang="en-US" dirty="0" err="1" smtClean="0"/>
              <a:t>obs</a:t>
            </a:r>
            <a:r>
              <a:rPr lang="en-US" dirty="0" smtClean="0"/>
              <a:t> better for large correlated error.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Linked difference not sensitive to correlated error size.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Adaptive inflation struggles with large correlated error.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Could use base approach for uncorrelated </a:t>
            </a:r>
            <a:r>
              <a:rPr lang="en-US" dirty="0" err="1" smtClean="0"/>
              <a:t>obs</a:t>
            </a:r>
            <a:r>
              <a:rPr lang="en-US" dirty="0" smtClean="0"/>
              <a:t>, </a:t>
            </a:r>
          </a:p>
          <a:p>
            <a:r>
              <a:rPr lang="en-US" dirty="0"/>
              <a:t> </a:t>
            </a:r>
            <a:r>
              <a:rPr lang="en-US" dirty="0" smtClean="0"/>
              <a:t>   difference for correlated error obs.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 example, base for </a:t>
            </a:r>
            <a:r>
              <a:rPr lang="en-US" dirty="0" err="1" smtClean="0"/>
              <a:t>sondes</a:t>
            </a:r>
            <a:r>
              <a:rPr lang="en-US" dirty="0" smtClean="0"/>
              <a:t>, difference for radiances.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Difference </a:t>
            </a:r>
            <a:r>
              <a:rPr lang="en-US" dirty="0" err="1" smtClean="0"/>
              <a:t>obs</a:t>
            </a:r>
            <a:r>
              <a:rPr lang="en-US" dirty="0" smtClean="0"/>
              <a:t> allows assimilating before knowing correlated error characteristics.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Low-Order Dry Dynamical Core 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Anderson, J., Hoar, T., Raeder, K., Liu, H., Collins, N., Torn, R., Arellano, A., 2009: </a:t>
            </a:r>
            <a:r>
              <a:rPr lang="en-US" sz="2000" i="1" dirty="0" smtClean="0"/>
              <a:t>The Data Assimilation Research </a:t>
            </a:r>
            <a:r>
              <a:rPr lang="en-US" sz="2000" i="1" dirty="0" err="1" smtClean="0"/>
              <a:t>Testbed</a:t>
            </a:r>
            <a:r>
              <a:rPr lang="en-US" sz="2000" i="1" dirty="0" smtClean="0"/>
              <a:t>: A community facility.</a:t>
            </a:r>
          </a:p>
          <a:p>
            <a:pPr algn="ctr"/>
            <a:r>
              <a:rPr lang="en-US" sz="2000" dirty="0" smtClean="0"/>
              <a:t>BAMS, </a:t>
            </a:r>
            <a:r>
              <a:rPr lang="en-US" sz="2000" b="1" dirty="0" smtClean="0"/>
              <a:t>90</a:t>
            </a:r>
            <a:r>
              <a:rPr lang="en-US" sz="2000" dirty="0" smtClean="0"/>
              <a:t>, 1283—1296, </a:t>
            </a:r>
            <a:r>
              <a:rPr lang="en-US" sz="2000" dirty="0" err="1" smtClean="0"/>
              <a:t>doi</a:t>
            </a:r>
            <a:r>
              <a:rPr lang="en-US" sz="2000" dirty="0" smtClean="0"/>
              <a:t>: 10.1175/2009BAMS2618.1 </a:t>
            </a:r>
          </a:p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" y="38862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200" dirty="0" err="1" smtClean="0"/>
              <a:t>www.image.ucar.edu</a:t>
            </a:r>
            <a:r>
              <a:rPr lang="en-US" sz="3200" dirty="0"/>
              <a:t>/</a:t>
            </a:r>
            <a:r>
              <a:rPr lang="en-US" sz="3200" dirty="0" err="1"/>
              <a:t>DAReS</a:t>
            </a:r>
            <a:r>
              <a:rPr lang="en-US" sz="3200" dirty="0"/>
              <a:t>/</a:t>
            </a:r>
            <a:r>
              <a:rPr lang="en-US" sz="3200" dirty="0" smtClean="0"/>
              <a:t>DART</a:t>
            </a:r>
            <a:endParaRPr lang="en-US" sz="3200" dirty="0"/>
          </a:p>
        </p:txBody>
      </p:sp>
      <p:pic>
        <p:nvPicPr>
          <p:cNvPr id="6" name="Picture 4" descr="Dartboard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7950" y="1600200"/>
            <a:ext cx="63881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rtl="0" eaLnBrk="0" fontAlgn="base" hangingPunct="0"/>
            <a:r>
              <a:rPr lang="en-US" sz="3200" kern="1200" dirty="0" smtClean="0">
                <a:solidFill>
                  <a:srgbClr val="000000"/>
                </a:solidFill>
                <a:effectLst/>
                <a:latin typeface="Arial"/>
                <a:ea typeface="ＭＳ Ｐゴシック"/>
                <a:cs typeface="ＭＳ Ｐゴシック"/>
              </a:rPr>
              <a:t>Learn more about DART at: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07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Observation Error Time Series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Correlated Error AR1 with Variance 1.</a:t>
            </a:r>
          </a:p>
          <a:p>
            <a:r>
              <a:rPr lang="en-US" dirty="0" smtClean="0"/>
              <a:t>           Single Step </a:t>
            </a:r>
            <a:r>
              <a:rPr lang="en-US" dirty="0" err="1" smtClean="0"/>
              <a:t>Cov</a:t>
            </a:r>
            <a:r>
              <a:rPr lang="en-US" dirty="0" smtClean="0"/>
              <a:t> 0.999. Fixed for all cases.</a:t>
            </a:r>
          </a:p>
          <a:p>
            <a:r>
              <a:rPr lang="en-US" dirty="0" smtClean="0"/>
              <a:t>Vary uncorrelated error variance, 10.0</a:t>
            </a:r>
          </a:p>
          <a:p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08" y="2590800"/>
            <a:ext cx="6157783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Linear Exponential Growth Model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76925"/>
              </p:ext>
            </p:extLst>
          </p:nvPr>
        </p:nvGraphicFramePr>
        <p:xfrm>
          <a:off x="2362200" y="1143000"/>
          <a:ext cx="1778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4" imgW="711200" imgH="215900" progId="Equation.DSMT4">
                  <p:embed/>
                </p:oleObj>
              </mc:Choice>
              <mc:Fallback>
                <p:oleObj name="Equation" r:id="rId4" imgW="711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1143000"/>
                        <a:ext cx="17780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09600" y="762000"/>
            <a:ext cx="807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trajectory is always 0.</a:t>
            </a:r>
            <a:endParaRPr lang="en-US" dirty="0"/>
          </a:p>
          <a:p>
            <a:r>
              <a:rPr lang="en-US" dirty="0" smtClean="0"/>
              <a:t>Evolution is</a:t>
            </a:r>
            <a:endParaRPr lang="en-US" dirty="0"/>
          </a:p>
          <a:p>
            <a:r>
              <a:rPr lang="en-US" dirty="0" smtClean="0"/>
              <a:t>Perturbations grow exponentially in time. </a:t>
            </a:r>
            <a:endParaRPr lang="en-US" dirty="0"/>
          </a:p>
        </p:txBody>
      </p:sp>
      <p:pic>
        <p:nvPicPr>
          <p:cNvPr id="42" name="Picture 41" descr="exponential_growth_fig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286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Assimilating Correlated Observations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6800" y="3962400"/>
            <a:ext cx="990600" cy="461665"/>
            <a:chOff x="2209800" y="2514600"/>
            <a:chExt cx="9906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Obs1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3962400"/>
            <a:ext cx="990600" cy="461665"/>
            <a:chOff x="2209800" y="2514600"/>
            <a:chExt cx="9906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24400" y="3962400"/>
            <a:ext cx="990600" cy="461665"/>
            <a:chOff x="2209800" y="2514600"/>
            <a:chExt cx="990600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62400"/>
            <a:ext cx="990600" cy="461665"/>
            <a:chOff x="2209800" y="2514600"/>
            <a:chExt cx="99060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Obs5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5200" y="3962400"/>
            <a:ext cx="990600" cy="461665"/>
            <a:chOff x="2209800" y="2514600"/>
            <a:chExt cx="990600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2286000" y="25146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3962400"/>
            <a:ext cx="990600" cy="830997"/>
            <a:chOff x="2209800" y="2514600"/>
            <a:chExt cx="990600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2514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Obs6</a:t>
              </a:r>
            </a:p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514600"/>
              <a:ext cx="990600" cy="4572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4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k-SK" smtClean="0">
                <a:latin typeface="Calibri"/>
                <a:ea typeface="+mn-ea"/>
                <a:cs typeface="+mn-cs"/>
              </a:rPr>
              <a:t>EGU, 20 Apr., 2016</a:t>
            </a: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Calibri"/>
              </a:rPr>
              <a:t>1D Exponential Growth Model Results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1295400"/>
            <a:ext cx="4569460" cy="3858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762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Exact Smoother Result. Can’t do better than this.</a:t>
            </a:r>
            <a:endParaRPr lang="en-US" dirty="0"/>
          </a:p>
        </p:txBody>
      </p:sp>
      <p:pic>
        <p:nvPicPr>
          <p:cNvPr id="3" name="Picture 2" descr="ar1_error_fig0.0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7800"/>
            <a:ext cx="1651000" cy="939800"/>
          </a:xfrm>
          <a:prstGeom prst="rect">
            <a:avLst/>
          </a:prstGeom>
        </p:spPr>
      </p:pic>
      <p:pic>
        <p:nvPicPr>
          <p:cNvPr id="7" name="Picture 6" descr="ar1_error_fig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257800"/>
            <a:ext cx="1651000" cy="939800"/>
          </a:xfrm>
          <a:prstGeom prst="rect">
            <a:avLst/>
          </a:prstGeom>
        </p:spPr>
      </p:pic>
      <p:pic>
        <p:nvPicPr>
          <p:cNvPr id="8" name="Picture 7" descr="ar1_error_fig0.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257800"/>
            <a:ext cx="1651000" cy="939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352800" y="4800600"/>
            <a:ext cx="838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724400" y="48006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410200" y="4800600"/>
            <a:ext cx="914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782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_am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jla_ams_mars.thmx</Template>
  <TotalTime>27300</TotalTime>
  <Words>3241</Words>
  <Application>Microsoft Macintosh PowerPoint</Application>
  <PresentationFormat>On-screen Show (4:3)</PresentationFormat>
  <Paragraphs>544</Paragraphs>
  <Slides>54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jla_ams</vt:lpstr>
      <vt:lpstr>Equation</vt:lpstr>
      <vt:lpstr>Assimilating Observations with Spatially and Temporally Correlated Errors in a Global Atmospheric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more about DART at:</vt:lpstr>
    </vt:vector>
  </TitlesOfParts>
  <Manager/>
  <Company>ncar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 Research Testbed Tutorial</dc:title>
  <dc:subject/>
  <dc:creator>ncar</dc:creator>
  <cp:keywords/>
  <dc:description/>
  <cp:lastModifiedBy>Jeff Anderson</cp:lastModifiedBy>
  <cp:revision>396</cp:revision>
  <cp:lastPrinted>2011-01-20T20:34:55Z</cp:lastPrinted>
  <dcterms:created xsi:type="dcterms:W3CDTF">2011-05-23T16:45:05Z</dcterms:created>
  <dcterms:modified xsi:type="dcterms:W3CDTF">2016-04-08T21:51:34Z</dcterms:modified>
  <cp:category/>
</cp:coreProperties>
</file>