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3"/>
  </p:notesMasterIdLst>
  <p:handoutMasterIdLst>
    <p:handoutMasterId r:id="rId94"/>
  </p:handoutMasterIdLst>
  <p:sldIdLst>
    <p:sldId id="256" r:id="rId2"/>
    <p:sldId id="340" r:id="rId3"/>
    <p:sldId id="342" r:id="rId4"/>
    <p:sldId id="339" r:id="rId5"/>
    <p:sldId id="326" r:id="rId6"/>
    <p:sldId id="327" r:id="rId7"/>
    <p:sldId id="328" r:id="rId8"/>
    <p:sldId id="329" r:id="rId9"/>
    <p:sldId id="330" r:id="rId10"/>
    <p:sldId id="331"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93" r:id="rId43"/>
    <p:sldId id="289" r:id="rId44"/>
    <p:sldId id="291" r:id="rId45"/>
    <p:sldId id="292" r:id="rId46"/>
    <p:sldId id="343" r:id="rId47"/>
    <p:sldId id="347" r:id="rId48"/>
    <p:sldId id="294" r:id="rId49"/>
    <p:sldId id="295" r:id="rId50"/>
    <p:sldId id="296" r:id="rId51"/>
    <p:sldId id="297" r:id="rId52"/>
    <p:sldId id="298" r:id="rId53"/>
    <p:sldId id="299" r:id="rId54"/>
    <p:sldId id="300" r:id="rId55"/>
    <p:sldId id="301" r:id="rId56"/>
    <p:sldId id="302" r:id="rId57"/>
    <p:sldId id="303" r:id="rId58"/>
    <p:sldId id="344" r:id="rId59"/>
    <p:sldId id="345" r:id="rId60"/>
    <p:sldId id="304" r:id="rId61"/>
    <p:sldId id="305" r:id="rId62"/>
    <p:sldId id="306" r:id="rId63"/>
    <p:sldId id="307" r:id="rId64"/>
    <p:sldId id="308" r:id="rId65"/>
    <p:sldId id="309" r:id="rId66"/>
    <p:sldId id="310" r:id="rId67"/>
    <p:sldId id="311" r:id="rId68"/>
    <p:sldId id="312" r:id="rId69"/>
    <p:sldId id="315" r:id="rId70"/>
    <p:sldId id="313" r:id="rId71"/>
    <p:sldId id="346" r:id="rId72"/>
    <p:sldId id="316" r:id="rId73"/>
    <p:sldId id="317" r:id="rId74"/>
    <p:sldId id="318" r:id="rId75"/>
    <p:sldId id="319" r:id="rId76"/>
    <p:sldId id="320" r:id="rId77"/>
    <p:sldId id="321" r:id="rId78"/>
    <p:sldId id="322" r:id="rId79"/>
    <p:sldId id="323" r:id="rId80"/>
    <p:sldId id="324" r:id="rId81"/>
    <p:sldId id="325" r:id="rId82"/>
    <p:sldId id="348" r:id="rId83"/>
    <p:sldId id="332" r:id="rId84"/>
    <p:sldId id="333" r:id="rId85"/>
    <p:sldId id="334" r:id="rId86"/>
    <p:sldId id="335" r:id="rId87"/>
    <p:sldId id="336" r:id="rId88"/>
    <p:sldId id="337" r:id="rId89"/>
    <p:sldId id="338" r:id="rId90"/>
    <p:sldId id="349" r:id="rId91"/>
    <p:sldId id="350" r:id="rId9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46" autoAdjust="0"/>
  </p:normalViewPr>
  <p:slideViewPr>
    <p:cSldViewPr snapToGrid="0" snapToObjects="1">
      <p:cViewPr varScale="1">
        <p:scale>
          <a:sx n="127" d="100"/>
          <a:sy n="127" d="100"/>
        </p:scale>
        <p:origin x="-3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notesMaster" Target="notesMasters/notesMaster1.xml"/><Relationship Id="rId94" Type="http://schemas.openxmlformats.org/officeDocument/2006/relationships/handoutMaster" Target="handoutMasters/handout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F0D7D7-29BF-0647-A2D2-1C88076C78CF}" type="datetimeFigureOut">
              <a:rPr lang="en-US" smtClean="0"/>
              <a:pPr/>
              <a:t>2/21/12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00F1AA-E94A-0743-865A-D28CD2E882E1}" type="slidenum">
              <a:rPr lang="en-US" smtClean="0"/>
              <a:pPr/>
              <a:t>‹#›</a:t>
            </a:fld>
            <a:endParaRPr lang="en-US"/>
          </a:p>
        </p:txBody>
      </p:sp>
    </p:spTree>
    <p:extLst>
      <p:ext uri="{BB962C8B-B14F-4D97-AF65-F5344CB8AC3E}">
        <p14:creationId xmlns:p14="http://schemas.microsoft.com/office/powerpoint/2010/main" val="16114547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947D1-BEEC-DA4E-8B31-DADCD545AA8E}" type="datetimeFigureOut">
              <a:rPr lang="en-US" smtClean="0"/>
              <a:pPr/>
              <a:t>2/21/12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52152B-F930-0C4C-A51A-10C72A872B2C}" type="slidenum">
              <a:rPr lang="en-US" smtClean="0"/>
              <a:pPr/>
              <a:t>‹#›</a:t>
            </a:fld>
            <a:endParaRPr lang="en-US"/>
          </a:p>
        </p:txBody>
      </p:sp>
    </p:spTree>
    <p:extLst>
      <p:ext uri="{BB962C8B-B14F-4D97-AF65-F5344CB8AC3E}">
        <p14:creationId xmlns:p14="http://schemas.microsoft.com/office/powerpoint/2010/main" val="9893194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91B6CD5-83A0-5140-BA33-6B00966A4605}" type="slidenum">
              <a:rPr lang="en-US"/>
              <a:pPr/>
              <a:t>2</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F57E740-8513-DC4D-838B-C2D53FA3A5AA}" type="slidenum">
              <a:rPr lang="en-US"/>
              <a:pPr/>
              <a:t>47</a:t>
            </a:fld>
            <a:endParaRPr lang="en-US"/>
          </a:p>
        </p:txBody>
      </p:sp>
      <p:sp>
        <p:nvSpPr>
          <p:cNvPr id="70659" name="Rectangle 1026"/>
          <p:cNvSpPr>
            <a:spLocks noGrp="1" noRot="1" noChangeAspect="1" noChangeArrowheads="1" noTextEdit="1"/>
          </p:cNvSpPr>
          <p:nvPr>
            <p:ph type="sldImg"/>
          </p:nvPr>
        </p:nvSpPr>
        <p:spPr>
          <a:ln/>
        </p:spPr>
      </p:sp>
      <p:sp>
        <p:nvSpPr>
          <p:cNvPr id="70660" name="Rectangle 1027"/>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F57E740-8513-DC4D-838B-C2D53FA3A5AA}" type="slidenum">
              <a:rPr lang="en-US"/>
              <a:pPr/>
              <a:t>59</a:t>
            </a:fld>
            <a:endParaRPr lang="en-US"/>
          </a:p>
        </p:txBody>
      </p:sp>
      <p:sp>
        <p:nvSpPr>
          <p:cNvPr id="70659" name="Rectangle 1026"/>
          <p:cNvSpPr>
            <a:spLocks noGrp="1" noRot="1" noChangeAspect="1" noChangeArrowheads="1" noTextEdit="1"/>
          </p:cNvSpPr>
          <p:nvPr>
            <p:ph type="sldImg"/>
          </p:nvPr>
        </p:nvSpPr>
        <p:spPr>
          <a:ln/>
        </p:spPr>
      </p:sp>
      <p:sp>
        <p:nvSpPr>
          <p:cNvPr id="70660" name="Rectangle 1027"/>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F65AAFF-6084-E244-95B0-20AD24BFFEBC}" type="slidenum">
              <a:rPr lang="en-US"/>
              <a:pPr/>
              <a:t>82</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Alicia explored a bit and</a:t>
            </a:r>
            <a:r>
              <a:rPr lang="en-US" baseline="0" dirty="0" smtClean="0"/>
              <a:t> found the same thing was happening in another boundary current. This is the </a:t>
            </a:r>
            <a:r>
              <a:rPr lang="en-US" dirty="0" smtClean="0"/>
              <a:t>2000-2005</a:t>
            </a:r>
            <a:r>
              <a:rPr lang="en-US" baseline="0" dirty="0" smtClean="0"/>
              <a:t> m</a:t>
            </a:r>
            <a:r>
              <a:rPr lang="en-US" dirty="0" smtClean="0"/>
              <a:t>ean</a:t>
            </a:r>
            <a:r>
              <a:rPr lang="en-US" baseline="0" dirty="0" smtClean="0"/>
              <a:t> SST in </a:t>
            </a:r>
            <a:r>
              <a:rPr lang="en-US" baseline="0" dirty="0" err="1" smtClean="0"/>
              <a:t>Kuroshio</a:t>
            </a:r>
            <a:r>
              <a:rPr lang="en-US" baseline="0" dirty="0" smtClean="0"/>
              <a:t> Current region, 143.5E transect in dashed line.  The true </a:t>
            </a:r>
            <a:r>
              <a:rPr lang="en-US" baseline="0" dirty="0" err="1" smtClean="0"/>
              <a:t>Kuroshio</a:t>
            </a:r>
            <a:r>
              <a:rPr lang="en-US" baseline="0" dirty="0" smtClean="0"/>
              <a:t> separates from the coast of Japan at a lower latitude than the POP simulations, sharpening the front at 143.5E 35N and positioning  it farther to the south.   (POPSST is with No Assimilation)</a:t>
            </a:r>
            <a:endParaRPr lang="en-US" dirty="0"/>
          </a:p>
        </p:txBody>
      </p:sp>
      <p:sp>
        <p:nvSpPr>
          <p:cNvPr id="4" name="Slide Number Placeholder 3"/>
          <p:cNvSpPr>
            <a:spLocks noGrp="1"/>
          </p:cNvSpPr>
          <p:nvPr>
            <p:ph type="sldNum" sz="quarter" idx="10"/>
          </p:nvPr>
        </p:nvSpPr>
        <p:spPr/>
        <p:txBody>
          <a:bodyPr/>
          <a:lstStyle/>
          <a:p>
            <a:fld id="{F8505B5E-6CFC-CF4A-B9B4-697F01265598}" type="slidenum">
              <a:rPr lang="en-US" smtClean="0"/>
              <a:pPr/>
              <a:t>86</a:t>
            </a:fld>
            <a:endParaRPr lang="en-US"/>
          </a:p>
        </p:txBody>
      </p:sp>
    </p:spTree>
    <p:extLst>
      <p:ext uri="{BB962C8B-B14F-4D97-AF65-F5344CB8AC3E}">
        <p14:creationId xmlns:p14="http://schemas.microsoft.com/office/powerpoint/2010/main" val="4087642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Upper</a:t>
            </a:r>
            <a:r>
              <a:rPr lang="en-US" baseline="0" dirty="0" smtClean="0"/>
              <a:t> 100m temperature across the </a:t>
            </a:r>
            <a:r>
              <a:rPr lang="en-US" baseline="0" dirty="0" err="1" smtClean="0"/>
              <a:t>Kuroshio</a:t>
            </a:r>
            <a:r>
              <a:rPr lang="en-US" baseline="0" dirty="0" smtClean="0"/>
              <a:t> current at 143E over a 60 day assimilation experiment.  Adaptive inflation leads to the assimilation of more observations and gives greater weight to each one.  However, cleaving tightly to the observed front, which has a different mean-path in the 1x1 </a:t>
            </a:r>
            <a:r>
              <a:rPr lang="en-US" baseline="0" dirty="0" err="1" smtClean="0"/>
              <a:t>deg</a:t>
            </a:r>
            <a:r>
              <a:rPr lang="en-US" baseline="0" dirty="0" smtClean="0"/>
              <a:t> model, leads to instabilities and eventually numerical failure of the ocean model. Dashed green bold line is posterior ensemble mean at previous time (blue dashed is prior at current time), ensembles are thin colored lines. Final frame includes the ensemble mean at the beginning for experiment (thick dashed black line) for comparison.    Stars are observational values from the WOD09 (within 2 degree of the transect), red circles indicate observations that have been outliner rejected.  Gap is from the island of Hokkaido</a:t>
            </a:r>
            <a:endParaRPr lang="en-US" dirty="0"/>
          </a:p>
        </p:txBody>
      </p:sp>
      <p:sp>
        <p:nvSpPr>
          <p:cNvPr id="4" name="Slide Number Placeholder 3"/>
          <p:cNvSpPr>
            <a:spLocks noGrp="1"/>
          </p:cNvSpPr>
          <p:nvPr>
            <p:ph type="sldNum" sz="quarter" idx="10"/>
          </p:nvPr>
        </p:nvSpPr>
        <p:spPr/>
        <p:txBody>
          <a:bodyPr/>
          <a:lstStyle/>
          <a:p>
            <a:fld id="{F8505B5E-6CFC-CF4A-B9B4-697F01265598}" type="slidenum">
              <a:rPr lang="en-US" smtClean="0"/>
              <a:pPr/>
              <a:t>87</a:t>
            </a:fld>
            <a:endParaRPr lang="en-US"/>
          </a:p>
        </p:txBody>
      </p:sp>
    </p:spTree>
    <p:extLst>
      <p:ext uri="{BB962C8B-B14F-4D97-AF65-F5344CB8AC3E}">
        <p14:creationId xmlns:p14="http://schemas.microsoft.com/office/powerpoint/2010/main" val="3161673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Upper</a:t>
            </a:r>
            <a:r>
              <a:rPr lang="en-US" baseline="0" dirty="0" smtClean="0"/>
              <a:t> 100m temperature across the </a:t>
            </a:r>
            <a:r>
              <a:rPr lang="en-US" baseline="0" dirty="0" err="1" smtClean="0"/>
              <a:t>Kuroshio</a:t>
            </a:r>
            <a:r>
              <a:rPr lang="en-US" baseline="0" dirty="0" smtClean="0"/>
              <a:t> current at 143E over a 60 day assimilation experiment.  Adaptive inflation leads to the assimilation of more observations and gives greater weight to each one.  However, cleaving tightly to the observed front, which has a different mean-path in the 1x1 </a:t>
            </a:r>
            <a:r>
              <a:rPr lang="en-US" baseline="0" dirty="0" err="1" smtClean="0"/>
              <a:t>deg</a:t>
            </a:r>
            <a:r>
              <a:rPr lang="en-US" baseline="0" dirty="0" smtClean="0"/>
              <a:t> model, leads to instabilities and eventually numerical failure of the ocean model. Dashed green bold line is posterior ensemble mean at previous time (blue dashed is prior at </a:t>
            </a:r>
            <a:r>
              <a:rPr lang="en-US" baseline="0" smtClean="0"/>
              <a:t>current time), </a:t>
            </a:r>
            <a:r>
              <a:rPr lang="en-US" baseline="0" dirty="0" smtClean="0"/>
              <a:t>ensembles are thin colored lines. Final frame includes the ensemble mean at the beginning for experiment (thick dashed black line) for comparison.    Stars are observational values from the WOD09 (within 2 degree of the transect), red circles indicate observations that have been outliner rejected.  </a:t>
            </a:r>
            <a:endParaRPr lang="en-US" dirty="0"/>
          </a:p>
        </p:txBody>
      </p:sp>
      <p:sp>
        <p:nvSpPr>
          <p:cNvPr id="4" name="Slide Number Placeholder 3"/>
          <p:cNvSpPr>
            <a:spLocks noGrp="1"/>
          </p:cNvSpPr>
          <p:nvPr>
            <p:ph type="sldNum" sz="quarter" idx="10"/>
          </p:nvPr>
        </p:nvSpPr>
        <p:spPr/>
        <p:txBody>
          <a:bodyPr/>
          <a:lstStyle/>
          <a:p>
            <a:fld id="{F8505B5E-6CFC-CF4A-B9B4-697F01265598}" type="slidenum">
              <a:rPr lang="en-US" smtClean="0"/>
              <a:pPr/>
              <a:t>88</a:t>
            </a:fld>
            <a:endParaRPr lang="en-US"/>
          </a:p>
        </p:txBody>
      </p:sp>
    </p:spTree>
    <p:extLst>
      <p:ext uri="{BB962C8B-B14F-4D97-AF65-F5344CB8AC3E}">
        <p14:creationId xmlns:p14="http://schemas.microsoft.com/office/powerpoint/2010/main" val="3161673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Upper</a:t>
            </a:r>
            <a:r>
              <a:rPr lang="en-US" baseline="0" dirty="0" smtClean="0"/>
              <a:t> 100m temperature across the </a:t>
            </a:r>
            <a:r>
              <a:rPr lang="en-US" baseline="0" dirty="0" err="1" smtClean="0"/>
              <a:t>Kuroshio</a:t>
            </a:r>
            <a:r>
              <a:rPr lang="en-US" baseline="0" dirty="0" smtClean="0"/>
              <a:t> current at 143E over a 60 day assimilation experiment.  Adaptive inflation leads to the assimilation of more observations and gives greater weight to each one.  However, cleaving tightly to the observed front, which has a different mean-path in the 1x1 </a:t>
            </a:r>
            <a:r>
              <a:rPr lang="en-US" baseline="0" dirty="0" err="1" smtClean="0"/>
              <a:t>deg</a:t>
            </a:r>
            <a:r>
              <a:rPr lang="en-US" baseline="0" dirty="0" smtClean="0"/>
              <a:t> model, leads to instabilities and eventually numerical failure of the ocean model. Dashed green bold line is posterior ensemble mean at previous time (blue dashed is prior at </a:t>
            </a:r>
            <a:r>
              <a:rPr lang="en-US" baseline="0" smtClean="0"/>
              <a:t>current time), </a:t>
            </a:r>
            <a:r>
              <a:rPr lang="en-US" baseline="0" dirty="0" smtClean="0"/>
              <a:t>ensembles are thin colored lines. Final frame includes the ensemble mean at the beginning for experiment (thick dashed black line) for comparison.    Stars are observational values from the WOD09 (within 2 degree of the transect), red circles indicate observations that have been outliner rejected.  </a:t>
            </a:r>
            <a:endParaRPr lang="en-US" dirty="0"/>
          </a:p>
        </p:txBody>
      </p:sp>
      <p:sp>
        <p:nvSpPr>
          <p:cNvPr id="4" name="Slide Number Placeholder 3"/>
          <p:cNvSpPr>
            <a:spLocks noGrp="1"/>
          </p:cNvSpPr>
          <p:nvPr>
            <p:ph type="sldNum" sz="quarter" idx="10"/>
          </p:nvPr>
        </p:nvSpPr>
        <p:spPr/>
        <p:txBody>
          <a:bodyPr/>
          <a:lstStyle/>
          <a:p>
            <a:fld id="{F8505B5E-6CFC-CF4A-B9B4-697F01265598}" type="slidenum">
              <a:rPr lang="en-US" smtClean="0"/>
              <a:pPr/>
              <a:t>89</a:t>
            </a:fld>
            <a:endParaRPr lang="en-US"/>
          </a:p>
        </p:txBody>
      </p:sp>
    </p:spTree>
    <p:extLst>
      <p:ext uri="{BB962C8B-B14F-4D97-AF65-F5344CB8AC3E}">
        <p14:creationId xmlns:p14="http://schemas.microsoft.com/office/powerpoint/2010/main" val="3161673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F65AAFF-6084-E244-95B0-20AD24BFFEBC}" type="slidenum">
              <a:rPr lang="en-US"/>
              <a:pPr/>
              <a:t>90</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91B6CD5-83A0-5140-BA33-6B00966A4605}" type="slidenum">
              <a:rPr lang="en-US"/>
              <a:pPr/>
              <a:t>3</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7F316D4-7634-4E4C-81F1-D231C9F5E5A4}" type="slidenum">
              <a:rPr lang="en-US"/>
              <a:pPr/>
              <a:t>5</a:t>
            </a:fld>
            <a:endParaRPr lang="en-US"/>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xfrm>
            <a:off x="914400" y="4325938"/>
            <a:ext cx="5029200" cy="273050"/>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5A0A60B-8C75-6B46-8183-35927247BA0A}" type="slidenum">
              <a:rPr lang="en-US"/>
              <a:pPr/>
              <a:t>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4C80578-9109-894C-A1E0-AA0DB2F2FF63}" type="slidenum">
              <a:rPr lang="en-US"/>
              <a:pPr/>
              <a:t>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1E8761C-1496-A04F-A238-564B2A3C5A0D}" type="slidenum">
              <a:rPr lang="en-US"/>
              <a:pPr/>
              <a:t>8</a:t>
            </a:fld>
            <a:endParaRPr lang="en-US"/>
          </a:p>
        </p:txBody>
      </p:sp>
      <p:sp>
        <p:nvSpPr>
          <p:cNvPr id="66563" name="Rectangle 1026"/>
          <p:cNvSpPr>
            <a:spLocks noGrp="1" noRot="1" noChangeAspect="1" noChangeArrowheads="1" noTextEdit="1"/>
          </p:cNvSpPr>
          <p:nvPr>
            <p:ph type="sldImg"/>
          </p:nvPr>
        </p:nvSpPr>
        <p:spPr>
          <a:ln/>
        </p:spPr>
      </p:sp>
      <p:sp>
        <p:nvSpPr>
          <p:cNvPr id="66564" name="Rectangle 1027"/>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F2784FC-DA64-8442-A2B0-77C3226FFDF8}" type="slidenum">
              <a:rPr lang="en-US"/>
              <a:pPr/>
              <a:t>9</a:t>
            </a:fld>
            <a:endParaRPr lang="en-US"/>
          </a:p>
        </p:txBody>
      </p:sp>
      <p:sp>
        <p:nvSpPr>
          <p:cNvPr id="68611" name="Rectangle 1026"/>
          <p:cNvSpPr>
            <a:spLocks noGrp="1" noRot="1" noChangeAspect="1" noChangeArrowheads="1" noTextEdit="1"/>
          </p:cNvSpPr>
          <p:nvPr>
            <p:ph type="sldImg"/>
          </p:nvPr>
        </p:nvSpPr>
        <p:spPr>
          <a:ln/>
        </p:spPr>
      </p:sp>
      <p:sp>
        <p:nvSpPr>
          <p:cNvPr id="68612" name="Rectangle 1027"/>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F57E740-8513-DC4D-838B-C2D53FA3A5AA}" type="slidenum">
              <a:rPr lang="en-US"/>
              <a:pPr/>
              <a:t>10</a:t>
            </a:fld>
            <a:endParaRPr lang="en-US"/>
          </a:p>
        </p:txBody>
      </p:sp>
      <p:sp>
        <p:nvSpPr>
          <p:cNvPr id="70659" name="Rectangle 1026"/>
          <p:cNvSpPr>
            <a:spLocks noGrp="1" noRot="1" noChangeAspect="1" noChangeArrowheads="1" noTextEdit="1"/>
          </p:cNvSpPr>
          <p:nvPr>
            <p:ph type="sldImg"/>
          </p:nvPr>
        </p:nvSpPr>
        <p:spPr>
          <a:ln/>
        </p:spPr>
      </p:sp>
      <p:sp>
        <p:nvSpPr>
          <p:cNvPr id="70660" name="Rectangle 1027"/>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F57E740-8513-DC4D-838B-C2D53FA3A5AA}" type="slidenum">
              <a:rPr lang="en-US"/>
              <a:pPr/>
              <a:t>46</a:t>
            </a:fld>
            <a:endParaRPr lang="en-US"/>
          </a:p>
        </p:txBody>
      </p:sp>
      <p:sp>
        <p:nvSpPr>
          <p:cNvPr id="70659" name="Rectangle 1026"/>
          <p:cNvSpPr>
            <a:spLocks noGrp="1" noRot="1" noChangeAspect="1" noChangeArrowheads="1" noTextEdit="1"/>
          </p:cNvSpPr>
          <p:nvPr>
            <p:ph type="sldImg"/>
          </p:nvPr>
        </p:nvSpPr>
        <p:spPr>
          <a:ln/>
        </p:spPr>
      </p:sp>
      <p:sp>
        <p:nvSpPr>
          <p:cNvPr id="70660" name="Rectangle 1027"/>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a:t>
            </a:fld>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Tree>
    <p:extLst>
      <p:ext uri="{BB962C8B-B14F-4D97-AF65-F5344CB8AC3E}">
        <p14:creationId xmlns:p14="http://schemas.microsoft.com/office/powerpoint/2010/main" val="745472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Ocean Sciences Meeting 24 Feb. 2012</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Ocean Sciences Meeting 24 Feb. 2012</a:t>
            </a:r>
            <a:endParaRPr lang="en-US"/>
          </a:p>
        </p:txBody>
      </p:sp>
      <p:sp>
        <p:nvSpPr>
          <p:cNvPr id="7" name="Slide Number Placeholder 6"/>
          <p:cNvSpPr>
            <a:spLocks noGrp="1"/>
          </p:cNvSpPr>
          <p:nvPr>
            <p:ph type="sldNum" sz="quarter" idx="12"/>
          </p:nvPr>
        </p:nvSpPr>
        <p:spPr/>
        <p:txBody>
          <a:bodyPr/>
          <a:lstStyle/>
          <a:p>
            <a:fld id="{ADCBFB56-707D-1643-86E9-FE28FF2C8F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Ocean Sciences Meeting 24 Feb. 2012</a:t>
            </a:r>
            <a:endParaRPr lang="en-US"/>
          </a:p>
        </p:txBody>
      </p:sp>
      <p:sp>
        <p:nvSpPr>
          <p:cNvPr id="6" name="Slide Number Placeholder 5"/>
          <p:cNvSpPr>
            <a:spLocks noGrp="1"/>
          </p:cNvSpPr>
          <p:nvPr>
            <p:ph type="sldNum" sz="quarter" idx="12"/>
          </p:nvPr>
        </p:nvSpPr>
        <p:spPr/>
        <p:txBody>
          <a:bodyPr/>
          <a:lstStyle/>
          <a:p>
            <a:fld id="{ADCBFB56-707D-1643-86E9-FE28FF2C8F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7" Type="http://schemas.openxmlformats.org/officeDocument/2006/relationships/image" Target="../media/image2.jpeg"/><Relationship Id="rId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8" descr="ncar-logo-med"/>
          <p:cNvPicPr>
            <a:picLocks noChangeAspect="1" noChangeArrowheads="1"/>
          </p:cNvPicPr>
          <p:nvPr userDrawn="1"/>
        </p:nvPicPr>
        <p:blipFill>
          <a:blip r:embed="rId6"/>
          <a:srcRect/>
          <a:stretch>
            <a:fillRect/>
          </a:stretch>
        </p:blipFill>
        <p:spPr bwMode="auto">
          <a:xfrm>
            <a:off x="457200" y="6324600"/>
            <a:ext cx="1231900" cy="347663"/>
          </a:xfrm>
          <a:prstGeom prst="rect">
            <a:avLst/>
          </a:prstGeom>
          <a:noFill/>
          <a:ln w="9525">
            <a:noFill/>
            <a:miter lim="800000"/>
            <a:headEnd/>
            <a:tailEnd/>
          </a:ln>
        </p:spPr>
      </p:pic>
      <p:pic>
        <p:nvPicPr>
          <p:cNvPr id="8" name="Picture 7" descr="nsf1"/>
          <p:cNvPicPr>
            <a:picLocks noChangeAspect="1" noChangeArrowheads="1"/>
          </p:cNvPicPr>
          <p:nvPr userDrawn="1"/>
        </p:nvPicPr>
        <p:blipFill>
          <a:blip r:embed="rId7"/>
          <a:srcRect/>
          <a:stretch>
            <a:fillRect/>
          </a:stretch>
        </p:blipFill>
        <p:spPr bwMode="auto">
          <a:xfrm>
            <a:off x="2057400" y="6248400"/>
            <a:ext cx="503238" cy="506413"/>
          </a:xfrm>
          <a:prstGeom prst="rect">
            <a:avLst/>
          </a:prstGeom>
          <a:noFill/>
          <a:ln w="9525">
            <a:noFill/>
            <a:miter lim="800000"/>
            <a:headEnd/>
            <a:tailEnd/>
          </a:ln>
        </p:spPr>
      </p:pic>
      <p:pic>
        <p:nvPicPr>
          <p:cNvPr id="9" name="Picture 9" descr="Dartboard7"/>
          <p:cNvPicPr>
            <a:picLocks noChangeAspect="1" noChangeArrowheads="1"/>
          </p:cNvPicPr>
          <p:nvPr userDrawn="1"/>
        </p:nvPicPr>
        <p:blipFill>
          <a:blip r:embed="rId8"/>
          <a:srcRect/>
          <a:stretch>
            <a:fillRect/>
          </a:stretch>
        </p:blipFill>
        <p:spPr bwMode="auto">
          <a:xfrm>
            <a:off x="6934200" y="6245225"/>
            <a:ext cx="1752600" cy="519113"/>
          </a:xfrm>
          <a:prstGeom prst="rect">
            <a:avLst/>
          </a:prstGeom>
          <a:noFill/>
          <a:ln w="9525">
            <a:noFill/>
            <a:miter lim="800000"/>
            <a:headEnd/>
            <a:tailEnd/>
          </a:ln>
        </p:spPr>
      </p:pic>
      <p:sp>
        <p:nvSpPr>
          <p:cNvPr id="11"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a:t>
            </a:fld>
            <a:endParaRPr lang="en-US" dirty="0"/>
          </a:p>
        </p:txBody>
      </p:sp>
      <p:sp>
        <p:nvSpPr>
          <p:cNvPr id="12"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Tree>
    <p:extLst>
      <p:ext uri="{BB962C8B-B14F-4D97-AF65-F5344CB8AC3E}">
        <p14:creationId xmlns:p14="http://schemas.microsoft.com/office/powerpoint/2010/main" val="58006522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9.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5.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1.tif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3.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4.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5.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6.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7.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8.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9.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1.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2.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3.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4.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5.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6.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7.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8.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9.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1.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2.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jpeg"/><Relationship Id="rId3" Type="http://schemas.openxmlformats.org/officeDocument/2006/relationships/image" Target="../media/image84.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s>
</file>

<file path=ppt/slides/_rels/slide86.xml.rels><?xml version="1.0" encoding="UTF-8" standalone="yes"?>
<Relationships xmlns="http://schemas.openxmlformats.org/package/2006/relationships"><Relationship Id="rId3" Type="http://schemas.openxmlformats.org/officeDocument/2006/relationships/image" Target="../media/image86.emf"/><Relationship Id="rId4" Type="http://schemas.openxmlformats.org/officeDocument/2006/relationships/image" Target="../media/image87.emf"/><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87.xml.rels><?xml version="1.0" encoding="UTF-8" standalone="yes"?>
<Relationships xmlns="http://schemas.openxmlformats.org/package/2006/relationships"><Relationship Id="rId3" Type="http://schemas.openxmlformats.org/officeDocument/2006/relationships/image" Target="../media/image88.emf"/><Relationship Id="rId4" Type="http://schemas.openxmlformats.org/officeDocument/2006/relationships/image" Target="../media/image89.emf"/><Relationship Id="rId5" Type="http://schemas.openxmlformats.org/officeDocument/2006/relationships/image" Target="../media/image90.emf"/><Relationship Id="rId6" Type="http://schemas.openxmlformats.org/officeDocument/2006/relationships/image" Target="../media/image91.emf"/><Relationship Id="rId7" Type="http://schemas.openxmlformats.org/officeDocument/2006/relationships/image" Target="../media/image92.emf"/><Relationship Id="rId8" Type="http://schemas.openxmlformats.org/officeDocument/2006/relationships/image" Target="../media/image93.emf"/><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88.xml.rels><?xml version="1.0" encoding="UTF-8" standalone="yes"?>
<Relationships xmlns="http://schemas.openxmlformats.org/package/2006/relationships"><Relationship Id="rId3" Type="http://schemas.openxmlformats.org/officeDocument/2006/relationships/image" Target="../media/image88.emf"/><Relationship Id="rId4" Type="http://schemas.openxmlformats.org/officeDocument/2006/relationships/image" Target="../media/image89.emf"/><Relationship Id="rId5" Type="http://schemas.openxmlformats.org/officeDocument/2006/relationships/image" Target="../media/image90.emf"/><Relationship Id="rId6" Type="http://schemas.openxmlformats.org/officeDocument/2006/relationships/image" Target="../media/image91.emf"/><Relationship Id="rId7" Type="http://schemas.openxmlformats.org/officeDocument/2006/relationships/image" Target="../media/image92.emf"/><Relationship Id="rId8" Type="http://schemas.openxmlformats.org/officeDocument/2006/relationships/image" Target="../media/image93.emf"/><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89.xml.rels><?xml version="1.0" encoding="UTF-8" standalone="yes"?>
<Relationships xmlns="http://schemas.openxmlformats.org/package/2006/relationships"><Relationship Id="rId3" Type="http://schemas.openxmlformats.org/officeDocument/2006/relationships/image" Target="../media/image88.emf"/><Relationship Id="rId4" Type="http://schemas.openxmlformats.org/officeDocument/2006/relationships/image" Target="../media/image89.emf"/><Relationship Id="rId5" Type="http://schemas.openxmlformats.org/officeDocument/2006/relationships/image" Target="../media/image90.emf"/><Relationship Id="rId6" Type="http://schemas.openxmlformats.org/officeDocument/2006/relationships/image" Target="../media/image91.emf"/><Relationship Id="rId7" Type="http://schemas.openxmlformats.org/officeDocument/2006/relationships/image" Target="../media/image92.emf"/><Relationship Id="rId8" Type="http://schemas.openxmlformats.org/officeDocument/2006/relationships/image" Target="../media/image93.emf"/><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3668"/>
            <a:ext cx="8229600" cy="653970"/>
          </a:xfrm>
        </p:spPr>
        <p:txBody>
          <a:bodyPr>
            <a:normAutofit fontScale="90000"/>
          </a:bodyPr>
          <a:lstStyle/>
          <a:p>
            <a:r>
              <a:rPr lang="en-US" dirty="0" smtClean="0"/>
              <a:t>Ensemble Data Assimilation and Uncertainty Quantification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lgn="ctr">
              <a:buNone/>
            </a:pPr>
            <a:r>
              <a:rPr lang="en-US" sz="2400" dirty="0" smtClean="0"/>
              <a:t>Jeffrey Anderson, Alicia </a:t>
            </a:r>
            <a:r>
              <a:rPr lang="en-US" sz="2400" dirty="0" err="1" smtClean="0"/>
              <a:t>Karspeck</a:t>
            </a:r>
            <a:r>
              <a:rPr lang="en-US" sz="2400" dirty="0" smtClean="0"/>
              <a:t>, Tim Hoar, </a:t>
            </a:r>
          </a:p>
          <a:p>
            <a:pPr algn="ctr">
              <a:buNone/>
            </a:pPr>
            <a:r>
              <a:rPr lang="en-US" sz="2400" dirty="0" smtClean="0"/>
              <a:t>Nancy Collins, Kevin Raeder, Steve Yeager</a:t>
            </a:r>
          </a:p>
          <a:p>
            <a:pPr algn="ctr">
              <a:buNone/>
            </a:pPr>
            <a:endParaRPr lang="en-US" sz="2400" dirty="0" smtClean="0"/>
          </a:p>
          <a:p>
            <a:pPr algn="ctr">
              <a:buNone/>
            </a:pPr>
            <a:r>
              <a:rPr lang="en-US" sz="2400" dirty="0" smtClean="0"/>
              <a:t>National Center for Atmospheric Research</a:t>
            </a:r>
          </a:p>
          <a:p>
            <a:pPr marL="0" indent="0">
              <a:buNone/>
            </a:pPr>
            <a:endParaRPr lang="en-US" dirty="0" smtClean="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1</a:t>
            </a:fld>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DataAssimilationDiagram_frame6"/>
          <p:cNvPicPr>
            <a:picLocks noChangeAspect="1" noChangeArrowheads="1"/>
          </p:cNvPicPr>
          <p:nvPr/>
        </p:nvPicPr>
        <p:blipFill>
          <a:blip r:embed="rId3"/>
          <a:srcRect/>
          <a:stretch>
            <a:fillRect/>
          </a:stretch>
        </p:blipFill>
        <p:spPr bwMode="auto">
          <a:xfrm>
            <a:off x="448962" y="1600200"/>
            <a:ext cx="8280400" cy="4622800"/>
          </a:xfrm>
          <a:prstGeom prst="rect">
            <a:avLst/>
          </a:prstGeom>
          <a:noFill/>
          <a:ln w="9525">
            <a:noFill/>
            <a:miter lim="800000"/>
            <a:headEnd/>
            <a:tailEnd/>
          </a:ln>
        </p:spPr>
      </p:pic>
      <p:sp>
        <p:nvSpPr>
          <p:cNvPr id="69636" name="Rectangle 8"/>
          <p:cNvSpPr txBox="1">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2800">
                <a:solidFill>
                  <a:schemeClr val="tx2"/>
                </a:solidFill>
              </a:rPr>
              <a:t>Ensemble Filter for Large Geophysical Models</a:t>
            </a:r>
          </a:p>
        </p:txBody>
      </p:sp>
      <p:sp>
        <p:nvSpPr>
          <p:cNvPr id="69637" name="Footer Placeholder 6"/>
          <p:cNvSpPr>
            <a:spLocks noGrp="1"/>
          </p:cNvSpPr>
          <p:nvPr>
            <p:ph type="ftr" sz="quarter" idx="11"/>
          </p:nvPr>
        </p:nvSpPr>
        <p:spPr>
          <a:noFill/>
        </p:spPr>
        <p:txBody>
          <a:bodyPr/>
          <a:lstStyle/>
          <a:p>
            <a:r>
              <a:rPr lang="en-US" smtClean="0"/>
              <a:t>Ocean Sciences Meeting 24 Feb. 2012</a:t>
            </a:r>
          </a:p>
        </p:txBody>
      </p:sp>
      <p:sp>
        <p:nvSpPr>
          <p:cNvPr id="7" name="Rectangle 14"/>
          <p:cNvSpPr>
            <a:spLocks noChangeArrowheads="1"/>
          </p:cNvSpPr>
          <p:nvPr/>
        </p:nvSpPr>
        <p:spPr bwMode="auto">
          <a:xfrm>
            <a:off x="641350" y="1163378"/>
            <a:ext cx="7708900" cy="646331"/>
          </a:xfrm>
          <a:prstGeom prst="rect">
            <a:avLst/>
          </a:prstGeom>
          <a:noFill/>
          <a:ln w="34925">
            <a:noFill/>
            <a:miter lim="800000"/>
            <a:headEnd/>
            <a:tailEnd/>
          </a:ln>
        </p:spPr>
        <p:txBody>
          <a:bodyPr anchor="ctr">
            <a:prstTxWarp prst="textNoShape">
              <a:avLst/>
            </a:prstTxWarp>
            <a:spAutoFit/>
          </a:bodyPr>
          <a:lstStyle/>
          <a:p>
            <a:r>
              <a:rPr lang="en-US" dirty="0" smtClean="0"/>
              <a:t>6. When all ensemble members for each state variable are updated, there is a new analysis. Integrate to time of next observation …</a:t>
            </a:r>
            <a:endParaRPr lang="en-US" dirty="0">
              <a:latin typeface="Times New Roman" charset="0"/>
            </a:endParaRPr>
          </a:p>
        </p:txBody>
      </p:sp>
      <p:sp>
        <p:nvSpPr>
          <p:cNvPr id="8" name="Slide Number Placeholder 5"/>
          <p:cNvSpPr>
            <a:spLocks noGrp="1"/>
          </p:cNvSpPr>
          <p:nvPr>
            <p:ph type="sldNum" sz="quarter" idx="4294967295"/>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10</a:t>
            </a:fld>
            <a:endParaRPr lang="en-US" dirty="0"/>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Ensemble Filter for Lorenz-96 40-Variable Model</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11</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40 state variables: X1, X2,..., X40.</a:t>
            </a:r>
          </a:p>
          <a:p>
            <a:r>
              <a:rPr lang="en-US" dirty="0" err="1" smtClean="0"/>
              <a:t>dXi</a:t>
            </a:r>
            <a:r>
              <a:rPr lang="en-US" dirty="0" smtClean="0"/>
              <a:t> / </a:t>
            </a:r>
            <a:r>
              <a:rPr lang="en-US" dirty="0" err="1" smtClean="0"/>
              <a:t>dt</a:t>
            </a:r>
            <a:r>
              <a:rPr lang="en-US" dirty="0" smtClean="0"/>
              <a:t> = (Xi+1 - Xi-2)Xi-1 - Xi + F.</a:t>
            </a:r>
          </a:p>
          <a:p>
            <a:r>
              <a:rPr lang="en-US" dirty="0" smtClean="0"/>
              <a:t>Acts ‘something’ like synoptic weather around a latitude band.</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Ensemble Filter for Lorenz-96 40-Variable Model</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12</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40 state variables: X1, X2,..., X40.</a:t>
            </a:r>
          </a:p>
          <a:p>
            <a:r>
              <a:rPr lang="en-US" dirty="0" err="1" smtClean="0"/>
              <a:t>dXi</a:t>
            </a:r>
            <a:r>
              <a:rPr lang="en-US" dirty="0" smtClean="0"/>
              <a:t> / </a:t>
            </a:r>
            <a:r>
              <a:rPr lang="en-US" dirty="0" err="1" smtClean="0"/>
              <a:t>dt</a:t>
            </a:r>
            <a:r>
              <a:rPr lang="en-US" dirty="0" smtClean="0"/>
              <a:t> = (Xi+1 - Xi-2)Xi-1 - Xi + F.</a:t>
            </a:r>
          </a:p>
          <a:p>
            <a:r>
              <a:rPr lang="en-US" dirty="0" smtClean="0"/>
              <a:t>Acts ‘something’ like synoptic weather around a latitude band.</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Ensemble Filter for Lorenz-96 40-Variable Model</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13</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40 state variables: X1, X2,..., X40.</a:t>
            </a:r>
          </a:p>
          <a:p>
            <a:r>
              <a:rPr lang="en-US" dirty="0" err="1" smtClean="0"/>
              <a:t>dXi</a:t>
            </a:r>
            <a:r>
              <a:rPr lang="en-US" dirty="0" smtClean="0"/>
              <a:t> / </a:t>
            </a:r>
            <a:r>
              <a:rPr lang="en-US" dirty="0" err="1" smtClean="0"/>
              <a:t>dt</a:t>
            </a:r>
            <a:r>
              <a:rPr lang="en-US" dirty="0" smtClean="0"/>
              <a:t> = (Xi+1 - Xi-2)Xi-1 - Xi + F.</a:t>
            </a:r>
          </a:p>
          <a:p>
            <a:r>
              <a:rPr lang="en-US" dirty="0" smtClean="0"/>
              <a:t>Acts ‘something’ like synoptic weather around a latitude band.</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Ensemble Filter for Lorenz-96 40-Variable Model</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14</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40 state variables: X1, X2,..., X40.</a:t>
            </a:r>
          </a:p>
          <a:p>
            <a:r>
              <a:rPr lang="en-US" dirty="0" err="1" smtClean="0"/>
              <a:t>dXi</a:t>
            </a:r>
            <a:r>
              <a:rPr lang="en-US" dirty="0" smtClean="0"/>
              <a:t> / </a:t>
            </a:r>
            <a:r>
              <a:rPr lang="en-US" dirty="0" err="1" smtClean="0"/>
              <a:t>dt</a:t>
            </a:r>
            <a:r>
              <a:rPr lang="en-US" dirty="0" smtClean="0"/>
              <a:t> = (Xi+1 - Xi-2)Xi-1 - Xi + F.</a:t>
            </a:r>
          </a:p>
          <a:p>
            <a:r>
              <a:rPr lang="en-US" dirty="0" smtClean="0"/>
              <a:t>Acts ‘something’ like synoptic weather around a latitude band.</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Ensemble Filter for Lorenz-96 40-Variable Model</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15</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40 state variables: X1, X2,..., X40.</a:t>
            </a:r>
          </a:p>
          <a:p>
            <a:r>
              <a:rPr lang="en-US" dirty="0" err="1" smtClean="0"/>
              <a:t>dXi</a:t>
            </a:r>
            <a:r>
              <a:rPr lang="en-US" dirty="0" smtClean="0"/>
              <a:t> / </a:t>
            </a:r>
            <a:r>
              <a:rPr lang="en-US" dirty="0" err="1" smtClean="0"/>
              <a:t>dt</a:t>
            </a:r>
            <a:r>
              <a:rPr lang="en-US" dirty="0" smtClean="0"/>
              <a:t> = (Xi+1 - Xi-2)Xi-1 - Xi + F.</a:t>
            </a:r>
          </a:p>
          <a:p>
            <a:r>
              <a:rPr lang="en-US" dirty="0" smtClean="0"/>
              <a:t>Acts ‘something’ like synoptic weather around a latitude band.</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Ensemble Filter for Lorenz-96 40-Variable Model</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16</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40 state variables: X1, X2,..., X40.</a:t>
            </a:r>
          </a:p>
          <a:p>
            <a:r>
              <a:rPr lang="en-US" dirty="0" err="1" smtClean="0"/>
              <a:t>dXi</a:t>
            </a:r>
            <a:r>
              <a:rPr lang="en-US" dirty="0" smtClean="0"/>
              <a:t> / </a:t>
            </a:r>
            <a:r>
              <a:rPr lang="en-US" dirty="0" err="1" smtClean="0"/>
              <a:t>dt</a:t>
            </a:r>
            <a:r>
              <a:rPr lang="en-US" dirty="0" smtClean="0"/>
              <a:t> = (Xi+1 - Xi-2)Xi-1 - Xi + F.</a:t>
            </a:r>
          </a:p>
          <a:p>
            <a:r>
              <a:rPr lang="en-US" dirty="0" smtClean="0"/>
              <a:t>Acts ‘something’ like synoptic weather around a latitude band.</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Ensemble Filter for Lorenz-96 40-Variable Model</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17</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40 state variables: X1, X2,..., X40.</a:t>
            </a:r>
          </a:p>
          <a:p>
            <a:r>
              <a:rPr lang="en-US" dirty="0" err="1" smtClean="0"/>
              <a:t>dXi</a:t>
            </a:r>
            <a:r>
              <a:rPr lang="en-US" dirty="0" smtClean="0"/>
              <a:t> / </a:t>
            </a:r>
            <a:r>
              <a:rPr lang="en-US" dirty="0" err="1" smtClean="0"/>
              <a:t>dt</a:t>
            </a:r>
            <a:r>
              <a:rPr lang="en-US" dirty="0" smtClean="0"/>
              <a:t> = (Xi+1 - Xi-2)Xi-1 - Xi + F.</a:t>
            </a:r>
          </a:p>
          <a:p>
            <a:r>
              <a:rPr lang="en-US" dirty="0" smtClean="0"/>
              <a:t>Acts ‘something’ like synoptic weather around a latitude band.</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Ensemble Filter for Lorenz-96 40-Variable Model</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18</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40 state variables: X1, X2,..., X40.</a:t>
            </a:r>
          </a:p>
          <a:p>
            <a:r>
              <a:rPr lang="en-US" dirty="0" err="1" smtClean="0"/>
              <a:t>dXi</a:t>
            </a:r>
            <a:r>
              <a:rPr lang="en-US" dirty="0" smtClean="0"/>
              <a:t> / </a:t>
            </a:r>
            <a:r>
              <a:rPr lang="en-US" dirty="0" err="1" smtClean="0"/>
              <a:t>dt</a:t>
            </a:r>
            <a:r>
              <a:rPr lang="en-US" dirty="0" smtClean="0"/>
              <a:t> = (Xi+1 - Xi-2)Xi-1 - Xi + F.</a:t>
            </a:r>
          </a:p>
          <a:p>
            <a:r>
              <a:rPr lang="en-US" dirty="0" smtClean="0"/>
              <a:t>Acts ‘something’ like synoptic weather around a latitude band.</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Ensemble Filter for Lorenz-96 40-Variable Model</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19</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40 state variables: X1, X2,..., X40.</a:t>
            </a:r>
          </a:p>
          <a:p>
            <a:r>
              <a:rPr lang="en-US" dirty="0" err="1" smtClean="0"/>
              <a:t>dXi</a:t>
            </a:r>
            <a:r>
              <a:rPr lang="en-US" dirty="0" smtClean="0"/>
              <a:t> / </a:t>
            </a:r>
            <a:r>
              <a:rPr lang="en-US" dirty="0" err="1" smtClean="0"/>
              <a:t>dt</a:t>
            </a:r>
            <a:r>
              <a:rPr lang="en-US" dirty="0" smtClean="0"/>
              <a:t> = (Xi+1 - Xi-2)Xi-1 - Xi + F.</a:t>
            </a:r>
          </a:p>
          <a:p>
            <a:r>
              <a:rPr lang="en-US" dirty="0" smtClean="0"/>
              <a:t>Acts ‘something’ like synoptic weather around a latitude band.</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7" name="Rectangle 13"/>
          <p:cNvSpPr>
            <a:spLocks noChangeArrowheads="1"/>
          </p:cNvSpPr>
          <p:nvPr/>
        </p:nvSpPr>
        <p:spPr bwMode="auto">
          <a:xfrm>
            <a:off x="457200" y="1524000"/>
            <a:ext cx="7924800" cy="7620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a:t>Observations</a:t>
            </a:r>
            <a:endParaRPr lang="en-US"/>
          </a:p>
        </p:txBody>
      </p:sp>
      <p:sp>
        <p:nvSpPr>
          <p:cNvPr id="144386" name="Rectangle 2"/>
          <p:cNvSpPr>
            <a:spLocks noGrp="1" noChangeArrowheads="1"/>
          </p:cNvSpPr>
          <p:nvPr>
            <p:ph type="body" idx="1"/>
          </p:nvPr>
        </p:nvSpPr>
        <p:spPr>
          <a:xfrm>
            <a:off x="1219200" y="4724400"/>
            <a:ext cx="4648200" cy="1219200"/>
          </a:xfrm>
        </p:spPr>
        <p:txBody>
          <a:bodyPr/>
          <a:lstStyle/>
          <a:p>
            <a:pPr eaLnBrk="1" hangingPunct="1">
              <a:buNone/>
            </a:pPr>
            <a:r>
              <a:rPr lang="en-US" sz="2200" dirty="0"/>
              <a:t>…to produce an analysis</a:t>
            </a:r>
            <a:br>
              <a:rPr lang="en-US" sz="2200" dirty="0"/>
            </a:br>
            <a:r>
              <a:rPr lang="en-US" sz="2200" dirty="0"/>
              <a:t>(best possible estimate).</a:t>
            </a:r>
          </a:p>
        </p:txBody>
      </p:sp>
      <p:sp>
        <p:nvSpPr>
          <p:cNvPr id="144387" name="Rectangle 3"/>
          <p:cNvSpPr>
            <a:spLocks noGrp="1" noChangeArrowheads="1"/>
          </p:cNvSpPr>
          <p:nvPr>
            <p:ph type="title"/>
          </p:nvPr>
        </p:nvSpPr>
        <p:spPr>
          <a:xfrm>
            <a:off x="457200" y="609600"/>
            <a:ext cx="8229600" cy="1143000"/>
          </a:xfrm>
          <a:noFill/>
        </p:spPr>
        <p:txBody>
          <a:bodyPr/>
          <a:lstStyle/>
          <a:p>
            <a:pPr eaLnBrk="1" hangingPunct="1"/>
            <a:r>
              <a:rPr lang="en-US" sz="3000"/>
              <a:t>What is Data Assimilation?</a:t>
            </a:r>
            <a:endParaRPr lang="en-US"/>
          </a:p>
        </p:txBody>
      </p:sp>
      <p:pic>
        <p:nvPicPr>
          <p:cNvPr id="144388" name="Picture 4" descr="computer"/>
          <p:cNvPicPr>
            <a:picLocks noChangeAspect="1" noChangeArrowheads="1"/>
          </p:cNvPicPr>
          <p:nvPr/>
        </p:nvPicPr>
        <p:blipFill>
          <a:blip r:embed="rId3"/>
          <a:srcRect/>
          <a:stretch>
            <a:fillRect/>
          </a:stretch>
        </p:blipFill>
        <p:spPr bwMode="auto">
          <a:xfrm>
            <a:off x="2438400" y="1981200"/>
            <a:ext cx="2940050" cy="2239963"/>
          </a:xfrm>
          <a:prstGeom prst="rect">
            <a:avLst/>
          </a:prstGeom>
          <a:noFill/>
          <a:ln w="9525">
            <a:noFill/>
            <a:miter lim="800000"/>
            <a:headEnd/>
            <a:tailEnd/>
          </a:ln>
        </p:spPr>
      </p:pic>
      <p:pic>
        <p:nvPicPr>
          <p:cNvPr id="144389" name="Picture 5" descr="thermometer"/>
          <p:cNvPicPr>
            <a:picLocks noChangeAspect="1" noChangeArrowheads="1"/>
          </p:cNvPicPr>
          <p:nvPr/>
        </p:nvPicPr>
        <p:blipFill>
          <a:blip r:embed="rId4"/>
          <a:srcRect/>
          <a:stretch>
            <a:fillRect/>
          </a:stretch>
        </p:blipFill>
        <p:spPr bwMode="auto">
          <a:xfrm>
            <a:off x="609600" y="2286000"/>
            <a:ext cx="550863" cy="1574800"/>
          </a:xfrm>
          <a:prstGeom prst="rect">
            <a:avLst/>
          </a:prstGeom>
          <a:noFill/>
          <a:ln w="9525">
            <a:noFill/>
            <a:miter lim="800000"/>
            <a:headEnd/>
            <a:tailEnd/>
          </a:ln>
        </p:spPr>
      </p:pic>
      <p:sp>
        <p:nvSpPr>
          <p:cNvPr id="144393" name="Text Box 9"/>
          <p:cNvSpPr txBox="1">
            <a:spLocks noChangeArrowheads="1"/>
          </p:cNvSpPr>
          <p:nvPr/>
        </p:nvSpPr>
        <p:spPr bwMode="auto">
          <a:xfrm>
            <a:off x="1600200" y="2667000"/>
            <a:ext cx="450850" cy="641350"/>
          </a:xfrm>
          <a:prstGeom prst="rect">
            <a:avLst/>
          </a:prstGeom>
          <a:noFill/>
          <a:ln w="9525">
            <a:noFill/>
            <a:miter lim="800000"/>
            <a:headEnd/>
            <a:tailEnd/>
          </a:ln>
        </p:spPr>
        <p:txBody>
          <a:bodyPr wrap="none">
            <a:prstTxWarp prst="textNoShape">
              <a:avLst/>
            </a:prstTxWarp>
            <a:spAutoFit/>
          </a:bodyPr>
          <a:lstStyle/>
          <a:p>
            <a:r>
              <a:rPr lang="en-US" sz="3600"/>
              <a:t>+</a:t>
            </a:r>
            <a:endParaRPr lang="en-US"/>
          </a:p>
        </p:txBody>
      </p:sp>
      <p:sp>
        <p:nvSpPr>
          <p:cNvPr id="144395" name="Line 11"/>
          <p:cNvSpPr>
            <a:spLocks noChangeShapeType="1"/>
          </p:cNvSpPr>
          <p:nvPr/>
        </p:nvSpPr>
        <p:spPr bwMode="auto">
          <a:xfrm>
            <a:off x="5029200" y="3048000"/>
            <a:ext cx="914400" cy="5334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pic>
        <p:nvPicPr>
          <p:cNvPr id="144396" name="Picture 12" descr="DARTspaghettiSquare"/>
          <p:cNvPicPr>
            <a:picLocks noChangeAspect="1" noChangeArrowheads="1"/>
          </p:cNvPicPr>
          <p:nvPr/>
        </p:nvPicPr>
        <p:blipFill>
          <a:blip r:embed="rId5"/>
          <a:srcRect/>
          <a:stretch>
            <a:fillRect/>
          </a:stretch>
        </p:blipFill>
        <p:spPr bwMode="auto">
          <a:xfrm>
            <a:off x="5334000" y="3886200"/>
            <a:ext cx="3276600" cy="2005013"/>
          </a:xfrm>
          <a:prstGeom prst="rect">
            <a:avLst/>
          </a:prstGeom>
          <a:noFill/>
          <a:ln w="9525">
            <a:noFill/>
            <a:miter lim="800000"/>
            <a:headEnd/>
            <a:tailEnd/>
          </a:ln>
        </p:spPr>
      </p:pic>
      <p:sp>
        <p:nvSpPr>
          <p:cNvPr id="144390" name="Rectangle 6"/>
          <p:cNvSpPr>
            <a:spLocks noChangeArrowheads="1"/>
          </p:cNvSpPr>
          <p:nvPr/>
        </p:nvSpPr>
        <p:spPr bwMode="auto">
          <a:xfrm>
            <a:off x="457200" y="1524000"/>
            <a:ext cx="7924800" cy="7620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a:t>Observations combined with a Model forecast…</a:t>
            </a:r>
          </a:p>
          <a:p>
            <a:pPr marL="342900" indent="-342900" eaLnBrk="1" hangingPunct="1">
              <a:spcBef>
                <a:spcPct val="20000"/>
              </a:spcBef>
            </a:pPr>
            <a:endParaRPr lang="en-US"/>
          </a:p>
        </p:txBody>
      </p:sp>
      <p:sp>
        <p:nvSpPr>
          <p:cNvPr id="12" name="Slide Number Placeholder 11"/>
          <p:cNvSpPr>
            <a:spLocks noGrp="1"/>
          </p:cNvSpPr>
          <p:nvPr>
            <p:ph type="sldNum" sz="quarter" idx="4"/>
          </p:nvPr>
        </p:nvSpPr>
        <p:spPr/>
        <p:txBody>
          <a:bodyPr/>
          <a:lstStyle/>
          <a:p>
            <a:fld id="{ADCBFB56-707D-1643-86E9-FE28FF2C8F89}" type="slidenum">
              <a:rPr lang="en-US" smtClean="0"/>
              <a:pPr/>
              <a:t>2</a:t>
            </a:fld>
            <a:endParaRPr lang="en-US" dirty="0"/>
          </a:p>
        </p:txBody>
      </p:sp>
      <p:sp>
        <p:nvSpPr>
          <p:cNvPr id="1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Ocean Sciences Meeting 24 Feb. 2012</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4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3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43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43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43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3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4386">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439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4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7" grpId="0"/>
      <p:bldP spid="144386" grpId="0" build="p"/>
      <p:bldP spid="144387" grpId="0"/>
      <p:bldP spid="144393" grpId="0"/>
      <p:bldP spid="144395" grpId="0" animBg="1"/>
      <p:bldP spid="14439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Ensemble Filter for Lorenz-96 40-Variable Model</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20</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40 state variables: X1, X2,..., X40.</a:t>
            </a:r>
          </a:p>
          <a:p>
            <a:r>
              <a:rPr lang="en-US" dirty="0" err="1" smtClean="0"/>
              <a:t>dXi</a:t>
            </a:r>
            <a:r>
              <a:rPr lang="en-US" dirty="0" smtClean="0"/>
              <a:t> / </a:t>
            </a:r>
            <a:r>
              <a:rPr lang="en-US" dirty="0" err="1" smtClean="0"/>
              <a:t>dt</a:t>
            </a:r>
            <a:r>
              <a:rPr lang="en-US" dirty="0" smtClean="0"/>
              <a:t> = (Xi+1 - Xi-2)Xi-1 - Xi + F.</a:t>
            </a:r>
          </a:p>
          <a:p>
            <a:r>
              <a:rPr lang="en-US" dirty="0" smtClean="0"/>
              <a:t>Acts ‘something’ like synoptic weather around a latitude band.</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Lorenz-96 is sensitive to small perturbations</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21</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Introduce 20 ‘ensemble’ state estimates.</a:t>
            </a:r>
          </a:p>
          <a:p>
            <a:r>
              <a:rPr lang="en-US" dirty="0" smtClean="0"/>
              <a:t>Each is slightly perturbed for each of the 40-variables at time 100.</a:t>
            </a:r>
          </a:p>
          <a:p>
            <a:r>
              <a:rPr lang="en-US" dirty="0" smtClean="0"/>
              <a:t>Refer to unperturbed control integration as ‘truth’..</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Lorenz-96 is sensitive to small perturbations</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22</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Introduce 20 ‘ensemble’ state estimates.</a:t>
            </a:r>
          </a:p>
          <a:p>
            <a:r>
              <a:rPr lang="en-US" dirty="0" smtClean="0"/>
              <a:t>Each is slightly perturbed for each of the 40-variables at time 100.</a:t>
            </a:r>
          </a:p>
          <a:p>
            <a:r>
              <a:rPr lang="en-US" dirty="0" smtClean="0"/>
              <a:t>Refer to unperturbed control integration as ‘truth’..</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Lorenz-96 is sensitive to small perturbations</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23</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Introduce 20 ‘ensemble’ state estimates.</a:t>
            </a:r>
          </a:p>
          <a:p>
            <a:r>
              <a:rPr lang="en-US" dirty="0" smtClean="0"/>
              <a:t>Each is slightly perturbed for each of the 40-variables at time 100.</a:t>
            </a:r>
          </a:p>
          <a:p>
            <a:r>
              <a:rPr lang="en-US" dirty="0" smtClean="0"/>
              <a:t>Refer to unperturbed control integration as ‘truth’..</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Lorenz-96 is sensitive to small perturbations</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24</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Introduce 20 ‘ensemble’ state estimates.</a:t>
            </a:r>
          </a:p>
          <a:p>
            <a:r>
              <a:rPr lang="en-US" dirty="0" smtClean="0"/>
              <a:t>Each is slightly perturbed for each of the 40-variables at time 100.</a:t>
            </a:r>
          </a:p>
          <a:p>
            <a:r>
              <a:rPr lang="en-US" dirty="0" smtClean="0"/>
              <a:t>Refer to unperturbed control integration as ‘truth’..</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Lorenz-96 is sensitive to small perturbations</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25</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Introduce 20 ‘ensemble’ state estimates.</a:t>
            </a:r>
          </a:p>
          <a:p>
            <a:r>
              <a:rPr lang="en-US" dirty="0" smtClean="0"/>
              <a:t>Each is slightly perturbed for each of the 40-variables at time 100.</a:t>
            </a:r>
          </a:p>
          <a:p>
            <a:r>
              <a:rPr lang="en-US" dirty="0" smtClean="0"/>
              <a:t>Refer to unperturbed control integration as ‘truth’..</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Lorenz-96 is sensitive to small perturbations</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26</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Introduce 20 ‘ensemble’ state estimates.</a:t>
            </a:r>
          </a:p>
          <a:p>
            <a:r>
              <a:rPr lang="en-US" dirty="0" smtClean="0"/>
              <a:t>Each is slightly perturbed for each of the 40-variables at time 100.</a:t>
            </a:r>
          </a:p>
          <a:p>
            <a:r>
              <a:rPr lang="en-US" dirty="0" smtClean="0"/>
              <a:t>Refer to unperturbed control integration as ‘truth’..</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Lorenz-96 is sensitive to small perturbations</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27</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Introduce 20 ‘ensemble’ state estimates.</a:t>
            </a:r>
          </a:p>
          <a:p>
            <a:r>
              <a:rPr lang="en-US" dirty="0" smtClean="0"/>
              <a:t>Each is slightly perturbed for each of the 40-variables at time 100.</a:t>
            </a:r>
          </a:p>
          <a:p>
            <a:r>
              <a:rPr lang="en-US" dirty="0" smtClean="0"/>
              <a:t>Refer to unperturbed control integration as ‘truth’..</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Lorenz-96 is sensitive to small perturbations</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28</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Introduce 20 ‘ensemble’ state estimates.</a:t>
            </a:r>
          </a:p>
          <a:p>
            <a:r>
              <a:rPr lang="en-US" dirty="0" smtClean="0"/>
              <a:t>Each is slightly perturbed for each of the 40-variables at time 100.</a:t>
            </a:r>
          </a:p>
          <a:p>
            <a:r>
              <a:rPr lang="en-US" dirty="0" smtClean="0"/>
              <a:t>Refer to unperturbed control integration as ‘truth’..</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Lorenz-96 is sensitive to small perturbations</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29</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Introduce 20 ‘ensemble’ state estimates.</a:t>
            </a:r>
          </a:p>
          <a:p>
            <a:r>
              <a:rPr lang="en-US" dirty="0" smtClean="0"/>
              <a:t>Each is slightly perturbed for each of the 40-variables at time 100.</a:t>
            </a:r>
          </a:p>
          <a:p>
            <a:r>
              <a:rPr lang="en-US" dirty="0" smtClean="0"/>
              <a:t>Refer to unperturbed control integration as ‘truth’..</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7" name="Rectangle 13"/>
          <p:cNvSpPr>
            <a:spLocks noChangeArrowheads="1"/>
          </p:cNvSpPr>
          <p:nvPr/>
        </p:nvSpPr>
        <p:spPr bwMode="auto">
          <a:xfrm>
            <a:off x="457200" y="1524000"/>
            <a:ext cx="7924800" cy="7620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endParaRPr lang="en-US" dirty="0"/>
          </a:p>
        </p:txBody>
      </p:sp>
      <p:sp>
        <p:nvSpPr>
          <p:cNvPr id="144387" name="Rectangle 3"/>
          <p:cNvSpPr>
            <a:spLocks noGrp="1" noChangeArrowheads="1"/>
          </p:cNvSpPr>
          <p:nvPr>
            <p:ph type="title"/>
          </p:nvPr>
        </p:nvSpPr>
        <p:spPr>
          <a:xfrm>
            <a:off x="457200" y="609600"/>
            <a:ext cx="8229600" cy="1143000"/>
          </a:xfrm>
          <a:noFill/>
        </p:spPr>
        <p:txBody>
          <a:bodyPr/>
          <a:lstStyle/>
          <a:p>
            <a:pPr eaLnBrk="1" hangingPunct="1"/>
            <a:r>
              <a:rPr lang="en-US" sz="3000" dirty="0"/>
              <a:t>What is</a:t>
            </a:r>
            <a:r>
              <a:rPr lang="en-US" sz="3000" dirty="0" smtClean="0"/>
              <a:t> Ensemble Data </a:t>
            </a:r>
            <a:r>
              <a:rPr lang="en-US" sz="3000" dirty="0"/>
              <a:t>Assimilation?</a:t>
            </a:r>
            <a:endParaRPr lang="en-US" dirty="0"/>
          </a:p>
        </p:txBody>
      </p:sp>
      <p:pic>
        <p:nvPicPr>
          <p:cNvPr id="144396" name="Picture 12" descr="DARTspaghettiSquare"/>
          <p:cNvPicPr>
            <a:picLocks noChangeAspect="1" noChangeArrowheads="1"/>
          </p:cNvPicPr>
          <p:nvPr/>
        </p:nvPicPr>
        <p:blipFill>
          <a:blip r:embed="rId3"/>
          <a:srcRect/>
          <a:stretch>
            <a:fillRect/>
          </a:stretch>
        </p:blipFill>
        <p:spPr bwMode="auto">
          <a:xfrm>
            <a:off x="5334000" y="3886200"/>
            <a:ext cx="3276600" cy="2005013"/>
          </a:xfrm>
          <a:prstGeom prst="rect">
            <a:avLst/>
          </a:prstGeom>
          <a:noFill/>
          <a:ln w="9525">
            <a:noFill/>
            <a:miter lim="800000"/>
            <a:headEnd/>
            <a:tailEnd/>
          </a:ln>
        </p:spPr>
      </p:pic>
      <p:sp>
        <p:nvSpPr>
          <p:cNvPr id="10" name="Slide Number Placeholder 9"/>
          <p:cNvSpPr>
            <a:spLocks noGrp="1"/>
          </p:cNvSpPr>
          <p:nvPr>
            <p:ph type="sldNum" sz="quarter" idx="4"/>
          </p:nvPr>
        </p:nvSpPr>
        <p:spPr/>
        <p:txBody>
          <a:bodyPr/>
          <a:lstStyle/>
          <a:p>
            <a:fld id="{ADCBFB56-707D-1643-86E9-FE28FF2C8F89}" type="slidenum">
              <a:rPr lang="en-US" smtClean="0"/>
              <a:pPr/>
              <a:t>3</a:t>
            </a:fld>
            <a:endParaRPr lang="en-US" dirty="0"/>
          </a:p>
        </p:txBody>
      </p:sp>
      <p:sp>
        <p:nvSpPr>
          <p:cNvPr id="11" name="TextBox 10"/>
          <p:cNvSpPr txBox="1"/>
          <p:nvPr/>
        </p:nvSpPr>
        <p:spPr>
          <a:xfrm>
            <a:off x="592081" y="1630303"/>
            <a:ext cx="8094719" cy="3970318"/>
          </a:xfrm>
          <a:prstGeom prst="rect">
            <a:avLst/>
          </a:prstGeom>
          <a:noFill/>
        </p:spPr>
        <p:txBody>
          <a:bodyPr wrap="square" rtlCol="0">
            <a:spAutoFit/>
          </a:bodyPr>
          <a:lstStyle/>
          <a:p>
            <a:r>
              <a:rPr lang="en-US" dirty="0" smtClean="0"/>
              <a:t>Use an ensemble (set) of model forecasts.</a:t>
            </a:r>
          </a:p>
          <a:p>
            <a:endParaRPr lang="en-US" dirty="0" smtClean="0"/>
          </a:p>
          <a:p>
            <a:r>
              <a:rPr lang="en-US" dirty="0" smtClean="0"/>
              <a:t>Use sample statistics to get covariance between state and observations.</a:t>
            </a:r>
          </a:p>
          <a:p>
            <a:endParaRPr lang="en-US" dirty="0" smtClean="0"/>
          </a:p>
          <a:p>
            <a:r>
              <a:rPr lang="en-US" dirty="0" smtClean="0"/>
              <a:t>Often assume that ensemble members are random draw.</a:t>
            </a:r>
          </a:p>
          <a:p>
            <a:endParaRPr lang="en-US" dirty="0" smtClean="0"/>
          </a:p>
          <a:p>
            <a:r>
              <a:rPr lang="en-US" dirty="0" smtClean="0"/>
              <a:t>Ensemble methods I use are optimal solution when:</a:t>
            </a:r>
          </a:p>
          <a:p>
            <a:pPr marL="342900" indent="-342900">
              <a:buAutoNum type="arabicPeriod"/>
            </a:pPr>
            <a:r>
              <a:rPr lang="en-US" dirty="0" smtClean="0"/>
              <a:t>Model is linear,</a:t>
            </a:r>
          </a:p>
          <a:p>
            <a:pPr marL="342900" indent="-342900">
              <a:buAutoNum type="arabicPeriod"/>
            </a:pPr>
            <a:r>
              <a:rPr lang="en-US" dirty="0" smtClean="0"/>
              <a:t>Observation errors are unbiased </a:t>
            </a:r>
            <a:r>
              <a:rPr lang="en-US" dirty="0" err="1" smtClean="0"/>
              <a:t>gaussian</a:t>
            </a:r>
            <a:r>
              <a:rPr lang="en-US" dirty="0" smtClean="0"/>
              <a:t>,</a:t>
            </a:r>
          </a:p>
          <a:p>
            <a:pPr marL="342900" indent="-342900">
              <a:buAutoNum type="arabicPeriod"/>
            </a:pPr>
            <a:r>
              <a:rPr lang="en-US" dirty="0" smtClean="0"/>
              <a:t>Relation between model and </a:t>
            </a:r>
            <a:r>
              <a:rPr lang="en-US" dirty="0" err="1" smtClean="0"/>
              <a:t>obs</a:t>
            </a:r>
            <a:r>
              <a:rPr lang="en-US" dirty="0" smtClean="0"/>
              <a:t> is linear,</a:t>
            </a:r>
          </a:p>
          <a:p>
            <a:pPr marL="342900" indent="-342900">
              <a:buAutoNum type="arabicPeriod"/>
            </a:pPr>
            <a:r>
              <a:rPr lang="en-US" dirty="0" smtClean="0"/>
              <a:t>Ensemble is large enough.</a:t>
            </a:r>
          </a:p>
          <a:p>
            <a:pPr marL="342900" indent="-342900">
              <a:buAutoNum type="arabicPeriod"/>
            </a:pPr>
            <a:endParaRPr lang="en-US" dirty="0" smtClean="0"/>
          </a:p>
          <a:p>
            <a:pPr marL="342900" indent="-342900"/>
            <a:endParaRPr lang="en-US" dirty="0" smtClean="0"/>
          </a:p>
          <a:p>
            <a:pPr marL="342900" indent="-342900"/>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Ocean Sciences Meeting 24 Feb. 2012</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4387"/>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443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4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7" grpId="0"/>
      <p:bldP spid="14438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Lorenz-96 is sensitive to small perturbations</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30</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Introduce 20 ‘ensemble’ state estimates.</a:t>
            </a:r>
          </a:p>
          <a:p>
            <a:r>
              <a:rPr lang="en-US" dirty="0" smtClean="0"/>
              <a:t>Each is slightly perturbed for each of the 40-variables at time 100.</a:t>
            </a:r>
          </a:p>
          <a:p>
            <a:r>
              <a:rPr lang="en-US" dirty="0" smtClean="0"/>
              <a:t>Refer to unperturbed control integration as ‘truth’..</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Lorenz-96 is sensitive to small perturbations</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31</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Introduce 20 ‘ensemble’ state estimates.</a:t>
            </a:r>
          </a:p>
          <a:p>
            <a:r>
              <a:rPr lang="en-US" dirty="0" smtClean="0"/>
              <a:t>Each is slightly perturbed for each of the 40-variables at time 100.</a:t>
            </a:r>
          </a:p>
          <a:p>
            <a:r>
              <a:rPr lang="en-US" dirty="0" smtClean="0"/>
              <a:t>Refer to unperturbed control integration as ‘truth’..</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Lorenz-96 is sensitive to small perturbations</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32</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Introduce 20 ‘ensemble’ state estimates.</a:t>
            </a:r>
          </a:p>
          <a:p>
            <a:r>
              <a:rPr lang="en-US" dirty="0" smtClean="0"/>
              <a:t>Each is slightly perturbed for each of the 40-variables at time 100.</a:t>
            </a:r>
          </a:p>
          <a:p>
            <a:r>
              <a:rPr lang="en-US" dirty="0" smtClean="0"/>
              <a:t>Refer to unperturbed control integration as ‘truth’..</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Lorenz-96 is sensitive to small perturbations</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33</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Introduce 20 ‘ensemble’ state estimates.</a:t>
            </a:r>
          </a:p>
          <a:p>
            <a:r>
              <a:rPr lang="en-US" dirty="0" smtClean="0"/>
              <a:t>Each is slightly perturbed for each of the 40-variables at time 100.</a:t>
            </a:r>
          </a:p>
          <a:p>
            <a:r>
              <a:rPr lang="en-US" dirty="0" smtClean="0"/>
              <a:t>Refer to unperturbed control integration as ‘truth’..</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Lorenz-96 is sensitive to small perturbations</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34</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Introduce 20 ‘ensemble’ state estimates.</a:t>
            </a:r>
          </a:p>
          <a:p>
            <a:r>
              <a:rPr lang="en-US" dirty="0" smtClean="0"/>
              <a:t>Each is slightly perturbed for each of the 40-variables at time 100.</a:t>
            </a:r>
          </a:p>
          <a:p>
            <a:r>
              <a:rPr lang="en-US" dirty="0" smtClean="0"/>
              <a:t>Refer to unperturbed control integration as ‘truth’..</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Lorenz-96 is sensitive to small perturbations</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35</a:t>
            </a:fld>
            <a:endParaRPr lang="en-US" dirty="0"/>
          </a:p>
        </p:txBody>
      </p:sp>
      <p:pic>
        <p:nvPicPr>
          <p:cNvPr id="8" name="Picture 7" descr="argfig1a.91.eps"/>
          <p:cNvPicPr>
            <a:picLocks noChangeAspect="1"/>
          </p:cNvPicPr>
          <p:nvPr/>
        </p:nvPicPr>
        <p:blipFill>
          <a:blip r:embed="rId2"/>
          <a:stretch>
            <a:fillRect/>
          </a:stretch>
        </p:blipFill>
        <p:spPr>
          <a:xfrm>
            <a:off x="1428750" y="2419713"/>
            <a:ext cx="6286500" cy="250190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Introduce 20 ‘ensemble’ state estimates.</a:t>
            </a:r>
          </a:p>
          <a:p>
            <a:r>
              <a:rPr lang="en-US" dirty="0" smtClean="0"/>
              <a:t>Each is slightly perturbed for each of the 40-variables at time 100.</a:t>
            </a:r>
          </a:p>
          <a:p>
            <a:r>
              <a:rPr lang="en-US" dirty="0" smtClean="0"/>
              <a:t>Refer to unperturbed control integration as ‘truth’..</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Assimilate ‘observations’ from 40 random locations each step.</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36</a:t>
            </a:fld>
            <a:endParaRPr lang="en-US" dirty="0"/>
          </a:p>
        </p:txBody>
      </p:sp>
      <p:pic>
        <p:nvPicPr>
          <p:cNvPr id="8" name="Picture 7" descr="argfig1a.91.eps"/>
          <p:cNvPicPr>
            <a:picLocks noChangeAspect="1"/>
          </p:cNvPicPr>
          <p:nvPr/>
        </p:nvPicPr>
        <p:blipFill>
          <a:blip r:embed="rId2"/>
          <a:stretch>
            <a:fillRect/>
          </a:stretch>
        </p:blipFill>
        <p:spPr>
          <a:xfrm>
            <a:off x="1428750" y="2424747"/>
            <a:ext cx="6286500" cy="2491831"/>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Observations generated by interpolating truth to station location.</a:t>
            </a:r>
          </a:p>
          <a:p>
            <a:r>
              <a:rPr lang="en-US" dirty="0" smtClean="0"/>
              <a:t>Simulate observational error: Add random draw from N(0, 16) to each.</a:t>
            </a:r>
          </a:p>
          <a:p>
            <a:r>
              <a:rPr lang="en-US" dirty="0" smtClean="0"/>
              <a:t>Start from ‘</a:t>
            </a:r>
            <a:r>
              <a:rPr lang="en-US" dirty="0" err="1" smtClean="0"/>
              <a:t>climatological</a:t>
            </a:r>
            <a:r>
              <a:rPr lang="en-US" dirty="0" smtClean="0"/>
              <a:t>’ 20-member ensemble.</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Assimilate ‘observations’ from 40 random locations each step.</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37</a:t>
            </a:fld>
            <a:endParaRPr lang="en-US" dirty="0"/>
          </a:p>
        </p:txBody>
      </p:sp>
      <p:pic>
        <p:nvPicPr>
          <p:cNvPr id="8" name="Picture 7" descr="argfig1a.91.eps"/>
          <p:cNvPicPr>
            <a:picLocks noChangeAspect="1"/>
          </p:cNvPicPr>
          <p:nvPr/>
        </p:nvPicPr>
        <p:blipFill>
          <a:blip r:embed="rId2"/>
          <a:stretch>
            <a:fillRect/>
          </a:stretch>
        </p:blipFill>
        <p:spPr>
          <a:xfrm>
            <a:off x="1428751" y="2424747"/>
            <a:ext cx="6286497" cy="2491831"/>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Observations generated by interpolating truth to station location.</a:t>
            </a:r>
          </a:p>
          <a:p>
            <a:r>
              <a:rPr lang="en-US" dirty="0" smtClean="0"/>
              <a:t>Simulate observational error: Add random draw from N(0, 16) to each.</a:t>
            </a:r>
          </a:p>
          <a:p>
            <a:r>
              <a:rPr lang="en-US" dirty="0" smtClean="0"/>
              <a:t>Start from ‘</a:t>
            </a:r>
            <a:r>
              <a:rPr lang="en-US" dirty="0" err="1" smtClean="0"/>
              <a:t>climatological</a:t>
            </a:r>
            <a:r>
              <a:rPr lang="en-US" dirty="0" smtClean="0"/>
              <a:t>’ 20-member ensemble.</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Assimilate ‘observations’ from 40 random locations each step.</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38</a:t>
            </a:fld>
            <a:endParaRPr lang="en-US" dirty="0"/>
          </a:p>
        </p:txBody>
      </p:sp>
      <p:pic>
        <p:nvPicPr>
          <p:cNvPr id="8" name="Picture 7" descr="argfig1a.91.eps"/>
          <p:cNvPicPr>
            <a:picLocks noChangeAspect="1"/>
          </p:cNvPicPr>
          <p:nvPr/>
        </p:nvPicPr>
        <p:blipFill>
          <a:blip r:embed="rId2"/>
          <a:stretch>
            <a:fillRect/>
          </a:stretch>
        </p:blipFill>
        <p:spPr>
          <a:xfrm>
            <a:off x="1428751" y="2424747"/>
            <a:ext cx="6286497" cy="249183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Observations generated by interpolating truth to station location.</a:t>
            </a:r>
          </a:p>
          <a:p>
            <a:r>
              <a:rPr lang="en-US" dirty="0" smtClean="0"/>
              <a:t>Simulate observational error: Add random draw from N(0, 16) to each.</a:t>
            </a:r>
          </a:p>
          <a:p>
            <a:r>
              <a:rPr lang="en-US" dirty="0" smtClean="0"/>
              <a:t>Start from ‘</a:t>
            </a:r>
            <a:r>
              <a:rPr lang="en-US" dirty="0" err="1" smtClean="0"/>
              <a:t>climatological</a:t>
            </a:r>
            <a:r>
              <a:rPr lang="en-US" dirty="0" smtClean="0"/>
              <a:t>’ 20-member ensemble.</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Assimilate ‘observations’ from 40 random locations each step.</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39</a:t>
            </a:fld>
            <a:endParaRPr lang="en-US" dirty="0"/>
          </a:p>
        </p:txBody>
      </p:sp>
      <p:pic>
        <p:nvPicPr>
          <p:cNvPr id="8" name="Picture 7" descr="argfig1a.91.eps"/>
          <p:cNvPicPr>
            <a:picLocks noChangeAspect="1"/>
          </p:cNvPicPr>
          <p:nvPr/>
        </p:nvPicPr>
        <p:blipFill>
          <a:blip r:embed="rId2"/>
          <a:stretch>
            <a:fillRect/>
          </a:stretch>
        </p:blipFill>
        <p:spPr>
          <a:xfrm>
            <a:off x="1428752" y="2424747"/>
            <a:ext cx="6286494" cy="2491830"/>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Observations generated by interpolating truth to station location.</a:t>
            </a:r>
          </a:p>
          <a:p>
            <a:r>
              <a:rPr lang="en-US" dirty="0" smtClean="0"/>
              <a:t>Simulate observational error: Add random draw from N(0, 16) to each.</a:t>
            </a:r>
          </a:p>
          <a:p>
            <a:r>
              <a:rPr lang="en-US" dirty="0" smtClean="0"/>
              <a:t>Start from ‘</a:t>
            </a:r>
            <a:r>
              <a:rPr lang="en-US" dirty="0" err="1" smtClean="0"/>
              <a:t>climatological</a:t>
            </a:r>
            <a:r>
              <a:rPr lang="en-US" dirty="0" smtClean="0"/>
              <a:t>’ 20-member ensemble.</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eb17_2003_spaghetti_NH.pdf"/>
          <p:cNvPicPr>
            <a:picLocks noChangeAspect="1"/>
          </p:cNvPicPr>
          <p:nvPr/>
        </p:nvPicPr>
        <p:blipFill>
          <a:blip r:embed="rId2"/>
          <a:stretch>
            <a:fillRect/>
          </a:stretch>
        </p:blipFill>
        <p:spPr>
          <a:xfrm>
            <a:off x="1447800" y="685800"/>
            <a:ext cx="5598826" cy="5486400"/>
          </a:xfrm>
          <a:prstGeom prst="rect">
            <a:avLst/>
          </a:prstGeom>
        </p:spPr>
      </p:pic>
      <p:sp>
        <p:nvSpPr>
          <p:cNvPr id="8" name="Title 7"/>
          <p:cNvSpPr>
            <a:spLocks noGrp="1"/>
          </p:cNvSpPr>
          <p:nvPr>
            <p:ph type="title" idx="4294967295"/>
          </p:nvPr>
        </p:nvSpPr>
        <p:spPr>
          <a:xfrm>
            <a:off x="442010" y="0"/>
            <a:ext cx="8259981" cy="762000"/>
          </a:xfrm>
        </p:spPr>
        <p:txBody>
          <a:bodyPr>
            <a:noAutofit/>
          </a:bodyPr>
          <a:lstStyle/>
          <a:p>
            <a:r>
              <a:rPr lang="en-US" sz="3200" dirty="0" smtClean="0"/>
              <a:t>Atmospheric Ensemble Reanalysis, 1998-2010</a:t>
            </a:r>
            <a:endParaRPr lang="en-US" sz="3200" dirty="0"/>
          </a:p>
        </p:txBody>
      </p:sp>
      <p:sp>
        <p:nvSpPr>
          <p:cNvPr id="50180" name="TextBox 6"/>
          <p:cNvSpPr txBox="1">
            <a:spLocks noChangeArrowheads="1"/>
          </p:cNvSpPr>
          <p:nvPr/>
        </p:nvSpPr>
        <p:spPr bwMode="auto">
          <a:xfrm>
            <a:off x="6019800" y="685800"/>
            <a:ext cx="2971800" cy="1752600"/>
          </a:xfrm>
          <a:prstGeom prst="rect">
            <a:avLst/>
          </a:prstGeom>
          <a:noFill/>
          <a:ln w="9525">
            <a:noFill/>
            <a:miter lim="800000"/>
            <a:headEnd/>
            <a:tailEnd/>
          </a:ln>
        </p:spPr>
        <p:txBody>
          <a:bodyPr wrap="square">
            <a:prstTxWarp prst="textNoShape">
              <a:avLst/>
            </a:prstTxWarp>
            <a:spAutoFit/>
          </a:bodyPr>
          <a:lstStyle/>
          <a:p>
            <a:pPr algn="r">
              <a:spcBef>
                <a:spcPts val="0"/>
              </a:spcBef>
              <a:defRPr/>
            </a:pPr>
            <a:r>
              <a:rPr lang="en-US" sz="1800" dirty="0" smtClean="0">
                <a:latin typeface="Arial" charset="0"/>
                <a:ea typeface="ＭＳ Ｐゴシック" charset="-128"/>
                <a:cs typeface="ＭＳ Ｐゴシック" charset="-128"/>
              </a:rPr>
              <a:t>Assimilation uses 80 members of 2</a:t>
            </a:r>
            <a:r>
              <a:rPr lang="en-US" sz="1800" baseline="30000" dirty="0" smtClean="0">
                <a:latin typeface="Arial" charset="0"/>
                <a:ea typeface="ＭＳ Ｐゴシック" charset="-128"/>
                <a:cs typeface="ＭＳ Ｐゴシック" charset="-128"/>
              </a:rPr>
              <a:t>o  </a:t>
            </a:r>
            <a:r>
              <a:rPr lang="en-US" sz="1800" dirty="0" smtClean="0">
                <a:latin typeface="Arial" charset="0"/>
                <a:ea typeface="ＭＳ Ｐゴシック" charset="-128"/>
                <a:cs typeface="ＭＳ Ｐゴシック" charset="-128"/>
              </a:rPr>
              <a:t>FV CAM forced by a single ocean (Hadley+ NCEP-OI2)  and produces a very   competitive reanalysis.</a:t>
            </a:r>
          </a:p>
        </p:txBody>
      </p:sp>
      <p:sp>
        <p:nvSpPr>
          <p:cNvPr id="9" name="TextBox 8"/>
          <p:cNvSpPr txBox="1"/>
          <p:nvPr/>
        </p:nvSpPr>
        <p:spPr>
          <a:xfrm>
            <a:off x="152400" y="762000"/>
            <a:ext cx="2362200" cy="1219200"/>
          </a:xfrm>
          <a:prstGeom prst="rect">
            <a:avLst/>
          </a:prstGeom>
          <a:noFill/>
        </p:spPr>
        <p:txBody>
          <a:bodyPr wrap="square" rtlCol="0">
            <a:spAutoFit/>
          </a:bodyPr>
          <a:lstStyle/>
          <a:p>
            <a:r>
              <a:rPr lang="en-US" sz="1800" dirty="0" smtClean="0">
                <a:latin typeface="Arial" charset="0"/>
                <a:ea typeface="ＭＳ Ｐゴシック" charset="-128"/>
                <a:cs typeface="ＭＳ Ｐゴシック" charset="-128"/>
              </a:rPr>
              <a:t>O(1 million) atmospheric </a:t>
            </a:r>
            <a:r>
              <a:rPr lang="en-US" sz="1800" dirty="0" err="1" smtClean="0">
                <a:latin typeface="Arial" charset="0"/>
                <a:ea typeface="ＭＳ Ｐゴシック" charset="-128"/>
                <a:cs typeface="ＭＳ Ｐゴシック" charset="-128"/>
              </a:rPr>
              <a:t>obs</a:t>
            </a:r>
            <a:r>
              <a:rPr lang="en-US" sz="1800" dirty="0" smtClean="0">
                <a:latin typeface="Arial" charset="0"/>
                <a:ea typeface="ＭＳ Ｐゴシック" charset="-128"/>
                <a:cs typeface="ＭＳ Ｐゴシック" charset="-128"/>
              </a:rPr>
              <a:t> are assimilated every day.</a:t>
            </a:r>
            <a:endParaRPr lang="en-US" sz="1800" dirty="0"/>
          </a:p>
        </p:txBody>
      </p:sp>
      <p:sp>
        <p:nvSpPr>
          <p:cNvPr id="12" name="TextBox 11"/>
          <p:cNvSpPr txBox="1"/>
          <p:nvPr/>
        </p:nvSpPr>
        <p:spPr>
          <a:xfrm>
            <a:off x="457200" y="3505200"/>
            <a:ext cx="1295400" cy="523220"/>
          </a:xfrm>
          <a:prstGeom prst="rect">
            <a:avLst/>
          </a:prstGeom>
          <a:noFill/>
        </p:spPr>
        <p:txBody>
          <a:bodyPr wrap="square" rtlCol="0">
            <a:spAutoFit/>
          </a:bodyPr>
          <a:lstStyle/>
          <a:p>
            <a:pPr algn="r"/>
            <a:r>
              <a:rPr lang="en-US" sz="1400" dirty="0" smtClean="0"/>
              <a:t>500 </a:t>
            </a:r>
            <a:r>
              <a:rPr lang="en-US" sz="1400" dirty="0" err="1" smtClean="0"/>
              <a:t>hPa</a:t>
            </a:r>
            <a:r>
              <a:rPr lang="en-US" sz="1400" dirty="0" smtClean="0"/>
              <a:t> GPH</a:t>
            </a:r>
          </a:p>
          <a:p>
            <a:pPr algn="r"/>
            <a:r>
              <a:rPr lang="en-US" sz="1400" dirty="0" smtClean="0"/>
              <a:t>Feb 17 2003</a:t>
            </a:r>
            <a:endParaRPr lang="en-US" sz="1400" dirty="0"/>
          </a:p>
        </p:txBody>
      </p:sp>
      <p:sp>
        <p:nvSpPr>
          <p:cNvPr id="10" name="Footer Placeholder 25"/>
          <p:cNvSpPr>
            <a:spLocks noGrp="1"/>
          </p:cNvSpPr>
          <p:nvPr>
            <p:ph type="ftr" sz="quarter" idx="11"/>
          </p:nvPr>
        </p:nvSpPr>
        <p:spPr>
          <a:xfrm>
            <a:off x="3124200" y="6356350"/>
            <a:ext cx="2895600" cy="365125"/>
          </a:xfrm>
        </p:spPr>
        <p:txBody>
          <a:bodyPr/>
          <a:lstStyle/>
          <a:p>
            <a:r>
              <a:rPr lang="en-US" smtClean="0"/>
              <a:t>Ocean Sciences Meeting 24 Feb. 2012</a:t>
            </a:r>
            <a:endParaRPr lang="en-US" dirty="0"/>
          </a:p>
        </p:txBody>
      </p:sp>
      <p:sp>
        <p:nvSpPr>
          <p:cNvPr id="11" name="Slide Number Placeholder 5"/>
          <p:cNvSpPr>
            <a:spLocks noGrp="1"/>
          </p:cNvSpPr>
          <p:nvPr>
            <p:ph type="sldNum" sz="quarter" idx="12"/>
          </p:nvPr>
        </p:nvSpPr>
        <p:spPr bwMode="auto">
          <a:xfrm>
            <a:off x="6934200" y="6356350"/>
            <a:ext cx="2133600" cy="365125"/>
          </a:xfrm>
          <a:noFill/>
          <a:ln>
            <a:miter lim="800000"/>
            <a:headEnd/>
            <a:tailEnd/>
          </a:ln>
        </p:spPr>
        <p:txBody>
          <a:bodyPr wrap="square" numCol="1" anchorCtr="0" compatLnSpc="1">
            <a:prstTxWarp prst="textNoShape">
              <a:avLst/>
            </a:prstTxWarp>
          </a:bodyPr>
          <a:lstStyle/>
          <a:p>
            <a:fld id="{2D52379F-0B7B-6F4C-9252-11250FA7BD24}" type="slidenum">
              <a:rPr lang="en-US" smtClean="0"/>
              <a:pPr/>
              <a:t>4</a:t>
            </a:fld>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Assimilate ‘observations’ from 40 random locations each step.</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40</a:t>
            </a:fld>
            <a:endParaRPr lang="en-US" dirty="0"/>
          </a:p>
        </p:txBody>
      </p:sp>
      <p:pic>
        <p:nvPicPr>
          <p:cNvPr id="8" name="Picture 7" descr="argfig1a.91.eps"/>
          <p:cNvPicPr>
            <a:picLocks noChangeAspect="1"/>
          </p:cNvPicPr>
          <p:nvPr/>
        </p:nvPicPr>
        <p:blipFill>
          <a:blip r:embed="rId2"/>
          <a:stretch>
            <a:fillRect/>
          </a:stretch>
        </p:blipFill>
        <p:spPr>
          <a:xfrm>
            <a:off x="1428752" y="2424747"/>
            <a:ext cx="6286494" cy="2491829"/>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Observations generated by interpolating truth to station location.</a:t>
            </a:r>
          </a:p>
          <a:p>
            <a:r>
              <a:rPr lang="en-US" dirty="0" smtClean="0"/>
              <a:t>Simulate observational error: Add random draw from N(0, 16) to each.</a:t>
            </a:r>
          </a:p>
          <a:p>
            <a:r>
              <a:rPr lang="en-US" dirty="0" smtClean="0"/>
              <a:t>Start from ‘</a:t>
            </a:r>
            <a:r>
              <a:rPr lang="en-US" dirty="0" err="1" smtClean="0"/>
              <a:t>climatological</a:t>
            </a:r>
            <a:r>
              <a:rPr lang="en-US" dirty="0" smtClean="0"/>
              <a:t>’ 20-member ensemble.</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Assimilate ‘observations’ from 40 random locations each step.</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41</a:t>
            </a:fld>
            <a:endParaRPr lang="en-US" dirty="0"/>
          </a:p>
        </p:txBody>
      </p:sp>
      <p:pic>
        <p:nvPicPr>
          <p:cNvPr id="8" name="Picture 7" descr="argfig1a.91.eps"/>
          <p:cNvPicPr>
            <a:picLocks noChangeAspect="1"/>
          </p:cNvPicPr>
          <p:nvPr/>
        </p:nvPicPr>
        <p:blipFill>
          <a:blip r:embed="rId2"/>
          <a:stretch>
            <a:fillRect/>
          </a:stretch>
        </p:blipFill>
        <p:spPr>
          <a:xfrm>
            <a:off x="1428753" y="2424747"/>
            <a:ext cx="6286492" cy="2491829"/>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Observations generated by interpolating truth to station location.</a:t>
            </a:r>
          </a:p>
          <a:p>
            <a:r>
              <a:rPr lang="en-US" dirty="0" smtClean="0"/>
              <a:t>Simulate observational error: Add random draw from N(0, 16) to each.</a:t>
            </a:r>
          </a:p>
          <a:p>
            <a:r>
              <a:rPr lang="en-US" dirty="0" smtClean="0"/>
              <a:t>Start from ‘</a:t>
            </a:r>
            <a:r>
              <a:rPr lang="en-US" dirty="0" err="1" smtClean="0"/>
              <a:t>climatological</a:t>
            </a:r>
            <a:r>
              <a:rPr lang="en-US" dirty="0" smtClean="0"/>
              <a:t>’ 20-member ensemble.</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Assimilate ‘observations’ from 40 random locations each step.</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42</a:t>
            </a:fld>
            <a:endParaRPr lang="en-US" dirty="0"/>
          </a:p>
        </p:txBody>
      </p:sp>
      <p:pic>
        <p:nvPicPr>
          <p:cNvPr id="8" name="Picture 7" descr="argfig1a.91.eps"/>
          <p:cNvPicPr>
            <a:picLocks noChangeAspect="1"/>
          </p:cNvPicPr>
          <p:nvPr/>
        </p:nvPicPr>
        <p:blipFill>
          <a:blip r:embed="rId2"/>
          <a:stretch>
            <a:fillRect/>
          </a:stretch>
        </p:blipFill>
        <p:spPr>
          <a:xfrm>
            <a:off x="1444628" y="2424747"/>
            <a:ext cx="6254742" cy="2491829"/>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Observations generated by interpolating truth to station location.</a:t>
            </a:r>
          </a:p>
          <a:p>
            <a:r>
              <a:rPr lang="en-US" dirty="0" smtClean="0"/>
              <a:t>Simulate observational error: Add random draw from N(0, 16) to each.</a:t>
            </a:r>
          </a:p>
          <a:p>
            <a:r>
              <a:rPr lang="en-US" dirty="0" smtClean="0"/>
              <a:t>Start from ‘</a:t>
            </a:r>
            <a:r>
              <a:rPr lang="en-US" dirty="0" err="1" smtClean="0"/>
              <a:t>climatological</a:t>
            </a:r>
            <a:r>
              <a:rPr lang="en-US" dirty="0" smtClean="0"/>
              <a:t>’ 20-member ensemble.</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Assimilate ‘observations’ from 40 random locations each step.</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43</a:t>
            </a:fld>
            <a:endParaRPr lang="en-US" dirty="0"/>
          </a:p>
        </p:txBody>
      </p:sp>
      <p:pic>
        <p:nvPicPr>
          <p:cNvPr id="8" name="Picture 7" descr="argfig1a.91.eps"/>
          <p:cNvPicPr>
            <a:picLocks noChangeAspect="1"/>
          </p:cNvPicPr>
          <p:nvPr/>
        </p:nvPicPr>
        <p:blipFill>
          <a:blip r:embed="rId2"/>
          <a:stretch>
            <a:fillRect/>
          </a:stretch>
        </p:blipFill>
        <p:spPr>
          <a:xfrm>
            <a:off x="1428753" y="2424747"/>
            <a:ext cx="6286492" cy="2491828"/>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Observations generated by interpolating truth to station location.</a:t>
            </a:r>
          </a:p>
          <a:p>
            <a:r>
              <a:rPr lang="en-US" dirty="0" smtClean="0"/>
              <a:t>Simulate observational error: Add random draw from N(0, 16) to each.</a:t>
            </a:r>
          </a:p>
          <a:p>
            <a:r>
              <a:rPr lang="en-US" dirty="0" smtClean="0"/>
              <a:t>Start from ‘</a:t>
            </a:r>
            <a:r>
              <a:rPr lang="en-US" dirty="0" err="1" smtClean="0"/>
              <a:t>climatological</a:t>
            </a:r>
            <a:r>
              <a:rPr lang="en-US" dirty="0" smtClean="0"/>
              <a:t>’ 20-member ensemble.</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Assimilate ‘observations’ from 40 random locations each step.</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44</a:t>
            </a:fld>
            <a:endParaRPr lang="en-US" dirty="0"/>
          </a:p>
        </p:txBody>
      </p:sp>
      <p:pic>
        <p:nvPicPr>
          <p:cNvPr id="8" name="Picture 7" descr="argfig1a.91.eps"/>
          <p:cNvPicPr>
            <a:picLocks noChangeAspect="1"/>
          </p:cNvPicPr>
          <p:nvPr/>
        </p:nvPicPr>
        <p:blipFill>
          <a:blip r:embed="rId2"/>
          <a:stretch>
            <a:fillRect/>
          </a:stretch>
        </p:blipFill>
        <p:spPr>
          <a:xfrm>
            <a:off x="1428754" y="2424747"/>
            <a:ext cx="6286489" cy="2491828"/>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Observations generated by interpolating truth to station location.</a:t>
            </a:r>
          </a:p>
          <a:p>
            <a:r>
              <a:rPr lang="en-US" dirty="0" smtClean="0"/>
              <a:t>Simulate observational error: Add random draw from N(0, 16) to each.</a:t>
            </a:r>
          </a:p>
          <a:p>
            <a:r>
              <a:rPr lang="en-US" dirty="0" smtClean="0"/>
              <a:t>Start from ‘</a:t>
            </a:r>
            <a:r>
              <a:rPr lang="en-US" dirty="0" err="1" smtClean="0"/>
              <a:t>climatological</a:t>
            </a:r>
            <a:r>
              <a:rPr lang="en-US" dirty="0" smtClean="0"/>
              <a:t>’ 20-member ensemble.</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Assimilate ‘observations’ from 40 random locations each step.</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45</a:t>
            </a:fld>
            <a:endParaRPr lang="en-US" dirty="0"/>
          </a:p>
        </p:txBody>
      </p:sp>
      <p:pic>
        <p:nvPicPr>
          <p:cNvPr id="8" name="Picture 7" descr="argfig1a.91.eps"/>
          <p:cNvPicPr>
            <a:picLocks noChangeAspect="1"/>
          </p:cNvPicPr>
          <p:nvPr/>
        </p:nvPicPr>
        <p:blipFill>
          <a:blip r:embed="rId2"/>
          <a:stretch>
            <a:fillRect/>
          </a:stretch>
        </p:blipFill>
        <p:spPr>
          <a:xfrm>
            <a:off x="1428754" y="2424747"/>
            <a:ext cx="6286489" cy="2491827"/>
          </a:xfrm>
          <a:prstGeom prst="rect">
            <a:avLst/>
          </a:prstGeom>
        </p:spPr>
      </p:pic>
      <p:sp>
        <p:nvSpPr>
          <p:cNvPr id="9" name="TextBox 8"/>
          <p:cNvSpPr txBox="1"/>
          <p:nvPr/>
        </p:nvSpPr>
        <p:spPr>
          <a:xfrm>
            <a:off x="952478" y="945683"/>
            <a:ext cx="7147872" cy="923330"/>
          </a:xfrm>
          <a:prstGeom prst="rect">
            <a:avLst/>
          </a:prstGeom>
          <a:noFill/>
        </p:spPr>
        <p:txBody>
          <a:bodyPr wrap="square" rtlCol="0">
            <a:spAutoFit/>
          </a:bodyPr>
          <a:lstStyle/>
          <a:p>
            <a:r>
              <a:rPr lang="en-US" dirty="0" smtClean="0"/>
              <a:t>This isn’t working very well.</a:t>
            </a:r>
          </a:p>
          <a:p>
            <a:r>
              <a:rPr lang="en-US" dirty="0" smtClean="0"/>
              <a:t>Ensemble spread is reduced, but...,</a:t>
            </a:r>
          </a:p>
          <a:p>
            <a:r>
              <a:rPr lang="en-US" dirty="0" smtClean="0"/>
              <a:t>Ensemble is inconsistent with truth most places.</a:t>
            </a:r>
            <a:endParaRPr lang="en-US" dirty="0"/>
          </a:p>
        </p:txBody>
      </p:sp>
      <p:sp>
        <p:nvSpPr>
          <p:cNvPr id="7" name="TextBox 6"/>
          <p:cNvSpPr txBox="1"/>
          <p:nvPr/>
        </p:nvSpPr>
        <p:spPr>
          <a:xfrm>
            <a:off x="1931458" y="5242713"/>
            <a:ext cx="2385484" cy="369332"/>
          </a:xfrm>
          <a:prstGeom prst="rect">
            <a:avLst/>
          </a:prstGeom>
          <a:noFill/>
        </p:spPr>
        <p:txBody>
          <a:bodyPr wrap="square" rtlCol="0">
            <a:spAutoFit/>
          </a:bodyPr>
          <a:lstStyle/>
          <a:p>
            <a:r>
              <a:rPr lang="en-US" dirty="0" smtClean="0"/>
              <a:t>Confident and wrong.</a:t>
            </a:r>
            <a:endParaRPr lang="en-US" dirty="0"/>
          </a:p>
        </p:txBody>
      </p:sp>
      <p:sp>
        <p:nvSpPr>
          <p:cNvPr id="10" name="TextBox 9"/>
          <p:cNvSpPr txBox="1"/>
          <p:nvPr/>
        </p:nvSpPr>
        <p:spPr>
          <a:xfrm>
            <a:off x="5034920" y="5242713"/>
            <a:ext cx="2385484" cy="369332"/>
          </a:xfrm>
          <a:prstGeom prst="rect">
            <a:avLst/>
          </a:prstGeom>
          <a:noFill/>
        </p:spPr>
        <p:txBody>
          <a:bodyPr wrap="square" rtlCol="0">
            <a:spAutoFit/>
          </a:bodyPr>
          <a:lstStyle/>
          <a:p>
            <a:r>
              <a:rPr lang="en-US" dirty="0" smtClean="0"/>
              <a:t>Confident and right.</a:t>
            </a:r>
            <a:endParaRPr lang="en-US" dirty="0"/>
          </a:p>
        </p:txBody>
      </p:sp>
      <p:cxnSp>
        <p:nvCxnSpPr>
          <p:cNvPr id="12" name="Straight Arrow Connector 11"/>
          <p:cNvCxnSpPr/>
          <p:nvPr/>
        </p:nvCxnSpPr>
        <p:spPr>
          <a:xfrm rot="5400000" flipH="1" flipV="1">
            <a:off x="2265385" y="4273107"/>
            <a:ext cx="1664626" cy="274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5933107" y="4241620"/>
            <a:ext cx="1664626" cy="33756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DataAssimilationDiagram_frame6"/>
          <p:cNvPicPr>
            <a:picLocks noChangeAspect="1" noChangeArrowheads="1"/>
          </p:cNvPicPr>
          <p:nvPr/>
        </p:nvPicPr>
        <p:blipFill>
          <a:blip r:embed="rId3"/>
          <a:srcRect/>
          <a:stretch>
            <a:fillRect/>
          </a:stretch>
        </p:blipFill>
        <p:spPr bwMode="auto">
          <a:xfrm>
            <a:off x="1220475" y="1929843"/>
            <a:ext cx="5630672" cy="3143504"/>
          </a:xfrm>
          <a:prstGeom prst="rect">
            <a:avLst/>
          </a:prstGeom>
          <a:noFill/>
          <a:ln w="9525">
            <a:noFill/>
            <a:miter lim="800000"/>
            <a:headEnd/>
            <a:tailEnd/>
          </a:ln>
        </p:spPr>
      </p:pic>
      <p:sp>
        <p:nvSpPr>
          <p:cNvPr id="69636" name="Rectangle 8"/>
          <p:cNvSpPr txBox="1">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a:r>
              <a:rPr lang="en-US" sz="2800" dirty="0" smtClean="0"/>
              <a:t>Some Error Sources in Ensemble Filters</a:t>
            </a:r>
            <a:endParaRPr lang="en-US" sz="2800" dirty="0">
              <a:solidFill>
                <a:schemeClr val="tx2"/>
              </a:solidFill>
            </a:endParaRPr>
          </a:p>
        </p:txBody>
      </p:sp>
      <p:sp>
        <p:nvSpPr>
          <p:cNvPr id="69637" name="Footer Placeholder 6"/>
          <p:cNvSpPr>
            <a:spLocks noGrp="1"/>
          </p:cNvSpPr>
          <p:nvPr>
            <p:ph type="ftr" sz="quarter" idx="11"/>
          </p:nvPr>
        </p:nvSpPr>
        <p:spPr>
          <a:noFill/>
        </p:spPr>
        <p:txBody>
          <a:bodyPr/>
          <a:lstStyle/>
          <a:p>
            <a:r>
              <a:rPr lang="en-US" smtClean="0"/>
              <a:t>Ocean Sciences Meeting 24 Feb. 2012</a:t>
            </a:r>
          </a:p>
        </p:txBody>
      </p:sp>
      <p:sp>
        <p:nvSpPr>
          <p:cNvPr id="8" name="TextBox 7"/>
          <p:cNvSpPr txBox="1"/>
          <p:nvPr/>
        </p:nvSpPr>
        <p:spPr>
          <a:xfrm>
            <a:off x="1666687" y="5285615"/>
            <a:ext cx="1628371" cy="369332"/>
          </a:xfrm>
          <a:prstGeom prst="rect">
            <a:avLst/>
          </a:prstGeom>
          <a:noFill/>
        </p:spPr>
        <p:txBody>
          <a:bodyPr wrap="square" rtlCol="0">
            <a:spAutoFit/>
          </a:bodyPr>
          <a:lstStyle/>
          <a:p>
            <a:r>
              <a:rPr lang="en-US" dirty="0" smtClean="0"/>
              <a:t>1. Model error</a:t>
            </a:r>
            <a:endParaRPr lang="en-US" dirty="0"/>
          </a:p>
        </p:txBody>
      </p:sp>
      <p:sp>
        <p:nvSpPr>
          <p:cNvPr id="9" name="TextBox 8"/>
          <p:cNvSpPr txBox="1"/>
          <p:nvPr/>
        </p:nvSpPr>
        <p:spPr>
          <a:xfrm>
            <a:off x="362392" y="1486543"/>
            <a:ext cx="2289100" cy="646331"/>
          </a:xfrm>
          <a:prstGeom prst="rect">
            <a:avLst/>
          </a:prstGeom>
          <a:noFill/>
        </p:spPr>
        <p:txBody>
          <a:bodyPr wrap="square" rtlCol="0">
            <a:spAutoFit/>
          </a:bodyPr>
          <a:lstStyle/>
          <a:p>
            <a:r>
              <a:rPr lang="en-US" dirty="0" smtClean="0"/>
              <a:t>2. Obs. operator error;</a:t>
            </a:r>
          </a:p>
          <a:p>
            <a:r>
              <a:rPr lang="en-US" dirty="0" smtClean="0"/>
              <a:t>Representativeness</a:t>
            </a:r>
            <a:endParaRPr lang="en-US" dirty="0"/>
          </a:p>
        </p:txBody>
      </p:sp>
      <p:sp>
        <p:nvSpPr>
          <p:cNvPr id="10" name="TextBox 9"/>
          <p:cNvSpPr txBox="1"/>
          <p:nvPr/>
        </p:nvSpPr>
        <p:spPr>
          <a:xfrm>
            <a:off x="2840271" y="1143000"/>
            <a:ext cx="2256771" cy="369332"/>
          </a:xfrm>
          <a:prstGeom prst="rect">
            <a:avLst/>
          </a:prstGeom>
          <a:noFill/>
        </p:spPr>
        <p:txBody>
          <a:bodyPr wrap="square" rtlCol="0">
            <a:spAutoFit/>
          </a:bodyPr>
          <a:lstStyle/>
          <a:p>
            <a:r>
              <a:rPr lang="en-US" dirty="0" smtClean="0"/>
              <a:t>3. Observation error</a:t>
            </a:r>
            <a:endParaRPr lang="en-US" dirty="0"/>
          </a:p>
        </p:txBody>
      </p:sp>
      <p:sp>
        <p:nvSpPr>
          <p:cNvPr id="11" name="TextBox 10"/>
          <p:cNvSpPr txBox="1"/>
          <p:nvPr/>
        </p:nvSpPr>
        <p:spPr>
          <a:xfrm>
            <a:off x="5560410" y="1347145"/>
            <a:ext cx="2308257" cy="646331"/>
          </a:xfrm>
          <a:prstGeom prst="rect">
            <a:avLst/>
          </a:prstGeom>
          <a:noFill/>
        </p:spPr>
        <p:txBody>
          <a:bodyPr wrap="square" rtlCol="0">
            <a:spAutoFit/>
          </a:bodyPr>
          <a:lstStyle/>
          <a:p>
            <a:r>
              <a:rPr lang="en-US" dirty="0" smtClean="0"/>
              <a:t>4. Sampling Error;</a:t>
            </a:r>
          </a:p>
          <a:p>
            <a:r>
              <a:rPr lang="en-US" dirty="0" smtClean="0"/>
              <a:t>Gaussian Assumption</a:t>
            </a:r>
            <a:endParaRPr lang="en-US" dirty="0"/>
          </a:p>
        </p:txBody>
      </p:sp>
      <p:sp>
        <p:nvSpPr>
          <p:cNvPr id="12" name="TextBox 11"/>
          <p:cNvSpPr txBox="1"/>
          <p:nvPr/>
        </p:nvSpPr>
        <p:spPr>
          <a:xfrm>
            <a:off x="6804637" y="2977422"/>
            <a:ext cx="2128059" cy="923330"/>
          </a:xfrm>
          <a:prstGeom prst="rect">
            <a:avLst/>
          </a:prstGeom>
          <a:noFill/>
        </p:spPr>
        <p:txBody>
          <a:bodyPr wrap="square" rtlCol="0">
            <a:spAutoFit/>
          </a:bodyPr>
          <a:lstStyle/>
          <a:p>
            <a:r>
              <a:rPr lang="en-US" dirty="0" smtClean="0"/>
              <a:t>5. </a:t>
            </a:r>
            <a:r>
              <a:rPr lang="en-US" u="sng" dirty="0" smtClean="0">
                <a:solidFill>
                  <a:srgbClr val="FF0000"/>
                </a:solidFill>
              </a:rPr>
              <a:t>Sampling Error</a:t>
            </a:r>
            <a:r>
              <a:rPr lang="en-US" dirty="0" smtClean="0"/>
              <a:t>;</a:t>
            </a:r>
          </a:p>
          <a:p>
            <a:r>
              <a:rPr lang="en-US" dirty="0" smtClean="0"/>
              <a:t>Assuming Linear</a:t>
            </a:r>
          </a:p>
          <a:p>
            <a:r>
              <a:rPr lang="en-US" dirty="0" smtClean="0"/>
              <a:t>Statistical Relation</a:t>
            </a:r>
            <a:endParaRPr lang="en-US" dirty="0"/>
          </a:p>
        </p:txBody>
      </p:sp>
      <p:cxnSp>
        <p:nvCxnSpPr>
          <p:cNvPr id="14" name="Straight Arrow Connector 13"/>
          <p:cNvCxnSpPr>
            <a:stCxn id="8" idx="0"/>
          </p:cNvCxnSpPr>
          <p:nvPr/>
        </p:nvCxnSpPr>
        <p:spPr>
          <a:xfrm rot="5400000" flipH="1" flipV="1">
            <a:off x="2355959" y="4990083"/>
            <a:ext cx="420446" cy="170619"/>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833776" y="2213780"/>
            <a:ext cx="805172" cy="1278502"/>
          </a:xfrm>
          <a:custGeom>
            <a:avLst/>
            <a:gdLst>
              <a:gd name="connsiteX0" fmla="*/ 50055 w 805172"/>
              <a:gd name="connsiteY0" fmla="*/ 0 h 1278502"/>
              <a:gd name="connsiteX1" fmla="*/ 15731 w 805172"/>
              <a:gd name="connsiteY1" fmla="*/ 437608 h 1278502"/>
              <a:gd name="connsiteX2" fmla="*/ 144444 w 805172"/>
              <a:gd name="connsiteY2" fmla="*/ 858055 h 1278502"/>
              <a:gd name="connsiteX3" fmla="*/ 504841 w 805172"/>
              <a:gd name="connsiteY3" fmla="*/ 1166954 h 1278502"/>
              <a:gd name="connsiteX4" fmla="*/ 805172 w 805172"/>
              <a:gd name="connsiteY4" fmla="*/ 1278502 h 1278502"/>
              <a:gd name="connsiteX5" fmla="*/ 805172 w 805172"/>
              <a:gd name="connsiteY5" fmla="*/ 1278502 h 127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172" h="1278502">
                <a:moveTo>
                  <a:pt x="50055" y="0"/>
                </a:moveTo>
                <a:cubicBezTo>
                  <a:pt x="25027" y="147299"/>
                  <a:pt x="0" y="294599"/>
                  <a:pt x="15731" y="437608"/>
                </a:cubicBezTo>
                <a:cubicBezTo>
                  <a:pt x="31463" y="580617"/>
                  <a:pt x="62926" y="736497"/>
                  <a:pt x="144444" y="858055"/>
                </a:cubicBezTo>
                <a:cubicBezTo>
                  <a:pt x="225962" y="979613"/>
                  <a:pt x="394720" y="1096880"/>
                  <a:pt x="504841" y="1166954"/>
                </a:cubicBezTo>
                <a:cubicBezTo>
                  <a:pt x="614962" y="1237028"/>
                  <a:pt x="805172" y="1278502"/>
                  <a:pt x="805172" y="1278502"/>
                </a:cubicBezTo>
                <a:lnTo>
                  <a:pt x="805172" y="1278502"/>
                </a:lnTo>
              </a:path>
            </a:pathLst>
          </a:cu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3" name="Straight Arrow Connector 22"/>
          <p:cNvCxnSpPr/>
          <p:nvPr/>
        </p:nvCxnSpPr>
        <p:spPr>
          <a:xfrm rot="10800000" flipV="1">
            <a:off x="2840271" y="1512332"/>
            <a:ext cx="875250" cy="70144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4" name="Freeform 23"/>
          <p:cNvSpPr/>
          <p:nvPr/>
        </p:nvSpPr>
        <p:spPr>
          <a:xfrm>
            <a:off x="4007271" y="1660335"/>
            <a:ext cx="1553139" cy="562026"/>
          </a:xfrm>
          <a:custGeom>
            <a:avLst/>
            <a:gdLst>
              <a:gd name="connsiteX0" fmla="*/ 1553139 w 1553139"/>
              <a:gd name="connsiteY0" fmla="*/ 30032 h 562026"/>
              <a:gd name="connsiteX1" fmla="*/ 866669 w 1553139"/>
              <a:gd name="connsiteY1" fmla="*/ 47193 h 562026"/>
              <a:gd name="connsiteX2" fmla="*/ 257426 w 1553139"/>
              <a:gd name="connsiteY2" fmla="*/ 313190 h 562026"/>
              <a:gd name="connsiteX3" fmla="*/ 0 w 1553139"/>
              <a:gd name="connsiteY3" fmla="*/ 562026 h 562026"/>
              <a:gd name="connsiteX4" fmla="*/ 0 w 1553139"/>
              <a:gd name="connsiteY4" fmla="*/ 562026 h 562026"/>
              <a:gd name="connsiteX5" fmla="*/ 0 w 1553139"/>
              <a:gd name="connsiteY5" fmla="*/ 562026 h 5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3139" h="562026">
                <a:moveTo>
                  <a:pt x="1553139" y="30032"/>
                </a:moveTo>
                <a:cubicBezTo>
                  <a:pt x="1317880" y="15016"/>
                  <a:pt x="1082621" y="0"/>
                  <a:pt x="866669" y="47193"/>
                </a:cubicBezTo>
                <a:cubicBezTo>
                  <a:pt x="650717" y="94386"/>
                  <a:pt x="401871" y="227385"/>
                  <a:pt x="257426" y="313190"/>
                </a:cubicBezTo>
                <a:cubicBezTo>
                  <a:pt x="112981" y="398995"/>
                  <a:pt x="0" y="562026"/>
                  <a:pt x="0" y="562026"/>
                </a:cubicBezTo>
                <a:lnTo>
                  <a:pt x="0" y="562026"/>
                </a:lnTo>
                <a:lnTo>
                  <a:pt x="0" y="562026"/>
                </a:lnTo>
              </a:path>
            </a:pathLst>
          </a:cu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8" name="Straight Arrow Connector 27"/>
          <p:cNvCxnSpPr>
            <a:stCxn id="69634" idx="3"/>
          </p:cNvCxnSpPr>
          <p:nvPr/>
        </p:nvCxnSpPr>
        <p:spPr>
          <a:xfrm flipH="1" flipV="1">
            <a:off x="5560410" y="3492282"/>
            <a:ext cx="1290737" cy="9313"/>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6" name="Slide Number Placeholder 5"/>
          <p:cNvSpPr>
            <a:spLocks noGrp="1"/>
          </p:cNvSpPr>
          <p:nvPr>
            <p:ph type="sldNum" sz="quarter" idx="4294967295"/>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46</a:t>
            </a:fld>
            <a:endParaRPr lang="en-US" dirty="0"/>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8"/>
          <p:cNvSpPr txBox="1">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a:r>
              <a:rPr lang="en-US" sz="2800" dirty="0" smtClean="0"/>
              <a:t>Observations impact unrelated state variables through sampling error.</a:t>
            </a:r>
            <a:endParaRPr lang="en-US" sz="2800" dirty="0">
              <a:solidFill>
                <a:schemeClr val="tx2"/>
              </a:solidFill>
            </a:endParaRPr>
          </a:p>
        </p:txBody>
      </p:sp>
      <p:sp>
        <p:nvSpPr>
          <p:cNvPr id="69637" name="Footer Placeholder 6"/>
          <p:cNvSpPr>
            <a:spLocks noGrp="1"/>
          </p:cNvSpPr>
          <p:nvPr>
            <p:ph type="ftr" sz="quarter" idx="11"/>
          </p:nvPr>
        </p:nvSpPr>
        <p:spPr>
          <a:noFill/>
        </p:spPr>
        <p:txBody>
          <a:bodyPr/>
          <a:lstStyle/>
          <a:p>
            <a:r>
              <a:rPr lang="en-US" smtClean="0"/>
              <a:t>Ocean Sciences Meeting 24 Feb. 2012</a:t>
            </a:r>
          </a:p>
        </p:txBody>
      </p:sp>
      <p:pic>
        <p:nvPicPr>
          <p:cNvPr id="16" name="Picture 15" descr="s15f02.eps"/>
          <p:cNvPicPr>
            <a:picLocks noChangeAspect="1"/>
          </p:cNvPicPr>
          <p:nvPr/>
        </p:nvPicPr>
        <p:blipFill>
          <a:blip r:embed="rId3"/>
          <a:stretch>
            <a:fillRect/>
          </a:stretch>
        </p:blipFill>
        <p:spPr>
          <a:xfrm rot="5400000">
            <a:off x="531653" y="1607386"/>
            <a:ext cx="3787140" cy="3804920"/>
          </a:xfrm>
          <a:prstGeom prst="rect">
            <a:avLst/>
          </a:prstGeom>
        </p:spPr>
      </p:pic>
      <p:sp>
        <p:nvSpPr>
          <p:cNvPr id="17" name="TextBox 16"/>
          <p:cNvSpPr txBox="1"/>
          <p:nvPr/>
        </p:nvSpPr>
        <p:spPr>
          <a:xfrm>
            <a:off x="4573609" y="1947784"/>
            <a:ext cx="4299021" cy="2585323"/>
          </a:xfrm>
          <a:prstGeom prst="rect">
            <a:avLst/>
          </a:prstGeom>
          <a:noFill/>
        </p:spPr>
        <p:txBody>
          <a:bodyPr wrap="square" rtlCol="0">
            <a:spAutoFit/>
          </a:bodyPr>
          <a:lstStyle/>
          <a:p>
            <a:r>
              <a:rPr lang="en-US" dirty="0" smtClean="0"/>
              <a:t>Plot shows expected absolute value of sample correlation vs. true correlation.</a:t>
            </a:r>
          </a:p>
          <a:p>
            <a:endParaRPr lang="en-US" dirty="0" smtClean="0"/>
          </a:p>
          <a:p>
            <a:r>
              <a:rPr lang="en-US" dirty="0" smtClean="0"/>
              <a:t>Unrelated obs. reduce spread, increase error. </a:t>
            </a:r>
          </a:p>
          <a:p>
            <a:endParaRPr lang="en-US" dirty="0" smtClean="0"/>
          </a:p>
          <a:p>
            <a:r>
              <a:rPr lang="en-US" dirty="0" smtClean="0"/>
              <a:t>Attack with localization.</a:t>
            </a:r>
          </a:p>
          <a:p>
            <a:endParaRPr lang="en-US" dirty="0" smtClean="0"/>
          </a:p>
          <a:p>
            <a:r>
              <a:rPr lang="en-US" dirty="0" smtClean="0"/>
              <a:t>Don’t let obs. Impact unrelated state.</a:t>
            </a:r>
            <a:endParaRPr lang="en-US" dirty="0"/>
          </a:p>
        </p:txBody>
      </p:sp>
      <p:sp>
        <p:nvSpPr>
          <p:cNvPr id="7" name="Slide Number Placeholder 5"/>
          <p:cNvSpPr>
            <a:spLocks noGrp="1"/>
          </p:cNvSpPr>
          <p:nvPr>
            <p:ph type="sldNum" sz="quarter" idx="4294967295"/>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47</a:t>
            </a:fld>
            <a:endParaRPr lang="en-US" dirty="0"/>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gfig3.1.eps"/>
          <p:cNvPicPr>
            <a:picLocks noChangeAspect="1"/>
          </p:cNvPicPr>
          <p:nvPr/>
        </p:nvPicPr>
        <p:blipFill>
          <a:blip r:embed="rId2"/>
          <a:stretch>
            <a:fillRect/>
          </a:stretch>
        </p:blipFill>
        <p:spPr>
          <a:xfrm>
            <a:off x="1651000" y="991801"/>
            <a:ext cx="5666740" cy="5210937"/>
          </a:xfrm>
          <a:prstGeom prst="rect">
            <a:avLst/>
          </a:prstGeom>
        </p:spPr>
      </p:pic>
      <p:sp>
        <p:nvSpPr>
          <p:cNvPr id="2" name="Title 1"/>
          <p:cNvSpPr>
            <a:spLocks noGrp="1"/>
          </p:cNvSpPr>
          <p:nvPr>
            <p:ph type="title"/>
          </p:nvPr>
        </p:nvSpPr>
        <p:spPr>
          <a:xfrm>
            <a:off x="457200" y="291713"/>
            <a:ext cx="8229600" cy="653970"/>
          </a:xfrm>
        </p:spPr>
        <p:txBody>
          <a:bodyPr>
            <a:normAutofit/>
          </a:bodyPr>
          <a:lstStyle/>
          <a:p>
            <a:r>
              <a:rPr lang="en-US" sz="2400" dirty="0" smtClean="0"/>
              <a:t>Lorenz-96 Assimilation with localization of observation impact.</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48</a:t>
            </a:fld>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gfig3.1.eps"/>
          <p:cNvPicPr>
            <a:picLocks noChangeAspect="1"/>
          </p:cNvPicPr>
          <p:nvPr/>
        </p:nvPicPr>
        <p:blipFill>
          <a:blip r:embed="rId2"/>
          <a:stretch>
            <a:fillRect/>
          </a:stretch>
        </p:blipFill>
        <p:spPr>
          <a:xfrm>
            <a:off x="1651000" y="991801"/>
            <a:ext cx="5666740" cy="5210937"/>
          </a:xfrm>
          <a:prstGeom prst="rect">
            <a:avLst/>
          </a:prstGeom>
        </p:spPr>
      </p:pic>
      <p:sp>
        <p:nvSpPr>
          <p:cNvPr id="2" name="Title 1"/>
          <p:cNvSpPr>
            <a:spLocks noGrp="1"/>
          </p:cNvSpPr>
          <p:nvPr>
            <p:ph type="title"/>
          </p:nvPr>
        </p:nvSpPr>
        <p:spPr>
          <a:xfrm>
            <a:off x="457200" y="291713"/>
            <a:ext cx="8229600" cy="653970"/>
          </a:xfrm>
        </p:spPr>
        <p:txBody>
          <a:bodyPr>
            <a:normAutofit/>
          </a:bodyPr>
          <a:lstStyle/>
          <a:p>
            <a:r>
              <a:rPr lang="en-US" sz="2400" dirty="0" smtClean="0"/>
              <a:t>Lorenz-96 Assimilation with localization of observation impact.</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49</a:t>
            </a:fld>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2" name="Rectangle 4"/>
          <p:cNvSpPr>
            <a:spLocks noChangeArrowheads="1"/>
          </p:cNvSpPr>
          <p:nvPr/>
        </p:nvSpPr>
        <p:spPr bwMode="auto">
          <a:xfrm>
            <a:off x="4337050" y="5588000"/>
            <a:ext cx="184150" cy="366713"/>
          </a:xfrm>
          <a:prstGeom prst="rect">
            <a:avLst/>
          </a:prstGeom>
          <a:noFill/>
          <a:ln w="34925">
            <a:noFill/>
            <a:miter lim="800000"/>
            <a:headEnd/>
            <a:tailEnd/>
          </a:ln>
          <a:effectLst/>
        </p:spPr>
        <p:txBody>
          <a:bodyPr wrap="none" anchor="ctr">
            <a:prstTxWarp prst="textNoShape">
              <a:avLst/>
            </a:prstTxWarp>
            <a:spAutoFit/>
          </a:bodyPr>
          <a:lstStyle/>
          <a:p>
            <a:pPr>
              <a:defRPr/>
            </a:pPr>
            <a:endParaRPr lang="en-US" sz="1800">
              <a:effectLst>
                <a:outerShdw blurRad="38100" dist="38100" dir="2700000" algn="tl">
                  <a:srgbClr val="DDDDDD"/>
                </a:outerShdw>
              </a:effectLst>
              <a:latin typeface="Times New Roman" charset="0"/>
            </a:endParaRPr>
          </a:p>
        </p:txBody>
      </p:sp>
      <p:sp>
        <p:nvSpPr>
          <p:cNvPr id="59395" name="Rectangle 8"/>
          <p:cNvSpPr>
            <a:spLocks noGrp="1" noChangeArrowheads="1"/>
          </p:cNvSpPr>
          <p:nvPr>
            <p:ph type="title" idx="4294967295"/>
          </p:nvPr>
        </p:nvSpPr>
        <p:spPr>
          <a:xfrm>
            <a:off x="685800" y="0"/>
            <a:ext cx="7772400" cy="1143000"/>
          </a:xfrm>
          <a:noFill/>
        </p:spPr>
        <p:txBody>
          <a:bodyPr/>
          <a:lstStyle/>
          <a:p>
            <a:pPr eaLnBrk="1" hangingPunct="1"/>
            <a:r>
              <a:rPr lang="en-US" sz="2800" smtClean="0"/>
              <a:t>Ensemble Filter for Large Geophysical Models</a:t>
            </a:r>
          </a:p>
        </p:txBody>
      </p:sp>
      <p:pic>
        <p:nvPicPr>
          <p:cNvPr id="59396" name="Picture 10" descr="DataAssimilationDiagram_frame1"/>
          <p:cNvPicPr>
            <a:picLocks noChangeAspect="1" noChangeArrowheads="1"/>
          </p:cNvPicPr>
          <p:nvPr/>
        </p:nvPicPr>
        <p:blipFill>
          <a:blip r:embed="rId3"/>
          <a:srcRect/>
          <a:stretch>
            <a:fillRect/>
          </a:stretch>
        </p:blipFill>
        <p:spPr bwMode="auto">
          <a:xfrm>
            <a:off x="441067" y="1600200"/>
            <a:ext cx="8280400" cy="4622800"/>
          </a:xfrm>
          <a:prstGeom prst="rect">
            <a:avLst/>
          </a:prstGeom>
          <a:noFill/>
          <a:ln w="9525">
            <a:noFill/>
            <a:miter lim="800000"/>
            <a:headEnd/>
            <a:tailEnd/>
          </a:ln>
        </p:spPr>
      </p:pic>
      <p:sp>
        <p:nvSpPr>
          <p:cNvPr id="59397" name="Text Box 12"/>
          <p:cNvSpPr txBox="1">
            <a:spLocks noChangeArrowheads="1"/>
          </p:cNvSpPr>
          <p:nvPr/>
        </p:nvSpPr>
        <p:spPr bwMode="auto">
          <a:xfrm>
            <a:off x="112713" y="2973388"/>
            <a:ext cx="3136900" cy="1552575"/>
          </a:xfrm>
          <a:prstGeom prst="rect">
            <a:avLst/>
          </a:prstGeom>
          <a:noFill/>
          <a:ln w="34925">
            <a:noFill/>
            <a:miter lim="800000"/>
            <a:headEnd/>
            <a:tailEnd/>
          </a:ln>
        </p:spPr>
        <p:txBody>
          <a:bodyPr anchor="ctr">
            <a:prstTxWarp prst="textNoShape">
              <a:avLst/>
            </a:prstTxWarp>
            <a:spAutoFit/>
          </a:bodyPr>
          <a:lstStyle/>
          <a:p>
            <a:r>
              <a:rPr lang="en-US"/>
              <a:t>Ensemble state estimate after using previous observation (</a:t>
            </a:r>
            <a:r>
              <a:rPr lang="en-US">
                <a:solidFill>
                  <a:srgbClr val="0000FF"/>
                </a:solidFill>
              </a:rPr>
              <a:t>analysis</a:t>
            </a:r>
            <a:r>
              <a:rPr lang="en-US"/>
              <a:t>)</a:t>
            </a:r>
            <a:endParaRPr lang="en-US">
              <a:latin typeface="Times New Roman" charset="0"/>
            </a:endParaRPr>
          </a:p>
        </p:txBody>
      </p:sp>
      <p:sp>
        <p:nvSpPr>
          <p:cNvPr id="59398" name="Text Box 13"/>
          <p:cNvSpPr txBox="1">
            <a:spLocks noChangeArrowheads="1"/>
          </p:cNvSpPr>
          <p:nvPr/>
        </p:nvSpPr>
        <p:spPr bwMode="auto">
          <a:xfrm>
            <a:off x="4179888" y="3336925"/>
            <a:ext cx="2359025" cy="1552575"/>
          </a:xfrm>
          <a:prstGeom prst="rect">
            <a:avLst/>
          </a:prstGeom>
          <a:noFill/>
          <a:ln w="34925">
            <a:noFill/>
            <a:miter lim="800000"/>
            <a:headEnd/>
            <a:tailEnd/>
          </a:ln>
        </p:spPr>
        <p:txBody>
          <a:bodyPr anchor="ctr">
            <a:prstTxWarp prst="textNoShape">
              <a:avLst/>
            </a:prstTxWarp>
            <a:spAutoFit/>
          </a:bodyPr>
          <a:lstStyle/>
          <a:p>
            <a:r>
              <a:rPr lang="en-US"/>
              <a:t>Ensemble state at time of next observation (</a:t>
            </a:r>
            <a:r>
              <a:rPr lang="en-US">
                <a:solidFill>
                  <a:srgbClr val="008000"/>
                </a:solidFill>
              </a:rPr>
              <a:t>prior</a:t>
            </a:r>
            <a:r>
              <a:rPr lang="en-US"/>
              <a:t>)</a:t>
            </a:r>
            <a:endParaRPr lang="en-US">
              <a:latin typeface="Times New Roman" charset="0"/>
            </a:endParaRPr>
          </a:p>
        </p:txBody>
      </p:sp>
      <p:sp>
        <p:nvSpPr>
          <p:cNvPr id="59399" name="Rectangle 14"/>
          <p:cNvSpPr>
            <a:spLocks noChangeArrowheads="1"/>
          </p:cNvSpPr>
          <p:nvPr/>
        </p:nvSpPr>
        <p:spPr bwMode="auto">
          <a:xfrm>
            <a:off x="641350" y="1075381"/>
            <a:ext cx="7708900" cy="822325"/>
          </a:xfrm>
          <a:prstGeom prst="rect">
            <a:avLst/>
          </a:prstGeom>
          <a:noFill/>
          <a:ln w="34925">
            <a:noFill/>
            <a:miter lim="800000"/>
            <a:headEnd/>
            <a:tailEnd/>
          </a:ln>
        </p:spPr>
        <p:txBody>
          <a:bodyPr anchor="ctr">
            <a:prstTxWarp prst="textNoShape">
              <a:avLst/>
            </a:prstTxWarp>
            <a:spAutoFit/>
          </a:bodyPr>
          <a:lstStyle/>
          <a:p>
            <a:r>
              <a:rPr lang="en-US" dirty="0">
                <a:latin typeface="Times New Roman" charset="0"/>
              </a:rPr>
              <a:t>1. </a:t>
            </a:r>
            <a:r>
              <a:rPr lang="en-US" dirty="0"/>
              <a:t>Use model to advance </a:t>
            </a:r>
            <a:r>
              <a:rPr lang="en-US" dirty="0">
                <a:solidFill>
                  <a:srgbClr val="008000"/>
                </a:solidFill>
              </a:rPr>
              <a:t>ensemble</a:t>
            </a:r>
            <a:r>
              <a:rPr lang="en-US" dirty="0"/>
              <a:t> (3 members here) to time at which next observation becomes available.</a:t>
            </a:r>
            <a:endParaRPr lang="en-US" dirty="0">
              <a:latin typeface="Times New Roman" charset="0"/>
            </a:endParaRPr>
          </a:p>
        </p:txBody>
      </p:sp>
      <p:sp>
        <p:nvSpPr>
          <p:cNvPr id="59400" name="Footer Placeholder 9"/>
          <p:cNvSpPr>
            <a:spLocks noGrp="1"/>
          </p:cNvSpPr>
          <p:nvPr>
            <p:ph type="ftr" sz="quarter" idx="11"/>
          </p:nvPr>
        </p:nvSpPr>
        <p:spPr>
          <a:noFill/>
        </p:spPr>
        <p:txBody>
          <a:bodyPr/>
          <a:lstStyle/>
          <a:p>
            <a:r>
              <a:rPr lang="en-US" smtClean="0"/>
              <a:t>Ocean Sciences Meeting 24 Feb. 2012</a:t>
            </a:r>
          </a:p>
        </p:txBody>
      </p:sp>
      <p:sp>
        <p:nvSpPr>
          <p:cNvPr id="10" name="Slide Number Placeholder 5"/>
          <p:cNvSpPr>
            <a:spLocks noGrp="1"/>
          </p:cNvSpPr>
          <p:nvPr>
            <p:ph type="sldNum" sz="quarter" idx="4294967295"/>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5</a:t>
            </a:fld>
            <a:endParaRPr lang="en-US" dirty="0"/>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gfig3.1.eps"/>
          <p:cNvPicPr>
            <a:picLocks noChangeAspect="1"/>
          </p:cNvPicPr>
          <p:nvPr/>
        </p:nvPicPr>
        <p:blipFill>
          <a:blip r:embed="rId2"/>
          <a:stretch>
            <a:fillRect/>
          </a:stretch>
        </p:blipFill>
        <p:spPr>
          <a:xfrm>
            <a:off x="1651000" y="991801"/>
            <a:ext cx="5666740" cy="5210937"/>
          </a:xfrm>
          <a:prstGeom prst="rect">
            <a:avLst/>
          </a:prstGeom>
        </p:spPr>
      </p:pic>
      <p:sp>
        <p:nvSpPr>
          <p:cNvPr id="2" name="Title 1"/>
          <p:cNvSpPr>
            <a:spLocks noGrp="1"/>
          </p:cNvSpPr>
          <p:nvPr>
            <p:ph type="title"/>
          </p:nvPr>
        </p:nvSpPr>
        <p:spPr>
          <a:xfrm>
            <a:off x="457200" y="291713"/>
            <a:ext cx="8229600" cy="653970"/>
          </a:xfrm>
        </p:spPr>
        <p:txBody>
          <a:bodyPr>
            <a:normAutofit/>
          </a:bodyPr>
          <a:lstStyle/>
          <a:p>
            <a:r>
              <a:rPr lang="en-US" sz="2400" dirty="0" smtClean="0"/>
              <a:t>Lorenz-96 Assimilation with localization of observation impact.</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50</a:t>
            </a:fld>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gfig3.1.eps"/>
          <p:cNvPicPr>
            <a:picLocks noChangeAspect="1"/>
          </p:cNvPicPr>
          <p:nvPr/>
        </p:nvPicPr>
        <p:blipFill>
          <a:blip r:embed="rId2"/>
          <a:stretch>
            <a:fillRect/>
          </a:stretch>
        </p:blipFill>
        <p:spPr>
          <a:xfrm>
            <a:off x="1651000" y="991801"/>
            <a:ext cx="5666740" cy="5210937"/>
          </a:xfrm>
          <a:prstGeom prst="rect">
            <a:avLst/>
          </a:prstGeom>
        </p:spPr>
      </p:pic>
      <p:sp>
        <p:nvSpPr>
          <p:cNvPr id="2" name="Title 1"/>
          <p:cNvSpPr>
            <a:spLocks noGrp="1"/>
          </p:cNvSpPr>
          <p:nvPr>
            <p:ph type="title"/>
          </p:nvPr>
        </p:nvSpPr>
        <p:spPr>
          <a:xfrm>
            <a:off x="457200" y="291713"/>
            <a:ext cx="8229600" cy="653970"/>
          </a:xfrm>
        </p:spPr>
        <p:txBody>
          <a:bodyPr>
            <a:normAutofit/>
          </a:bodyPr>
          <a:lstStyle/>
          <a:p>
            <a:r>
              <a:rPr lang="en-US" sz="2400" dirty="0" smtClean="0"/>
              <a:t>Lorenz-96 Assimilation with localization of observation impact.</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51</a:t>
            </a:fld>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gfig3.1.eps"/>
          <p:cNvPicPr>
            <a:picLocks noChangeAspect="1"/>
          </p:cNvPicPr>
          <p:nvPr/>
        </p:nvPicPr>
        <p:blipFill>
          <a:blip r:embed="rId2"/>
          <a:stretch>
            <a:fillRect/>
          </a:stretch>
        </p:blipFill>
        <p:spPr>
          <a:xfrm>
            <a:off x="1651000" y="991801"/>
            <a:ext cx="5666740" cy="5210937"/>
          </a:xfrm>
          <a:prstGeom prst="rect">
            <a:avLst/>
          </a:prstGeom>
        </p:spPr>
      </p:pic>
      <p:sp>
        <p:nvSpPr>
          <p:cNvPr id="2" name="Title 1"/>
          <p:cNvSpPr>
            <a:spLocks noGrp="1"/>
          </p:cNvSpPr>
          <p:nvPr>
            <p:ph type="title"/>
          </p:nvPr>
        </p:nvSpPr>
        <p:spPr>
          <a:xfrm>
            <a:off x="457200" y="291713"/>
            <a:ext cx="8229600" cy="653970"/>
          </a:xfrm>
        </p:spPr>
        <p:txBody>
          <a:bodyPr>
            <a:normAutofit/>
          </a:bodyPr>
          <a:lstStyle/>
          <a:p>
            <a:r>
              <a:rPr lang="en-US" sz="2400" dirty="0" smtClean="0"/>
              <a:t>Lorenz-96 Assimilation with localization of observation impact.</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52</a:t>
            </a:fld>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gfig3.1.eps"/>
          <p:cNvPicPr>
            <a:picLocks noChangeAspect="1"/>
          </p:cNvPicPr>
          <p:nvPr/>
        </p:nvPicPr>
        <p:blipFill>
          <a:blip r:embed="rId2"/>
          <a:stretch>
            <a:fillRect/>
          </a:stretch>
        </p:blipFill>
        <p:spPr>
          <a:xfrm>
            <a:off x="1651000" y="991801"/>
            <a:ext cx="5666740" cy="5210937"/>
          </a:xfrm>
          <a:prstGeom prst="rect">
            <a:avLst/>
          </a:prstGeom>
        </p:spPr>
      </p:pic>
      <p:sp>
        <p:nvSpPr>
          <p:cNvPr id="2" name="Title 1"/>
          <p:cNvSpPr>
            <a:spLocks noGrp="1"/>
          </p:cNvSpPr>
          <p:nvPr>
            <p:ph type="title"/>
          </p:nvPr>
        </p:nvSpPr>
        <p:spPr>
          <a:xfrm>
            <a:off x="457200" y="291713"/>
            <a:ext cx="8229600" cy="653970"/>
          </a:xfrm>
        </p:spPr>
        <p:txBody>
          <a:bodyPr>
            <a:normAutofit/>
          </a:bodyPr>
          <a:lstStyle/>
          <a:p>
            <a:r>
              <a:rPr lang="en-US" sz="2400" dirty="0" smtClean="0"/>
              <a:t>Lorenz-96 Assimilation with localization of observation impact.</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53</a:t>
            </a:fld>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gfig3.1.eps"/>
          <p:cNvPicPr>
            <a:picLocks noChangeAspect="1"/>
          </p:cNvPicPr>
          <p:nvPr/>
        </p:nvPicPr>
        <p:blipFill>
          <a:blip r:embed="rId2"/>
          <a:stretch>
            <a:fillRect/>
          </a:stretch>
        </p:blipFill>
        <p:spPr>
          <a:xfrm>
            <a:off x="1651000" y="991801"/>
            <a:ext cx="5666740" cy="5210937"/>
          </a:xfrm>
          <a:prstGeom prst="rect">
            <a:avLst/>
          </a:prstGeom>
        </p:spPr>
      </p:pic>
      <p:sp>
        <p:nvSpPr>
          <p:cNvPr id="2" name="Title 1"/>
          <p:cNvSpPr>
            <a:spLocks noGrp="1"/>
          </p:cNvSpPr>
          <p:nvPr>
            <p:ph type="title"/>
          </p:nvPr>
        </p:nvSpPr>
        <p:spPr>
          <a:xfrm>
            <a:off x="457200" y="291713"/>
            <a:ext cx="8229600" cy="653970"/>
          </a:xfrm>
        </p:spPr>
        <p:txBody>
          <a:bodyPr>
            <a:normAutofit/>
          </a:bodyPr>
          <a:lstStyle/>
          <a:p>
            <a:r>
              <a:rPr lang="en-US" sz="2400" dirty="0" smtClean="0"/>
              <a:t>Lorenz-96 Assimilation with localization of observation impact.</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54</a:t>
            </a:fld>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gfig3.1.eps"/>
          <p:cNvPicPr>
            <a:picLocks noChangeAspect="1"/>
          </p:cNvPicPr>
          <p:nvPr/>
        </p:nvPicPr>
        <p:blipFill>
          <a:blip r:embed="rId2"/>
          <a:stretch>
            <a:fillRect/>
          </a:stretch>
        </p:blipFill>
        <p:spPr>
          <a:xfrm>
            <a:off x="1651000" y="991801"/>
            <a:ext cx="5666740" cy="5210937"/>
          </a:xfrm>
          <a:prstGeom prst="rect">
            <a:avLst/>
          </a:prstGeom>
        </p:spPr>
      </p:pic>
      <p:sp>
        <p:nvSpPr>
          <p:cNvPr id="2" name="Title 1"/>
          <p:cNvSpPr>
            <a:spLocks noGrp="1"/>
          </p:cNvSpPr>
          <p:nvPr>
            <p:ph type="title"/>
          </p:nvPr>
        </p:nvSpPr>
        <p:spPr>
          <a:xfrm>
            <a:off x="457200" y="291713"/>
            <a:ext cx="8229600" cy="653970"/>
          </a:xfrm>
        </p:spPr>
        <p:txBody>
          <a:bodyPr>
            <a:normAutofit/>
          </a:bodyPr>
          <a:lstStyle/>
          <a:p>
            <a:r>
              <a:rPr lang="en-US" sz="2400" dirty="0" smtClean="0"/>
              <a:t>Lorenz-96 Assimilation with localization of observation impact.</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55</a:t>
            </a:fld>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gfig3.1.eps"/>
          <p:cNvPicPr>
            <a:picLocks noChangeAspect="1"/>
          </p:cNvPicPr>
          <p:nvPr/>
        </p:nvPicPr>
        <p:blipFill>
          <a:blip r:embed="rId2"/>
          <a:stretch>
            <a:fillRect/>
          </a:stretch>
        </p:blipFill>
        <p:spPr>
          <a:xfrm>
            <a:off x="1651000" y="991801"/>
            <a:ext cx="5666740" cy="5210937"/>
          </a:xfrm>
          <a:prstGeom prst="rect">
            <a:avLst/>
          </a:prstGeom>
        </p:spPr>
      </p:pic>
      <p:sp>
        <p:nvSpPr>
          <p:cNvPr id="2" name="Title 1"/>
          <p:cNvSpPr>
            <a:spLocks noGrp="1"/>
          </p:cNvSpPr>
          <p:nvPr>
            <p:ph type="title"/>
          </p:nvPr>
        </p:nvSpPr>
        <p:spPr>
          <a:xfrm>
            <a:off x="457200" y="291713"/>
            <a:ext cx="8229600" cy="653970"/>
          </a:xfrm>
        </p:spPr>
        <p:txBody>
          <a:bodyPr>
            <a:normAutofit/>
          </a:bodyPr>
          <a:lstStyle/>
          <a:p>
            <a:r>
              <a:rPr lang="en-US" sz="2400" dirty="0" smtClean="0"/>
              <a:t>Lorenz-96 Assimilation with localization of observation impact.</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56</a:t>
            </a:fld>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gfig3.1.eps"/>
          <p:cNvPicPr>
            <a:picLocks noChangeAspect="1"/>
          </p:cNvPicPr>
          <p:nvPr/>
        </p:nvPicPr>
        <p:blipFill>
          <a:blip r:embed="rId2"/>
          <a:stretch>
            <a:fillRect/>
          </a:stretch>
        </p:blipFill>
        <p:spPr>
          <a:xfrm>
            <a:off x="1651000" y="991801"/>
            <a:ext cx="5666740" cy="5210937"/>
          </a:xfrm>
          <a:prstGeom prst="rect">
            <a:avLst/>
          </a:prstGeom>
        </p:spPr>
      </p:pic>
      <p:sp>
        <p:nvSpPr>
          <p:cNvPr id="2" name="Title 1"/>
          <p:cNvSpPr>
            <a:spLocks noGrp="1"/>
          </p:cNvSpPr>
          <p:nvPr>
            <p:ph type="title"/>
          </p:nvPr>
        </p:nvSpPr>
        <p:spPr>
          <a:xfrm>
            <a:off x="457200" y="291713"/>
            <a:ext cx="8229600" cy="653970"/>
          </a:xfrm>
        </p:spPr>
        <p:txBody>
          <a:bodyPr>
            <a:normAutofit/>
          </a:bodyPr>
          <a:lstStyle/>
          <a:p>
            <a:r>
              <a:rPr lang="en-US" sz="2400" dirty="0" smtClean="0"/>
              <a:t>Lorenz-96 Assimilation with localization of observation impact.</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57</a:t>
            </a:fld>
            <a:endParaRPr lang="en-US" dirty="0"/>
          </a:p>
        </p:txBody>
      </p:sp>
      <p:sp>
        <p:nvSpPr>
          <p:cNvPr id="7" name="TextBox 6"/>
          <p:cNvSpPr txBox="1"/>
          <p:nvPr/>
        </p:nvSpPr>
        <p:spPr>
          <a:xfrm>
            <a:off x="457200" y="1544508"/>
            <a:ext cx="1193800" cy="1477328"/>
          </a:xfrm>
          <a:prstGeom prst="rect">
            <a:avLst/>
          </a:prstGeom>
          <a:noFill/>
        </p:spPr>
        <p:txBody>
          <a:bodyPr wrap="square" rtlCol="0">
            <a:spAutoFit/>
          </a:bodyPr>
          <a:lstStyle/>
          <a:p>
            <a:r>
              <a:rPr lang="en-US" dirty="0" smtClean="0"/>
              <a:t>This ensemble is more consistent with truth.</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gfig3.1.eps"/>
          <p:cNvPicPr>
            <a:picLocks noChangeAspect="1"/>
          </p:cNvPicPr>
          <p:nvPr/>
        </p:nvPicPr>
        <p:blipFill>
          <a:blip r:embed="rId2"/>
          <a:stretch>
            <a:fillRect/>
          </a:stretch>
        </p:blipFill>
        <p:spPr>
          <a:xfrm>
            <a:off x="1651000" y="991801"/>
            <a:ext cx="5666740" cy="5210937"/>
          </a:xfrm>
          <a:prstGeom prst="rect">
            <a:avLst/>
          </a:prstGeom>
        </p:spPr>
      </p:pic>
      <p:sp>
        <p:nvSpPr>
          <p:cNvPr id="2" name="Title 1"/>
          <p:cNvSpPr>
            <a:spLocks noGrp="1"/>
          </p:cNvSpPr>
          <p:nvPr>
            <p:ph type="title"/>
          </p:nvPr>
        </p:nvSpPr>
        <p:spPr>
          <a:xfrm>
            <a:off x="457200" y="291713"/>
            <a:ext cx="8229600" cy="653970"/>
          </a:xfrm>
        </p:spPr>
        <p:txBody>
          <a:bodyPr>
            <a:normAutofit/>
          </a:bodyPr>
          <a:lstStyle/>
          <a:p>
            <a:r>
              <a:rPr lang="en-US" sz="2400" dirty="0" smtClean="0"/>
              <a:t>Localization computed by empirical offline computation.</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58</a:t>
            </a:fld>
            <a:endParaRPr lang="en-US" dirty="0"/>
          </a:p>
        </p:txBody>
      </p:sp>
      <p:cxnSp>
        <p:nvCxnSpPr>
          <p:cNvPr id="10" name="Straight Arrow Connector 9"/>
          <p:cNvCxnSpPr/>
          <p:nvPr/>
        </p:nvCxnSpPr>
        <p:spPr>
          <a:xfrm rot="16200000" flipH="1">
            <a:off x="2020825" y="3136188"/>
            <a:ext cx="1364306" cy="3432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6200000" flipH="1">
            <a:off x="3419508" y="3136189"/>
            <a:ext cx="1364306" cy="34323"/>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H="1">
            <a:off x="5504662" y="3136190"/>
            <a:ext cx="1364306" cy="34323"/>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DataAssimilationDiagram_frame6"/>
          <p:cNvPicPr>
            <a:picLocks noChangeAspect="1" noChangeArrowheads="1"/>
          </p:cNvPicPr>
          <p:nvPr/>
        </p:nvPicPr>
        <p:blipFill>
          <a:blip r:embed="rId3"/>
          <a:srcRect/>
          <a:stretch>
            <a:fillRect/>
          </a:stretch>
        </p:blipFill>
        <p:spPr bwMode="auto">
          <a:xfrm>
            <a:off x="1220475" y="1929843"/>
            <a:ext cx="5630672" cy="3143504"/>
          </a:xfrm>
          <a:prstGeom prst="rect">
            <a:avLst/>
          </a:prstGeom>
          <a:noFill/>
          <a:ln w="9525">
            <a:noFill/>
            <a:miter lim="800000"/>
            <a:headEnd/>
            <a:tailEnd/>
          </a:ln>
        </p:spPr>
      </p:pic>
      <p:sp>
        <p:nvSpPr>
          <p:cNvPr id="69636" name="Rectangle 8"/>
          <p:cNvSpPr txBox="1">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a:r>
              <a:rPr lang="en-US" sz="2800" dirty="0" smtClean="0"/>
              <a:t>Some Error Sources in Ensemble Filters</a:t>
            </a:r>
            <a:endParaRPr lang="en-US" sz="2800" dirty="0">
              <a:solidFill>
                <a:schemeClr val="tx2"/>
              </a:solidFill>
            </a:endParaRPr>
          </a:p>
        </p:txBody>
      </p:sp>
      <p:sp>
        <p:nvSpPr>
          <p:cNvPr id="69637" name="Footer Placeholder 6"/>
          <p:cNvSpPr>
            <a:spLocks noGrp="1"/>
          </p:cNvSpPr>
          <p:nvPr>
            <p:ph type="ftr" sz="quarter" idx="11"/>
          </p:nvPr>
        </p:nvSpPr>
        <p:spPr>
          <a:noFill/>
        </p:spPr>
        <p:txBody>
          <a:bodyPr/>
          <a:lstStyle/>
          <a:p>
            <a:r>
              <a:rPr lang="en-US" smtClean="0"/>
              <a:t>Ocean Sciences Meeting 24 Feb. 2012</a:t>
            </a:r>
          </a:p>
        </p:txBody>
      </p:sp>
      <p:sp>
        <p:nvSpPr>
          <p:cNvPr id="8" name="TextBox 7"/>
          <p:cNvSpPr txBox="1"/>
          <p:nvPr/>
        </p:nvSpPr>
        <p:spPr>
          <a:xfrm>
            <a:off x="1666687" y="5285615"/>
            <a:ext cx="1628371" cy="369332"/>
          </a:xfrm>
          <a:prstGeom prst="rect">
            <a:avLst/>
          </a:prstGeom>
          <a:noFill/>
        </p:spPr>
        <p:txBody>
          <a:bodyPr wrap="square" rtlCol="0">
            <a:spAutoFit/>
          </a:bodyPr>
          <a:lstStyle/>
          <a:p>
            <a:r>
              <a:rPr lang="en-US" dirty="0" smtClean="0"/>
              <a:t>1. </a:t>
            </a:r>
            <a:r>
              <a:rPr lang="en-US" u="sng" dirty="0" smtClean="0">
                <a:solidFill>
                  <a:srgbClr val="FF0000"/>
                </a:solidFill>
              </a:rPr>
              <a:t>Model error</a:t>
            </a:r>
            <a:endParaRPr lang="en-US" u="sng" dirty="0">
              <a:solidFill>
                <a:srgbClr val="FF0000"/>
              </a:solidFill>
            </a:endParaRPr>
          </a:p>
        </p:txBody>
      </p:sp>
      <p:sp>
        <p:nvSpPr>
          <p:cNvPr id="9" name="TextBox 8"/>
          <p:cNvSpPr txBox="1"/>
          <p:nvPr/>
        </p:nvSpPr>
        <p:spPr>
          <a:xfrm>
            <a:off x="362392" y="1486543"/>
            <a:ext cx="2289100" cy="646331"/>
          </a:xfrm>
          <a:prstGeom prst="rect">
            <a:avLst/>
          </a:prstGeom>
          <a:noFill/>
        </p:spPr>
        <p:txBody>
          <a:bodyPr wrap="square" rtlCol="0">
            <a:spAutoFit/>
          </a:bodyPr>
          <a:lstStyle/>
          <a:p>
            <a:r>
              <a:rPr lang="en-US" dirty="0" smtClean="0"/>
              <a:t>2. Obs. operator error;</a:t>
            </a:r>
          </a:p>
          <a:p>
            <a:r>
              <a:rPr lang="en-US" dirty="0" smtClean="0"/>
              <a:t>Representativeness</a:t>
            </a:r>
            <a:endParaRPr lang="en-US" dirty="0"/>
          </a:p>
        </p:txBody>
      </p:sp>
      <p:sp>
        <p:nvSpPr>
          <p:cNvPr id="10" name="TextBox 9"/>
          <p:cNvSpPr txBox="1"/>
          <p:nvPr/>
        </p:nvSpPr>
        <p:spPr>
          <a:xfrm>
            <a:off x="2840271" y="1143000"/>
            <a:ext cx="2256771" cy="369332"/>
          </a:xfrm>
          <a:prstGeom prst="rect">
            <a:avLst/>
          </a:prstGeom>
          <a:noFill/>
        </p:spPr>
        <p:txBody>
          <a:bodyPr wrap="square" rtlCol="0">
            <a:spAutoFit/>
          </a:bodyPr>
          <a:lstStyle/>
          <a:p>
            <a:r>
              <a:rPr lang="en-US" dirty="0" smtClean="0"/>
              <a:t>3. Observation error</a:t>
            </a:r>
            <a:endParaRPr lang="en-US" dirty="0"/>
          </a:p>
        </p:txBody>
      </p:sp>
      <p:sp>
        <p:nvSpPr>
          <p:cNvPr id="11" name="TextBox 10"/>
          <p:cNvSpPr txBox="1"/>
          <p:nvPr/>
        </p:nvSpPr>
        <p:spPr>
          <a:xfrm>
            <a:off x="5560410" y="1347145"/>
            <a:ext cx="2308257" cy="646331"/>
          </a:xfrm>
          <a:prstGeom prst="rect">
            <a:avLst/>
          </a:prstGeom>
          <a:noFill/>
        </p:spPr>
        <p:txBody>
          <a:bodyPr wrap="square" rtlCol="0">
            <a:spAutoFit/>
          </a:bodyPr>
          <a:lstStyle/>
          <a:p>
            <a:r>
              <a:rPr lang="en-US" dirty="0" smtClean="0"/>
              <a:t>4. Sampling Error;</a:t>
            </a:r>
          </a:p>
          <a:p>
            <a:r>
              <a:rPr lang="en-US" dirty="0" smtClean="0"/>
              <a:t>Gaussian Assumption</a:t>
            </a:r>
            <a:endParaRPr lang="en-US" dirty="0"/>
          </a:p>
        </p:txBody>
      </p:sp>
      <p:sp>
        <p:nvSpPr>
          <p:cNvPr id="12" name="TextBox 11"/>
          <p:cNvSpPr txBox="1"/>
          <p:nvPr/>
        </p:nvSpPr>
        <p:spPr>
          <a:xfrm>
            <a:off x="6804637" y="2977422"/>
            <a:ext cx="2128059" cy="923330"/>
          </a:xfrm>
          <a:prstGeom prst="rect">
            <a:avLst/>
          </a:prstGeom>
          <a:noFill/>
        </p:spPr>
        <p:txBody>
          <a:bodyPr wrap="square" rtlCol="0">
            <a:spAutoFit/>
          </a:bodyPr>
          <a:lstStyle/>
          <a:p>
            <a:r>
              <a:rPr lang="en-US" dirty="0" smtClean="0"/>
              <a:t>5. Sampling Error;</a:t>
            </a:r>
          </a:p>
          <a:p>
            <a:r>
              <a:rPr lang="en-US" dirty="0" smtClean="0"/>
              <a:t>Assuming Linear</a:t>
            </a:r>
          </a:p>
          <a:p>
            <a:r>
              <a:rPr lang="en-US" dirty="0" smtClean="0"/>
              <a:t>Statistical Relation</a:t>
            </a:r>
            <a:endParaRPr lang="en-US" dirty="0"/>
          </a:p>
        </p:txBody>
      </p:sp>
      <p:cxnSp>
        <p:nvCxnSpPr>
          <p:cNvPr id="14" name="Straight Arrow Connector 13"/>
          <p:cNvCxnSpPr>
            <a:stCxn id="8" idx="0"/>
          </p:cNvCxnSpPr>
          <p:nvPr/>
        </p:nvCxnSpPr>
        <p:spPr>
          <a:xfrm rot="5400000" flipH="1" flipV="1">
            <a:off x="2355959" y="4990083"/>
            <a:ext cx="420446" cy="170619"/>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833776" y="2213780"/>
            <a:ext cx="805172" cy="1278502"/>
          </a:xfrm>
          <a:custGeom>
            <a:avLst/>
            <a:gdLst>
              <a:gd name="connsiteX0" fmla="*/ 50055 w 805172"/>
              <a:gd name="connsiteY0" fmla="*/ 0 h 1278502"/>
              <a:gd name="connsiteX1" fmla="*/ 15731 w 805172"/>
              <a:gd name="connsiteY1" fmla="*/ 437608 h 1278502"/>
              <a:gd name="connsiteX2" fmla="*/ 144444 w 805172"/>
              <a:gd name="connsiteY2" fmla="*/ 858055 h 1278502"/>
              <a:gd name="connsiteX3" fmla="*/ 504841 w 805172"/>
              <a:gd name="connsiteY3" fmla="*/ 1166954 h 1278502"/>
              <a:gd name="connsiteX4" fmla="*/ 805172 w 805172"/>
              <a:gd name="connsiteY4" fmla="*/ 1278502 h 1278502"/>
              <a:gd name="connsiteX5" fmla="*/ 805172 w 805172"/>
              <a:gd name="connsiteY5" fmla="*/ 1278502 h 127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172" h="1278502">
                <a:moveTo>
                  <a:pt x="50055" y="0"/>
                </a:moveTo>
                <a:cubicBezTo>
                  <a:pt x="25027" y="147299"/>
                  <a:pt x="0" y="294599"/>
                  <a:pt x="15731" y="437608"/>
                </a:cubicBezTo>
                <a:cubicBezTo>
                  <a:pt x="31463" y="580617"/>
                  <a:pt x="62926" y="736497"/>
                  <a:pt x="144444" y="858055"/>
                </a:cubicBezTo>
                <a:cubicBezTo>
                  <a:pt x="225962" y="979613"/>
                  <a:pt x="394720" y="1096880"/>
                  <a:pt x="504841" y="1166954"/>
                </a:cubicBezTo>
                <a:cubicBezTo>
                  <a:pt x="614962" y="1237028"/>
                  <a:pt x="805172" y="1278502"/>
                  <a:pt x="805172" y="1278502"/>
                </a:cubicBezTo>
                <a:lnTo>
                  <a:pt x="805172" y="1278502"/>
                </a:lnTo>
              </a:path>
            </a:pathLst>
          </a:cu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3" name="Straight Arrow Connector 22"/>
          <p:cNvCxnSpPr/>
          <p:nvPr/>
        </p:nvCxnSpPr>
        <p:spPr>
          <a:xfrm rot="10800000" flipV="1">
            <a:off x="2840271" y="1512332"/>
            <a:ext cx="875250" cy="70144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4" name="Freeform 23"/>
          <p:cNvSpPr/>
          <p:nvPr/>
        </p:nvSpPr>
        <p:spPr>
          <a:xfrm>
            <a:off x="4007271" y="1660335"/>
            <a:ext cx="1553139" cy="562026"/>
          </a:xfrm>
          <a:custGeom>
            <a:avLst/>
            <a:gdLst>
              <a:gd name="connsiteX0" fmla="*/ 1553139 w 1553139"/>
              <a:gd name="connsiteY0" fmla="*/ 30032 h 562026"/>
              <a:gd name="connsiteX1" fmla="*/ 866669 w 1553139"/>
              <a:gd name="connsiteY1" fmla="*/ 47193 h 562026"/>
              <a:gd name="connsiteX2" fmla="*/ 257426 w 1553139"/>
              <a:gd name="connsiteY2" fmla="*/ 313190 h 562026"/>
              <a:gd name="connsiteX3" fmla="*/ 0 w 1553139"/>
              <a:gd name="connsiteY3" fmla="*/ 562026 h 562026"/>
              <a:gd name="connsiteX4" fmla="*/ 0 w 1553139"/>
              <a:gd name="connsiteY4" fmla="*/ 562026 h 562026"/>
              <a:gd name="connsiteX5" fmla="*/ 0 w 1553139"/>
              <a:gd name="connsiteY5" fmla="*/ 562026 h 5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3139" h="562026">
                <a:moveTo>
                  <a:pt x="1553139" y="30032"/>
                </a:moveTo>
                <a:cubicBezTo>
                  <a:pt x="1317880" y="15016"/>
                  <a:pt x="1082621" y="0"/>
                  <a:pt x="866669" y="47193"/>
                </a:cubicBezTo>
                <a:cubicBezTo>
                  <a:pt x="650717" y="94386"/>
                  <a:pt x="401871" y="227385"/>
                  <a:pt x="257426" y="313190"/>
                </a:cubicBezTo>
                <a:cubicBezTo>
                  <a:pt x="112981" y="398995"/>
                  <a:pt x="0" y="562026"/>
                  <a:pt x="0" y="562026"/>
                </a:cubicBezTo>
                <a:lnTo>
                  <a:pt x="0" y="562026"/>
                </a:lnTo>
                <a:lnTo>
                  <a:pt x="0" y="562026"/>
                </a:lnTo>
              </a:path>
            </a:pathLst>
          </a:cu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8" name="Straight Arrow Connector 27"/>
          <p:cNvCxnSpPr>
            <a:stCxn id="69634" idx="3"/>
          </p:cNvCxnSpPr>
          <p:nvPr/>
        </p:nvCxnSpPr>
        <p:spPr>
          <a:xfrm flipH="1" flipV="1">
            <a:off x="5560410" y="3492282"/>
            <a:ext cx="1290737" cy="9313"/>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6" name="Slide Number Placeholder 5"/>
          <p:cNvSpPr>
            <a:spLocks noGrp="1"/>
          </p:cNvSpPr>
          <p:nvPr>
            <p:ph type="sldNum" sz="quarter" idx="4294967295"/>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59</a:t>
            </a:fld>
            <a:endParaRPr lang="en-US" dirty="0"/>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DataAssimilationDiagram_frame2"/>
          <p:cNvPicPr>
            <a:picLocks noChangeAspect="1" noChangeArrowheads="1"/>
          </p:cNvPicPr>
          <p:nvPr/>
        </p:nvPicPr>
        <p:blipFill>
          <a:blip r:embed="rId3"/>
          <a:srcRect/>
          <a:stretch>
            <a:fillRect/>
          </a:stretch>
        </p:blipFill>
        <p:spPr bwMode="auto">
          <a:xfrm>
            <a:off x="440381" y="1600200"/>
            <a:ext cx="8280400" cy="4622800"/>
          </a:xfrm>
          <a:prstGeom prst="rect">
            <a:avLst/>
          </a:prstGeom>
          <a:noFill/>
          <a:ln w="9525">
            <a:noFill/>
            <a:miter lim="800000"/>
            <a:headEnd/>
            <a:tailEnd/>
          </a:ln>
        </p:spPr>
      </p:pic>
      <p:sp>
        <p:nvSpPr>
          <p:cNvPr id="61444" name="Text Box 7"/>
          <p:cNvSpPr txBox="1">
            <a:spLocks noChangeArrowheads="1"/>
          </p:cNvSpPr>
          <p:nvPr/>
        </p:nvSpPr>
        <p:spPr bwMode="auto">
          <a:xfrm>
            <a:off x="5138738" y="3022600"/>
            <a:ext cx="3417887" cy="1552575"/>
          </a:xfrm>
          <a:prstGeom prst="rect">
            <a:avLst/>
          </a:prstGeom>
          <a:noFill/>
          <a:ln w="34925">
            <a:noFill/>
            <a:miter lim="800000"/>
            <a:headEnd/>
            <a:tailEnd/>
          </a:ln>
        </p:spPr>
        <p:txBody>
          <a:bodyPr anchor="ctr">
            <a:prstTxWarp prst="textNoShape">
              <a:avLst/>
            </a:prstTxWarp>
            <a:spAutoFit/>
          </a:bodyPr>
          <a:lstStyle/>
          <a:p>
            <a:r>
              <a:rPr lang="en-US"/>
              <a:t>Theory: observations from instruments with uncorrelated errors can be done sequentially.</a:t>
            </a:r>
          </a:p>
        </p:txBody>
      </p:sp>
      <p:sp>
        <p:nvSpPr>
          <p:cNvPr id="61445" name="Rectangle 8"/>
          <p:cNvSpPr txBox="1">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2800">
                <a:solidFill>
                  <a:schemeClr val="tx2"/>
                </a:solidFill>
              </a:rPr>
              <a:t>Ensemble Filter for Large Geophysical Models</a:t>
            </a:r>
          </a:p>
        </p:txBody>
      </p:sp>
      <p:sp>
        <p:nvSpPr>
          <p:cNvPr id="61446" name="Footer Placeholder 7"/>
          <p:cNvSpPr>
            <a:spLocks noGrp="1"/>
          </p:cNvSpPr>
          <p:nvPr>
            <p:ph type="ftr" sz="quarter" idx="11"/>
          </p:nvPr>
        </p:nvSpPr>
        <p:spPr>
          <a:noFill/>
        </p:spPr>
        <p:txBody>
          <a:bodyPr/>
          <a:lstStyle/>
          <a:p>
            <a:r>
              <a:rPr lang="en-US" smtClean="0"/>
              <a:t>Ocean Sciences Meeting 24 Feb. 2012</a:t>
            </a:r>
          </a:p>
        </p:txBody>
      </p:sp>
      <p:sp>
        <p:nvSpPr>
          <p:cNvPr id="9" name="Rectangle 14"/>
          <p:cNvSpPr>
            <a:spLocks noChangeArrowheads="1"/>
          </p:cNvSpPr>
          <p:nvPr/>
        </p:nvSpPr>
        <p:spPr bwMode="auto">
          <a:xfrm>
            <a:off x="641350" y="1163378"/>
            <a:ext cx="7708900" cy="646331"/>
          </a:xfrm>
          <a:prstGeom prst="rect">
            <a:avLst/>
          </a:prstGeom>
          <a:noFill/>
          <a:ln w="34925">
            <a:noFill/>
            <a:miter lim="800000"/>
            <a:headEnd/>
            <a:tailEnd/>
          </a:ln>
        </p:spPr>
        <p:txBody>
          <a:bodyPr anchor="ctr">
            <a:prstTxWarp prst="textNoShape">
              <a:avLst/>
            </a:prstTxWarp>
            <a:spAutoFit/>
          </a:bodyPr>
          <a:lstStyle/>
          <a:p>
            <a:r>
              <a:rPr lang="en-US" dirty="0" smtClean="0"/>
              <a:t>2. Get prior ensemble sample of observation, </a:t>
            </a:r>
            <a:r>
              <a:rPr lang="en-US" dirty="0" err="1" smtClean="0"/>
              <a:t>y</a:t>
            </a:r>
            <a:r>
              <a:rPr lang="en-US" dirty="0" smtClean="0"/>
              <a:t> = </a:t>
            </a:r>
            <a:r>
              <a:rPr lang="en-US" dirty="0" err="1" smtClean="0"/>
              <a:t>h(x</a:t>
            </a:r>
            <a:r>
              <a:rPr lang="en-US" dirty="0" smtClean="0"/>
              <a:t>), by applying forward operator </a:t>
            </a:r>
            <a:r>
              <a:rPr lang="en-US" b="1" dirty="0" err="1" smtClean="0"/>
              <a:t>h</a:t>
            </a:r>
            <a:r>
              <a:rPr lang="en-US" dirty="0" smtClean="0"/>
              <a:t> to each ensemble member.</a:t>
            </a:r>
            <a:endParaRPr lang="en-US" dirty="0">
              <a:latin typeface="Times New Roman" charset="0"/>
            </a:endParaRPr>
          </a:p>
        </p:txBody>
      </p:sp>
      <p:sp>
        <p:nvSpPr>
          <p:cNvPr id="8" name="Slide Number Placeholder 5"/>
          <p:cNvSpPr>
            <a:spLocks noGrp="1"/>
          </p:cNvSpPr>
          <p:nvPr>
            <p:ph type="sldNum" sz="quarter" idx="4294967295"/>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6</a:t>
            </a:fld>
            <a:endParaRPr lang="en-US" dirty="0"/>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model_error_divergence.tiff"/>
          <p:cNvPicPr>
            <a:picLocks noChangeAspect="1"/>
          </p:cNvPicPr>
          <p:nvPr/>
        </p:nvPicPr>
        <p:blipFill>
          <a:blip r:embed="rId2"/>
          <a:stretch>
            <a:fillRect/>
          </a:stretch>
        </p:blipFill>
        <p:spPr>
          <a:xfrm>
            <a:off x="729382" y="1969450"/>
            <a:ext cx="7584186" cy="2697226"/>
          </a:xfrm>
          <a:prstGeom prst="rect">
            <a:avLst/>
          </a:prstGeom>
        </p:spPr>
      </p:pic>
      <p:sp>
        <p:nvSpPr>
          <p:cNvPr id="2" name="Title 1"/>
          <p:cNvSpPr>
            <a:spLocks noGrp="1"/>
          </p:cNvSpPr>
          <p:nvPr>
            <p:ph type="title"/>
          </p:nvPr>
        </p:nvSpPr>
        <p:spPr>
          <a:xfrm>
            <a:off x="457200" y="291713"/>
            <a:ext cx="8229600" cy="653970"/>
          </a:xfrm>
        </p:spPr>
        <p:txBody>
          <a:bodyPr>
            <a:normAutofit/>
          </a:bodyPr>
          <a:lstStyle/>
          <a:p>
            <a:r>
              <a:rPr lang="en-US" sz="2400" dirty="0" smtClean="0"/>
              <a:t>Assimilating in the presence of simulated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60</a:t>
            </a:fld>
            <a:endParaRPr lang="en-US" dirty="0"/>
          </a:p>
        </p:txBody>
      </p:sp>
      <p:sp>
        <p:nvSpPr>
          <p:cNvPr id="17" name="TextBox 16"/>
          <p:cNvSpPr txBox="1"/>
          <p:nvPr/>
        </p:nvSpPr>
        <p:spPr>
          <a:xfrm>
            <a:off x="1638948" y="1227018"/>
            <a:ext cx="7047852" cy="923330"/>
          </a:xfrm>
          <a:prstGeom prst="rect">
            <a:avLst/>
          </a:prstGeom>
          <a:noFill/>
        </p:spPr>
        <p:txBody>
          <a:bodyPr wrap="square" rtlCol="0">
            <a:spAutoFit/>
          </a:bodyPr>
          <a:lstStyle/>
          <a:p>
            <a:r>
              <a:rPr lang="en-US" dirty="0" err="1" smtClean="0"/>
              <a:t>dXi</a:t>
            </a:r>
            <a:r>
              <a:rPr lang="en-US" dirty="0" smtClean="0"/>
              <a:t> / </a:t>
            </a:r>
            <a:r>
              <a:rPr lang="en-US" dirty="0" err="1" smtClean="0"/>
              <a:t>dt</a:t>
            </a:r>
            <a:r>
              <a:rPr lang="en-US" dirty="0" smtClean="0"/>
              <a:t> = (Xi+1 - Xi-2)Xi-1 - Xi + F.</a:t>
            </a:r>
          </a:p>
          <a:p>
            <a:r>
              <a:rPr lang="en-US" dirty="0" smtClean="0"/>
              <a:t>For truth, use F = 8.</a:t>
            </a:r>
          </a:p>
          <a:p>
            <a:r>
              <a:rPr lang="en-US" dirty="0" smtClean="0"/>
              <a:t>In assimilating model, use F = 6.</a:t>
            </a:r>
            <a:endParaRPr lang="en-US" dirty="0"/>
          </a:p>
        </p:txBody>
      </p:sp>
      <p:sp>
        <p:nvSpPr>
          <p:cNvPr id="20" name="TextBox 19"/>
          <p:cNvSpPr txBox="1"/>
          <p:nvPr/>
        </p:nvSpPr>
        <p:spPr>
          <a:xfrm>
            <a:off x="1741919" y="4796524"/>
            <a:ext cx="6349851" cy="646331"/>
          </a:xfrm>
          <a:prstGeom prst="rect">
            <a:avLst/>
          </a:prstGeom>
          <a:noFill/>
        </p:spPr>
        <p:txBody>
          <a:bodyPr wrap="square" rtlCol="0">
            <a:spAutoFit/>
          </a:bodyPr>
          <a:lstStyle/>
          <a:p>
            <a:r>
              <a:rPr lang="en-US" dirty="0" smtClean="0"/>
              <a:t>Time evolution for first state variable shown.</a:t>
            </a:r>
          </a:p>
          <a:p>
            <a:r>
              <a:rPr lang="en-US" dirty="0" smtClean="0"/>
              <a:t>Assimilating model quickly diverges from ‘true’ model.</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in the presence of simulated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61</a:t>
            </a:fld>
            <a:endParaRPr lang="en-US" dirty="0"/>
          </a:p>
        </p:txBody>
      </p:sp>
      <p:sp>
        <p:nvSpPr>
          <p:cNvPr id="17" name="TextBox 16"/>
          <p:cNvSpPr txBox="1"/>
          <p:nvPr/>
        </p:nvSpPr>
        <p:spPr>
          <a:xfrm>
            <a:off x="1638948" y="1227018"/>
            <a:ext cx="7047852" cy="923330"/>
          </a:xfrm>
          <a:prstGeom prst="rect">
            <a:avLst/>
          </a:prstGeom>
          <a:noFill/>
        </p:spPr>
        <p:txBody>
          <a:bodyPr wrap="square" rtlCol="0">
            <a:spAutoFit/>
          </a:bodyPr>
          <a:lstStyle/>
          <a:p>
            <a:r>
              <a:rPr lang="en-US" dirty="0" err="1" smtClean="0"/>
              <a:t>dXi</a:t>
            </a:r>
            <a:r>
              <a:rPr lang="en-US" dirty="0" smtClean="0"/>
              <a:t> / </a:t>
            </a:r>
            <a:r>
              <a:rPr lang="en-US" dirty="0" err="1" smtClean="0"/>
              <a:t>dt</a:t>
            </a:r>
            <a:r>
              <a:rPr lang="en-US" dirty="0" smtClean="0"/>
              <a:t> = (Xi+1 - Xi-2)Xi-1 - Xi + F.</a:t>
            </a:r>
          </a:p>
          <a:p>
            <a:r>
              <a:rPr lang="en-US" dirty="0" smtClean="0"/>
              <a:t>For truth, use F = 8.</a:t>
            </a:r>
          </a:p>
          <a:p>
            <a:r>
              <a:rPr lang="en-US" dirty="0" smtClean="0"/>
              <a:t>In assimilating model, use F = 6.</a:t>
            </a:r>
            <a:endParaRPr lang="en-US" dirty="0"/>
          </a:p>
        </p:txBody>
      </p:sp>
      <p:pic>
        <p:nvPicPr>
          <p:cNvPr id="8" name="Picture 7" descr="argfig4.1.eps"/>
          <p:cNvPicPr>
            <a:picLocks noChangeAspect="1"/>
          </p:cNvPicPr>
          <p:nvPr/>
        </p:nvPicPr>
        <p:blipFill>
          <a:blip r:embed="rId2"/>
          <a:stretch>
            <a:fillRect/>
          </a:stretch>
        </p:blipFill>
        <p:spPr>
          <a:xfrm>
            <a:off x="1416050" y="2478369"/>
            <a:ext cx="6311900" cy="2501900"/>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in the presence of simulated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62</a:t>
            </a:fld>
            <a:endParaRPr lang="en-US" dirty="0"/>
          </a:p>
        </p:txBody>
      </p:sp>
      <p:sp>
        <p:nvSpPr>
          <p:cNvPr id="17" name="TextBox 16"/>
          <p:cNvSpPr txBox="1"/>
          <p:nvPr/>
        </p:nvSpPr>
        <p:spPr>
          <a:xfrm>
            <a:off x="1638948" y="1227018"/>
            <a:ext cx="7047852" cy="923330"/>
          </a:xfrm>
          <a:prstGeom prst="rect">
            <a:avLst/>
          </a:prstGeom>
          <a:noFill/>
        </p:spPr>
        <p:txBody>
          <a:bodyPr wrap="square" rtlCol="0">
            <a:spAutoFit/>
          </a:bodyPr>
          <a:lstStyle/>
          <a:p>
            <a:r>
              <a:rPr lang="en-US" dirty="0" err="1" smtClean="0"/>
              <a:t>dXi</a:t>
            </a:r>
            <a:r>
              <a:rPr lang="en-US" dirty="0" smtClean="0"/>
              <a:t> / </a:t>
            </a:r>
            <a:r>
              <a:rPr lang="en-US" dirty="0" err="1" smtClean="0"/>
              <a:t>dt</a:t>
            </a:r>
            <a:r>
              <a:rPr lang="en-US" dirty="0" smtClean="0"/>
              <a:t> = (Xi+1 - Xi-2)Xi-1 - Xi + F.</a:t>
            </a:r>
          </a:p>
          <a:p>
            <a:r>
              <a:rPr lang="en-US" dirty="0" smtClean="0"/>
              <a:t>For truth, use F = 8.</a:t>
            </a:r>
          </a:p>
          <a:p>
            <a:r>
              <a:rPr lang="en-US" dirty="0" smtClean="0"/>
              <a:t>In assimilating model, use F = 6.</a:t>
            </a:r>
            <a:endParaRPr lang="en-US" dirty="0"/>
          </a:p>
        </p:txBody>
      </p:sp>
      <p:pic>
        <p:nvPicPr>
          <p:cNvPr id="8" name="Picture 7" descr="argfig4.1.eps"/>
          <p:cNvPicPr>
            <a:picLocks noChangeAspect="1"/>
          </p:cNvPicPr>
          <p:nvPr/>
        </p:nvPicPr>
        <p:blipFill>
          <a:blip r:embed="rId2"/>
          <a:stretch>
            <a:fillRect/>
          </a:stretch>
        </p:blipFill>
        <p:spPr>
          <a:xfrm>
            <a:off x="1416050" y="2478369"/>
            <a:ext cx="6311900" cy="2501900"/>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in the presence of simulated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63</a:t>
            </a:fld>
            <a:endParaRPr lang="en-US" dirty="0"/>
          </a:p>
        </p:txBody>
      </p:sp>
      <p:sp>
        <p:nvSpPr>
          <p:cNvPr id="17" name="TextBox 16"/>
          <p:cNvSpPr txBox="1"/>
          <p:nvPr/>
        </p:nvSpPr>
        <p:spPr>
          <a:xfrm>
            <a:off x="1638948" y="1227018"/>
            <a:ext cx="7047852" cy="923330"/>
          </a:xfrm>
          <a:prstGeom prst="rect">
            <a:avLst/>
          </a:prstGeom>
          <a:noFill/>
        </p:spPr>
        <p:txBody>
          <a:bodyPr wrap="square" rtlCol="0">
            <a:spAutoFit/>
          </a:bodyPr>
          <a:lstStyle/>
          <a:p>
            <a:r>
              <a:rPr lang="en-US" dirty="0" err="1" smtClean="0"/>
              <a:t>dXi</a:t>
            </a:r>
            <a:r>
              <a:rPr lang="en-US" dirty="0" smtClean="0"/>
              <a:t> / </a:t>
            </a:r>
            <a:r>
              <a:rPr lang="en-US" dirty="0" err="1" smtClean="0"/>
              <a:t>dt</a:t>
            </a:r>
            <a:r>
              <a:rPr lang="en-US" dirty="0" smtClean="0"/>
              <a:t> = (Xi+1 - Xi-2)Xi-1 - Xi + F.</a:t>
            </a:r>
          </a:p>
          <a:p>
            <a:r>
              <a:rPr lang="en-US" dirty="0" smtClean="0"/>
              <a:t>For truth, use F = 8.</a:t>
            </a:r>
          </a:p>
          <a:p>
            <a:r>
              <a:rPr lang="en-US" dirty="0" smtClean="0"/>
              <a:t>In assimilating model, use F = 6.</a:t>
            </a:r>
            <a:endParaRPr lang="en-US" dirty="0"/>
          </a:p>
        </p:txBody>
      </p:sp>
      <p:pic>
        <p:nvPicPr>
          <p:cNvPr id="8" name="Picture 7" descr="argfig4.1.eps"/>
          <p:cNvPicPr>
            <a:picLocks noChangeAspect="1"/>
          </p:cNvPicPr>
          <p:nvPr/>
        </p:nvPicPr>
        <p:blipFill>
          <a:blip r:embed="rId2"/>
          <a:stretch>
            <a:fillRect/>
          </a:stretch>
        </p:blipFill>
        <p:spPr>
          <a:xfrm>
            <a:off x="1416050" y="2478369"/>
            <a:ext cx="6311900" cy="2501900"/>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in the presence of simulated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64</a:t>
            </a:fld>
            <a:endParaRPr lang="en-US" dirty="0"/>
          </a:p>
        </p:txBody>
      </p:sp>
      <p:sp>
        <p:nvSpPr>
          <p:cNvPr id="17" name="TextBox 16"/>
          <p:cNvSpPr txBox="1"/>
          <p:nvPr/>
        </p:nvSpPr>
        <p:spPr>
          <a:xfrm>
            <a:off x="1638948" y="1227018"/>
            <a:ext cx="7047852" cy="923330"/>
          </a:xfrm>
          <a:prstGeom prst="rect">
            <a:avLst/>
          </a:prstGeom>
          <a:noFill/>
        </p:spPr>
        <p:txBody>
          <a:bodyPr wrap="square" rtlCol="0">
            <a:spAutoFit/>
          </a:bodyPr>
          <a:lstStyle/>
          <a:p>
            <a:r>
              <a:rPr lang="en-US" dirty="0" err="1" smtClean="0"/>
              <a:t>dXi</a:t>
            </a:r>
            <a:r>
              <a:rPr lang="en-US" dirty="0" smtClean="0"/>
              <a:t> / </a:t>
            </a:r>
            <a:r>
              <a:rPr lang="en-US" dirty="0" err="1" smtClean="0"/>
              <a:t>dt</a:t>
            </a:r>
            <a:r>
              <a:rPr lang="en-US" dirty="0" smtClean="0"/>
              <a:t> = (Xi+1 - Xi-2)Xi-1 - Xi + F.</a:t>
            </a:r>
          </a:p>
          <a:p>
            <a:r>
              <a:rPr lang="en-US" dirty="0" smtClean="0"/>
              <a:t>For truth, use F = 8.</a:t>
            </a:r>
          </a:p>
          <a:p>
            <a:r>
              <a:rPr lang="en-US" dirty="0" smtClean="0"/>
              <a:t>In assimilating model, use F = 6.</a:t>
            </a:r>
            <a:endParaRPr lang="en-US" dirty="0"/>
          </a:p>
        </p:txBody>
      </p:sp>
      <p:pic>
        <p:nvPicPr>
          <p:cNvPr id="8" name="Picture 7" descr="argfig4.1.eps"/>
          <p:cNvPicPr>
            <a:picLocks noChangeAspect="1"/>
          </p:cNvPicPr>
          <p:nvPr/>
        </p:nvPicPr>
        <p:blipFill>
          <a:blip r:embed="rId2"/>
          <a:stretch>
            <a:fillRect/>
          </a:stretch>
        </p:blipFill>
        <p:spPr>
          <a:xfrm>
            <a:off x="1509329" y="2478369"/>
            <a:ext cx="6125341" cy="2501900"/>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in the presence of simulated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65</a:t>
            </a:fld>
            <a:endParaRPr lang="en-US" dirty="0"/>
          </a:p>
        </p:txBody>
      </p:sp>
      <p:sp>
        <p:nvSpPr>
          <p:cNvPr id="17" name="TextBox 16"/>
          <p:cNvSpPr txBox="1"/>
          <p:nvPr/>
        </p:nvSpPr>
        <p:spPr>
          <a:xfrm>
            <a:off x="1638948" y="1227018"/>
            <a:ext cx="7047852" cy="923330"/>
          </a:xfrm>
          <a:prstGeom prst="rect">
            <a:avLst/>
          </a:prstGeom>
          <a:noFill/>
        </p:spPr>
        <p:txBody>
          <a:bodyPr wrap="square" rtlCol="0">
            <a:spAutoFit/>
          </a:bodyPr>
          <a:lstStyle/>
          <a:p>
            <a:r>
              <a:rPr lang="en-US" dirty="0" err="1" smtClean="0"/>
              <a:t>dXi</a:t>
            </a:r>
            <a:r>
              <a:rPr lang="en-US" dirty="0" smtClean="0"/>
              <a:t> / </a:t>
            </a:r>
            <a:r>
              <a:rPr lang="en-US" dirty="0" err="1" smtClean="0"/>
              <a:t>dt</a:t>
            </a:r>
            <a:r>
              <a:rPr lang="en-US" dirty="0" smtClean="0"/>
              <a:t> = (Xi+1 - Xi-2)Xi-1 - Xi + F.</a:t>
            </a:r>
          </a:p>
          <a:p>
            <a:r>
              <a:rPr lang="en-US" dirty="0" smtClean="0"/>
              <a:t>For truth, use F = 8.</a:t>
            </a:r>
          </a:p>
          <a:p>
            <a:r>
              <a:rPr lang="en-US" dirty="0" smtClean="0"/>
              <a:t>In assimilating model, use F = 6.</a:t>
            </a:r>
            <a:endParaRPr lang="en-US" dirty="0"/>
          </a:p>
        </p:txBody>
      </p:sp>
      <p:pic>
        <p:nvPicPr>
          <p:cNvPr id="8" name="Picture 7" descr="argfig4.1.eps"/>
          <p:cNvPicPr>
            <a:picLocks noChangeAspect="1"/>
          </p:cNvPicPr>
          <p:nvPr/>
        </p:nvPicPr>
        <p:blipFill>
          <a:blip r:embed="rId2"/>
          <a:stretch>
            <a:fillRect/>
          </a:stretch>
        </p:blipFill>
        <p:spPr>
          <a:xfrm>
            <a:off x="1509329" y="2515343"/>
            <a:ext cx="6125341" cy="2427952"/>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in the presence of simulated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66</a:t>
            </a:fld>
            <a:endParaRPr lang="en-US" dirty="0"/>
          </a:p>
        </p:txBody>
      </p:sp>
      <p:sp>
        <p:nvSpPr>
          <p:cNvPr id="17" name="TextBox 16"/>
          <p:cNvSpPr txBox="1"/>
          <p:nvPr/>
        </p:nvSpPr>
        <p:spPr>
          <a:xfrm>
            <a:off x="1638948" y="1227018"/>
            <a:ext cx="7047852" cy="923330"/>
          </a:xfrm>
          <a:prstGeom prst="rect">
            <a:avLst/>
          </a:prstGeom>
          <a:noFill/>
        </p:spPr>
        <p:txBody>
          <a:bodyPr wrap="square" rtlCol="0">
            <a:spAutoFit/>
          </a:bodyPr>
          <a:lstStyle/>
          <a:p>
            <a:r>
              <a:rPr lang="en-US" dirty="0" err="1" smtClean="0"/>
              <a:t>dXi</a:t>
            </a:r>
            <a:r>
              <a:rPr lang="en-US" dirty="0" smtClean="0"/>
              <a:t> / </a:t>
            </a:r>
            <a:r>
              <a:rPr lang="en-US" dirty="0" err="1" smtClean="0"/>
              <a:t>dt</a:t>
            </a:r>
            <a:r>
              <a:rPr lang="en-US" dirty="0" smtClean="0"/>
              <a:t> = (Xi+1 - Xi-2)Xi-1 - Xi + F.</a:t>
            </a:r>
          </a:p>
          <a:p>
            <a:r>
              <a:rPr lang="en-US" dirty="0" smtClean="0"/>
              <a:t>For truth, use F = 8.</a:t>
            </a:r>
          </a:p>
          <a:p>
            <a:r>
              <a:rPr lang="en-US" dirty="0" smtClean="0"/>
              <a:t>In assimilating model, use F = 6.</a:t>
            </a:r>
            <a:endParaRPr lang="en-US" dirty="0"/>
          </a:p>
        </p:txBody>
      </p:sp>
      <p:pic>
        <p:nvPicPr>
          <p:cNvPr id="8" name="Picture 7" descr="argfig4.1.eps"/>
          <p:cNvPicPr>
            <a:picLocks noChangeAspect="1"/>
          </p:cNvPicPr>
          <p:nvPr/>
        </p:nvPicPr>
        <p:blipFill>
          <a:blip r:embed="rId2"/>
          <a:stretch>
            <a:fillRect/>
          </a:stretch>
        </p:blipFill>
        <p:spPr>
          <a:xfrm>
            <a:off x="1509329" y="2515343"/>
            <a:ext cx="6125340" cy="2427952"/>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in the presence of simulated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67</a:t>
            </a:fld>
            <a:endParaRPr lang="en-US" dirty="0"/>
          </a:p>
        </p:txBody>
      </p:sp>
      <p:sp>
        <p:nvSpPr>
          <p:cNvPr id="17" name="TextBox 16"/>
          <p:cNvSpPr txBox="1"/>
          <p:nvPr/>
        </p:nvSpPr>
        <p:spPr>
          <a:xfrm>
            <a:off x="1638948" y="1227018"/>
            <a:ext cx="7047852" cy="923330"/>
          </a:xfrm>
          <a:prstGeom prst="rect">
            <a:avLst/>
          </a:prstGeom>
          <a:noFill/>
        </p:spPr>
        <p:txBody>
          <a:bodyPr wrap="square" rtlCol="0">
            <a:spAutoFit/>
          </a:bodyPr>
          <a:lstStyle/>
          <a:p>
            <a:r>
              <a:rPr lang="en-US" dirty="0" err="1" smtClean="0"/>
              <a:t>dXi</a:t>
            </a:r>
            <a:r>
              <a:rPr lang="en-US" dirty="0" smtClean="0"/>
              <a:t> / </a:t>
            </a:r>
            <a:r>
              <a:rPr lang="en-US" dirty="0" err="1" smtClean="0"/>
              <a:t>dt</a:t>
            </a:r>
            <a:r>
              <a:rPr lang="en-US" dirty="0" smtClean="0"/>
              <a:t> = (Xi+1 - Xi-2)Xi-1 - Xi + F.</a:t>
            </a:r>
          </a:p>
          <a:p>
            <a:r>
              <a:rPr lang="en-US" dirty="0" smtClean="0"/>
              <a:t>For truth, use F = 8.</a:t>
            </a:r>
          </a:p>
          <a:p>
            <a:r>
              <a:rPr lang="en-US" dirty="0" smtClean="0"/>
              <a:t>In assimilating model, use F = 6.</a:t>
            </a:r>
            <a:endParaRPr lang="en-US" dirty="0"/>
          </a:p>
        </p:txBody>
      </p:sp>
      <p:pic>
        <p:nvPicPr>
          <p:cNvPr id="8" name="Picture 7" descr="argfig4.1.eps"/>
          <p:cNvPicPr>
            <a:picLocks noChangeAspect="1"/>
          </p:cNvPicPr>
          <p:nvPr/>
        </p:nvPicPr>
        <p:blipFill>
          <a:blip r:embed="rId2"/>
          <a:stretch>
            <a:fillRect/>
          </a:stretch>
        </p:blipFill>
        <p:spPr>
          <a:xfrm>
            <a:off x="1509329" y="2515343"/>
            <a:ext cx="6125340" cy="2427951"/>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in the presence of simulated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68</a:t>
            </a:fld>
            <a:endParaRPr lang="en-US" dirty="0"/>
          </a:p>
        </p:txBody>
      </p:sp>
      <p:sp>
        <p:nvSpPr>
          <p:cNvPr id="17" name="TextBox 16"/>
          <p:cNvSpPr txBox="1"/>
          <p:nvPr/>
        </p:nvSpPr>
        <p:spPr>
          <a:xfrm>
            <a:off x="1638948" y="1227018"/>
            <a:ext cx="7047852" cy="923330"/>
          </a:xfrm>
          <a:prstGeom prst="rect">
            <a:avLst/>
          </a:prstGeom>
          <a:noFill/>
        </p:spPr>
        <p:txBody>
          <a:bodyPr wrap="square" rtlCol="0">
            <a:spAutoFit/>
          </a:bodyPr>
          <a:lstStyle/>
          <a:p>
            <a:r>
              <a:rPr lang="en-US" dirty="0" err="1" smtClean="0"/>
              <a:t>dXi</a:t>
            </a:r>
            <a:r>
              <a:rPr lang="en-US" dirty="0" smtClean="0"/>
              <a:t> / </a:t>
            </a:r>
            <a:r>
              <a:rPr lang="en-US" dirty="0" err="1" smtClean="0"/>
              <a:t>dt</a:t>
            </a:r>
            <a:r>
              <a:rPr lang="en-US" dirty="0" smtClean="0"/>
              <a:t> = (Xi+1 - Xi-2)Xi-1 - Xi + F.</a:t>
            </a:r>
          </a:p>
          <a:p>
            <a:r>
              <a:rPr lang="en-US" dirty="0" smtClean="0"/>
              <a:t>For truth, use F = 8.</a:t>
            </a:r>
          </a:p>
          <a:p>
            <a:r>
              <a:rPr lang="en-US" dirty="0" smtClean="0"/>
              <a:t>In assimilating model, use F = 6.</a:t>
            </a:r>
            <a:endParaRPr lang="en-US" dirty="0"/>
          </a:p>
        </p:txBody>
      </p:sp>
      <p:pic>
        <p:nvPicPr>
          <p:cNvPr id="8" name="Picture 7" descr="argfig4.1.eps"/>
          <p:cNvPicPr>
            <a:picLocks noChangeAspect="1"/>
          </p:cNvPicPr>
          <p:nvPr/>
        </p:nvPicPr>
        <p:blipFill>
          <a:blip r:embed="rId2"/>
          <a:stretch>
            <a:fillRect/>
          </a:stretch>
        </p:blipFill>
        <p:spPr>
          <a:xfrm>
            <a:off x="1509330" y="2515343"/>
            <a:ext cx="6125338" cy="2427951"/>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in the presence of simulated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69</a:t>
            </a:fld>
            <a:endParaRPr lang="en-US" dirty="0"/>
          </a:p>
        </p:txBody>
      </p:sp>
      <p:sp>
        <p:nvSpPr>
          <p:cNvPr id="17" name="TextBox 16"/>
          <p:cNvSpPr txBox="1"/>
          <p:nvPr/>
        </p:nvSpPr>
        <p:spPr>
          <a:xfrm>
            <a:off x="1638948" y="1227018"/>
            <a:ext cx="7047852" cy="923330"/>
          </a:xfrm>
          <a:prstGeom prst="rect">
            <a:avLst/>
          </a:prstGeom>
          <a:noFill/>
        </p:spPr>
        <p:txBody>
          <a:bodyPr wrap="square" rtlCol="0">
            <a:spAutoFit/>
          </a:bodyPr>
          <a:lstStyle/>
          <a:p>
            <a:r>
              <a:rPr lang="en-US" dirty="0" err="1" smtClean="0"/>
              <a:t>dXi</a:t>
            </a:r>
            <a:r>
              <a:rPr lang="en-US" dirty="0" smtClean="0"/>
              <a:t> / </a:t>
            </a:r>
            <a:r>
              <a:rPr lang="en-US" dirty="0" err="1" smtClean="0"/>
              <a:t>dt</a:t>
            </a:r>
            <a:r>
              <a:rPr lang="en-US" dirty="0" smtClean="0"/>
              <a:t> = (Xi+1 - Xi-2)Xi-1 - Xi + F.</a:t>
            </a:r>
          </a:p>
          <a:p>
            <a:r>
              <a:rPr lang="en-US" dirty="0" smtClean="0"/>
              <a:t>For truth, use F = 8.</a:t>
            </a:r>
          </a:p>
          <a:p>
            <a:r>
              <a:rPr lang="en-US" dirty="0" smtClean="0"/>
              <a:t>In assimilating model, use F = 6.</a:t>
            </a:r>
            <a:endParaRPr lang="en-US" dirty="0"/>
          </a:p>
        </p:txBody>
      </p:sp>
      <p:pic>
        <p:nvPicPr>
          <p:cNvPr id="8" name="Picture 7" descr="argfig4.1.eps"/>
          <p:cNvPicPr>
            <a:picLocks noChangeAspect="1"/>
          </p:cNvPicPr>
          <p:nvPr/>
        </p:nvPicPr>
        <p:blipFill>
          <a:blip r:embed="rId2"/>
          <a:stretch>
            <a:fillRect/>
          </a:stretch>
        </p:blipFill>
        <p:spPr>
          <a:xfrm>
            <a:off x="1509331" y="2515343"/>
            <a:ext cx="6125335" cy="2427950"/>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DataAssimilationDiagram_frame3"/>
          <p:cNvPicPr>
            <a:picLocks noChangeAspect="1" noChangeArrowheads="1"/>
          </p:cNvPicPr>
          <p:nvPr/>
        </p:nvPicPr>
        <p:blipFill>
          <a:blip r:embed="rId3"/>
          <a:srcRect/>
          <a:stretch>
            <a:fillRect/>
          </a:stretch>
        </p:blipFill>
        <p:spPr bwMode="auto">
          <a:xfrm>
            <a:off x="440381" y="1600200"/>
            <a:ext cx="8280400" cy="4622800"/>
          </a:xfrm>
          <a:prstGeom prst="rect">
            <a:avLst/>
          </a:prstGeom>
          <a:noFill/>
          <a:ln w="9525">
            <a:noFill/>
            <a:miter lim="800000"/>
            <a:headEnd/>
            <a:tailEnd/>
          </a:ln>
        </p:spPr>
      </p:pic>
      <p:sp>
        <p:nvSpPr>
          <p:cNvPr id="63492" name="Rectangle 8"/>
          <p:cNvSpPr txBox="1">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2800">
                <a:solidFill>
                  <a:schemeClr val="tx2"/>
                </a:solidFill>
              </a:rPr>
              <a:t>Ensemble Filter for Large Geophysical Models</a:t>
            </a:r>
          </a:p>
        </p:txBody>
      </p:sp>
      <p:sp>
        <p:nvSpPr>
          <p:cNvPr id="63493" name="Footer Placeholder 6"/>
          <p:cNvSpPr>
            <a:spLocks noGrp="1"/>
          </p:cNvSpPr>
          <p:nvPr>
            <p:ph type="ftr" sz="quarter" idx="11"/>
          </p:nvPr>
        </p:nvSpPr>
        <p:spPr>
          <a:noFill/>
        </p:spPr>
        <p:txBody>
          <a:bodyPr/>
          <a:lstStyle/>
          <a:p>
            <a:r>
              <a:rPr lang="en-US" smtClean="0"/>
              <a:t>Ocean Sciences Meeting 24 Feb. 2012</a:t>
            </a:r>
          </a:p>
        </p:txBody>
      </p:sp>
      <p:sp>
        <p:nvSpPr>
          <p:cNvPr id="7" name="Rectangle 14"/>
          <p:cNvSpPr>
            <a:spLocks noChangeArrowheads="1"/>
          </p:cNvSpPr>
          <p:nvPr/>
        </p:nvSpPr>
        <p:spPr bwMode="auto">
          <a:xfrm>
            <a:off x="641350" y="1163378"/>
            <a:ext cx="7708900" cy="646331"/>
          </a:xfrm>
          <a:prstGeom prst="rect">
            <a:avLst/>
          </a:prstGeom>
          <a:noFill/>
          <a:ln w="34925">
            <a:noFill/>
            <a:miter lim="800000"/>
            <a:headEnd/>
            <a:tailEnd/>
          </a:ln>
        </p:spPr>
        <p:txBody>
          <a:bodyPr anchor="ctr">
            <a:prstTxWarp prst="textNoShape">
              <a:avLst/>
            </a:prstTxWarp>
            <a:spAutoFit/>
          </a:bodyPr>
          <a:lstStyle/>
          <a:p>
            <a:r>
              <a:rPr lang="en-US" dirty="0" smtClean="0"/>
              <a:t>3. Get </a:t>
            </a:r>
            <a:r>
              <a:rPr lang="en-US" dirty="0" smtClean="0">
                <a:solidFill>
                  <a:srgbClr val="FF0000"/>
                </a:solidFill>
              </a:rPr>
              <a:t>observed value</a:t>
            </a:r>
            <a:r>
              <a:rPr lang="en-US" dirty="0" smtClean="0"/>
              <a:t> and </a:t>
            </a:r>
            <a:r>
              <a:rPr lang="en-US" dirty="0" smtClean="0">
                <a:solidFill>
                  <a:srgbClr val="FF0000"/>
                </a:solidFill>
              </a:rPr>
              <a:t>observational error distribution</a:t>
            </a:r>
            <a:r>
              <a:rPr lang="en-US" dirty="0" smtClean="0"/>
              <a:t> from observing system.</a:t>
            </a:r>
            <a:endParaRPr lang="en-US" dirty="0">
              <a:latin typeface="Times New Roman" charset="0"/>
            </a:endParaRPr>
          </a:p>
        </p:txBody>
      </p:sp>
      <p:sp>
        <p:nvSpPr>
          <p:cNvPr id="8" name="Slide Number Placeholder 5"/>
          <p:cNvSpPr>
            <a:spLocks noGrp="1"/>
          </p:cNvSpPr>
          <p:nvPr>
            <p:ph type="sldNum" sz="quarter" idx="4294967295"/>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7</a:t>
            </a:fld>
            <a:endParaRPr lang="en-US" dirty="0"/>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in the presence of simulated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70</a:t>
            </a:fld>
            <a:endParaRPr lang="en-US" dirty="0"/>
          </a:p>
        </p:txBody>
      </p:sp>
      <p:sp>
        <p:nvSpPr>
          <p:cNvPr id="17" name="TextBox 16"/>
          <p:cNvSpPr txBox="1"/>
          <p:nvPr/>
        </p:nvSpPr>
        <p:spPr>
          <a:xfrm>
            <a:off x="1638948" y="1227018"/>
            <a:ext cx="7047852" cy="923330"/>
          </a:xfrm>
          <a:prstGeom prst="rect">
            <a:avLst/>
          </a:prstGeom>
          <a:noFill/>
        </p:spPr>
        <p:txBody>
          <a:bodyPr wrap="square" rtlCol="0">
            <a:spAutoFit/>
          </a:bodyPr>
          <a:lstStyle/>
          <a:p>
            <a:r>
              <a:rPr lang="en-US" dirty="0" err="1" smtClean="0"/>
              <a:t>dXi</a:t>
            </a:r>
            <a:r>
              <a:rPr lang="en-US" dirty="0" smtClean="0"/>
              <a:t> / </a:t>
            </a:r>
            <a:r>
              <a:rPr lang="en-US" dirty="0" err="1" smtClean="0"/>
              <a:t>dt</a:t>
            </a:r>
            <a:r>
              <a:rPr lang="en-US" dirty="0" smtClean="0"/>
              <a:t> = (Xi+1 - Xi-2)Xi-1 - Xi + F.</a:t>
            </a:r>
          </a:p>
          <a:p>
            <a:r>
              <a:rPr lang="en-US" dirty="0" smtClean="0"/>
              <a:t>For truth, use F = 8.</a:t>
            </a:r>
          </a:p>
          <a:p>
            <a:r>
              <a:rPr lang="en-US" dirty="0" smtClean="0"/>
              <a:t>In assimilating model, use F = 6.</a:t>
            </a:r>
            <a:endParaRPr lang="en-US" dirty="0"/>
          </a:p>
        </p:txBody>
      </p:sp>
      <p:pic>
        <p:nvPicPr>
          <p:cNvPr id="8" name="Picture 7" descr="argfig4.1.eps"/>
          <p:cNvPicPr>
            <a:picLocks noChangeAspect="1"/>
          </p:cNvPicPr>
          <p:nvPr/>
        </p:nvPicPr>
        <p:blipFill>
          <a:blip r:embed="rId2"/>
          <a:stretch>
            <a:fillRect/>
          </a:stretch>
        </p:blipFill>
        <p:spPr>
          <a:xfrm>
            <a:off x="1509330" y="2515343"/>
            <a:ext cx="6125338" cy="2427950"/>
          </a:xfrm>
          <a:prstGeom prst="rect">
            <a:avLst/>
          </a:prstGeom>
        </p:spPr>
      </p:pic>
      <p:sp>
        <p:nvSpPr>
          <p:cNvPr id="7" name="TextBox 6"/>
          <p:cNvSpPr txBox="1"/>
          <p:nvPr/>
        </p:nvSpPr>
        <p:spPr>
          <a:xfrm>
            <a:off x="1759080" y="5191229"/>
            <a:ext cx="5875588" cy="646331"/>
          </a:xfrm>
          <a:prstGeom prst="rect">
            <a:avLst/>
          </a:prstGeom>
          <a:noFill/>
        </p:spPr>
        <p:txBody>
          <a:bodyPr wrap="square" rtlCol="0">
            <a:spAutoFit/>
          </a:bodyPr>
          <a:lstStyle/>
          <a:p>
            <a:r>
              <a:rPr lang="en-US" dirty="0" smtClean="0"/>
              <a:t>This isn’t working again!</a:t>
            </a:r>
          </a:p>
          <a:p>
            <a:r>
              <a:rPr lang="en-US" dirty="0" smtClean="0"/>
              <a:t>It will just keep getting worse.</a:t>
            </a:r>
            <a:endParaRPr lang="en-US" dirty="0"/>
          </a:p>
        </p:txBody>
      </p:sp>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Reduce confidence in model prior to deal with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71</a:t>
            </a:fld>
            <a:endParaRPr lang="en-US" dirty="0"/>
          </a:p>
        </p:txBody>
      </p:sp>
      <p:sp>
        <p:nvSpPr>
          <p:cNvPr id="17" name="TextBox 16"/>
          <p:cNvSpPr txBox="1"/>
          <p:nvPr/>
        </p:nvSpPr>
        <p:spPr>
          <a:xfrm>
            <a:off x="1638948" y="1227018"/>
            <a:ext cx="7047852" cy="923330"/>
          </a:xfrm>
          <a:prstGeom prst="rect">
            <a:avLst/>
          </a:prstGeom>
          <a:noFill/>
        </p:spPr>
        <p:txBody>
          <a:bodyPr wrap="square" rtlCol="0">
            <a:spAutoFit/>
          </a:bodyPr>
          <a:lstStyle/>
          <a:p>
            <a:r>
              <a:rPr lang="en-US" dirty="0" smtClean="0"/>
              <a:t>Use inflation.</a:t>
            </a:r>
          </a:p>
          <a:p>
            <a:r>
              <a:rPr lang="en-US" dirty="0" smtClean="0"/>
              <a:t>Simply increase prior ensemble variance for each state variable.</a:t>
            </a:r>
          </a:p>
          <a:p>
            <a:r>
              <a:rPr lang="en-US" dirty="0" smtClean="0"/>
              <a:t>Adaptive algorithms use observations to guide this.</a:t>
            </a:r>
            <a:endParaRPr lang="en-US" dirty="0"/>
          </a:p>
        </p:txBody>
      </p:sp>
      <p:pic>
        <p:nvPicPr>
          <p:cNvPr id="8" name="Picture 7" descr="argfig4.1.eps"/>
          <p:cNvPicPr>
            <a:picLocks noChangeAspect="1"/>
          </p:cNvPicPr>
          <p:nvPr/>
        </p:nvPicPr>
        <p:blipFill>
          <a:blip r:embed="rId2"/>
          <a:stretch>
            <a:fillRect/>
          </a:stretch>
        </p:blipFill>
        <p:spPr>
          <a:xfrm rot="5400000">
            <a:off x="3469893" y="516531"/>
            <a:ext cx="2697659" cy="6771863"/>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with Inflation in presence of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72</a:t>
            </a:fld>
            <a:endParaRPr lang="en-US" dirty="0"/>
          </a:p>
        </p:txBody>
      </p:sp>
      <p:sp>
        <p:nvSpPr>
          <p:cNvPr id="17" name="TextBox 16"/>
          <p:cNvSpPr txBox="1"/>
          <p:nvPr/>
        </p:nvSpPr>
        <p:spPr>
          <a:xfrm>
            <a:off x="1638948" y="918102"/>
            <a:ext cx="7047852" cy="646331"/>
          </a:xfrm>
          <a:prstGeom prst="rect">
            <a:avLst/>
          </a:prstGeom>
          <a:noFill/>
        </p:spPr>
        <p:txBody>
          <a:bodyPr wrap="square" rtlCol="0">
            <a:spAutoFit/>
          </a:bodyPr>
          <a:lstStyle/>
          <a:p>
            <a:r>
              <a:rPr lang="en-US" dirty="0" smtClean="0"/>
              <a:t>Inflation is a function of state variable and time.</a:t>
            </a:r>
          </a:p>
          <a:p>
            <a:r>
              <a:rPr lang="en-US" dirty="0" smtClean="0"/>
              <a:t>Automatically selected by adaptive inflation algorithm.</a:t>
            </a:r>
            <a:endParaRPr lang="en-US" dirty="0"/>
          </a:p>
        </p:txBody>
      </p:sp>
      <p:pic>
        <p:nvPicPr>
          <p:cNvPr id="9" name="Picture 8" descr="argfig5.1.eps"/>
          <p:cNvPicPr>
            <a:picLocks noChangeAspect="1"/>
          </p:cNvPicPr>
          <p:nvPr/>
        </p:nvPicPr>
        <p:blipFill>
          <a:blip r:embed="rId2"/>
          <a:stretch>
            <a:fillRect/>
          </a:stretch>
        </p:blipFill>
        <p:spPr>
          <a:xfrm>
            <a:off x="1428756" y="1675541"/>
            <a:ext cx="5532120" cy="4369816"/>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with Inflation in presence of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73</a:t>
            </a:fld>
            <a:endParaRPr lang="en-US" dirty="0"/>
          </a:p>
        </p:txBody>
      </p:sp>
      <p:sp>
        <p:nvSpPr>
          <p:cNvPr id="17" name="TextBox 16"/>
          <p:cNvSpPr txBox="1"/>
          <p:nvPr/>
        </p:nvSpPr>
        <p:spPr>
          <a:xfrm>
            <a:off x="1638948" y="918102"/>
            <a:ext cx="7047852" cy="646331"/>
          </a:xfrm>
          <a:prstGeom prst="rect">
            <a:avLst/>
          </a:prstGeom>
          <a:noFill/>
        </p:spPr>
        <p:txBody>
          <a:bodyPr wrap="square" rtlCol="0">
            <a:spAutoFit/>
          </a:bodyPr>
          <a:lstStyle/>
          <a:p>
            <a:r>
              <a:rPr lang="en-US" dirty="0" smtClean="0"/>
              <a:t>Inflation is a function of state variable and time.</a:t>
            </a:r>
          </a:p>
          <a:p>
            <a:r>
              <a:rPr lang="en-US" dirty="0" smtClean="0"/>
              <a:t>Automatically selected by adaptive inflation algorithm.</a:t>
            </a:r>
            <a:endParaRPr lang="en-US" dirty="0"/>
          </a:p>
        </p:txBody>
      </p:sp>
      <p:pic>
        <p:nvPicPr>
          <p:cNvPr id="9" name="Picture 8" descr="argfig5.1.eps"/>
          <p:cNvPicPr>
            <a:picLocks noChangeAspect="1"/>
          </p:cNvPicPr>
          <p:nvPr/>
        </p:nvPicPr>
        <p:blipFill>
          <a:blip r:embed="rId2"/>
          <a:stretch>
            <a:fillRect/>
          </a:stretch>
        </p:blipFill>
        <p:spPr>
          <a:xfrm>
            <a:off x="1428756" y="1675541"/>
            <a:ext cx="5532120" cy="4369816"/>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with Inflation in presence of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74</a:t>
            </a:fld>
            <a:endParaRPr lang="en-US" dirty="0"/>
          </a:p>
        </p:txBody>
      </p:sp>
      <p:sp>
        <p:nvSpPr>
          <p:cNvPr id="17" name="TextBox 16"/>
          <p:cNvSpPr txBox="1"/>
          <p:nvPr/>
        </p:nvSpPr>
        <p:spPr>
          <a:xfrm>
            <a:off x="1638948" y="918102"/>
            <a:ext cx="7047852" cy="646331"/>
          </a:xfrm>
          <a:prstGeom prst="rect">
            <a:avLst/>
          </a:prstGeom>
          <a:noFill/>
        </p:spPr>
        <p:txBody>
          <a:bodyPr wrap="square" rtlCol="0">
            <a:spAutoFit/>
          </a:bodyPr>
          <a:lstStyle/>
          <a:p>
            <a:r>
              <a:rPr lang="en-US" dirty="0" smtClean="0"/>
              <a:t>Inflation is a function of state variable and time.</a:t>
            </a:r>
          </a:p>
          <a:p>
            <a:r>
              <a:rPr lang="en-US" dirty="0" smtClean="0"/>
              <a:t>Automatically selected by adaptive inflation algorithm.</a:t>
            </a:r>
            <a:endParaRPr lang="en-US" dirty="0"/>
          </a:p>
        </p:txBody>
      </p:sp>
      <p:pic>
        <p:nvPicPr>
          <p:cNvPr id="9" name="Picture 8" descr="argfig5.1.eps"/>
          <p:cNvPicPr>
            <a:picLocks noChangeAspect="1"/>
          </p:cNvPicPr>
          <p:nvPr/>
        </p:nvPicPr>
        <p:blipFill>
          <a:blip r:embed="rId2"/>
          <a:stretch>
            <a:fillRect/>
          </a:stretch>
        </p:blipFill>
        <p:spPr>
          <a:xfrm>
            <a:off x="1428756" y="1675541"/>
            <a:ext cx="5532120" cy="4369816"/>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with Inflation in presence of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75</a:t>
            </a:fld>
            <a:endParaRPr lang="en-US" dirty="0"/>
          </a:p>
        </p:txBody>
      </p:sp>
      <p:sp>
        <p:nvSpPr>
          <p:cNvPr id="17" name="TextBox 16"/>
          <p:cNvSpPr txBox="1"/>
          <p:nvPr/>
        </p:nvSpPr>
        <p:spPr>
          <a:xfrm>
            <a:off x="1638948" y="918102"/>
            <a:ext cx="7047852" cy="646331"/>
          </a:xfrm>
          <a:prstGeom prst="rect">
            <a:avLst/>
          </a:prstGeom>
          <a:noFill/>
        </p:spPr>
        <p:txBody>
          <a:bodyPr wrap="square" rtlCol="0">
            <a:spAutoFit/>
          </a:bodyPr>
          <a:lstStyle/>
          <a:p>
            <a:r>
              <a:rPr lang="en-US" dirty="0" smtClean="0"/>
              <a:t>Inflation is a function of state variable and time.</a:t>
            </a:r>
          </a:p>
          <a:p>
            <a:r>
              <a:rPr lang="en-US" dirty="0" smtClean="0"/>
              <a:t>Automatically selected by adaptive inflation algorithm.</a:t>
            </a:r>
            <a:endParaRPr lang="en-US" dirty="0"/>
          </a:p>
        </p:txBody>
      </p:sp>
      <p:pic>
        <p:nvPicPr>
          <p:cNvPr id="9" name="Picture 8" descr="argfig5.1.eps"/>
          <p:cNvPicPr>
            <a:picLocks noChangeAspect="1"/>
          </p:cNvPicPr>
          <p:nvPr/>
        </p:nvPicPr>
        <p:blipFill>
          <a:blip r:embed="rId2"/>
          <a:stretch>
            <a:fillRect/>
          </a:stretch>
        </p:blipFill>
        <p:spPr>
          <a:xfrm>
            <a:off x="1428756" y="1675541"/>
            <a:ext cx="5532120" cy="4369816"/>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with Inflation in presence of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76</a:t>
            </a:fld>
            <a:endParaRPr lang="en-US" dirty="0"/>
          </a:p>
        </p:txBody>
      </p:sp>
      <p:sp>
        <p:nvSpPr>
          <p:cNvPr id="17" name="TextBox 16"/>
          <p:cNvSpPr txBox="1"/>
          <p:nvPr/>
        </p:nvSpPr>
        <p:spPr>
          <a:xfrm>
            <a:off x="1638948" y="918102"/>
            <a:ext cx="7047852" cy="646331"/>
          </a:xfrm>
          <a:prstGeom prst="rect">
            <a:avLst/>
          </a:prstGeom>
          <a:noFill/>
        </p:spPr>
        <p:txBody>
          <a:bodyPr wrap="square" rtlCol="0">
            <a:spAutoFit/>
          </a:bodyPr>
          <a:lstStyle/>
          <a:p>
            <a:r>
              <a:rPr lang="en-US" dirty="0" smtClean="0"/>
              <a:t>Inflation is a function of state variable and time.</a:t>
            </a:r>
          </a:p>
          <a:p>
            <a:r>
              <a:rPr lang="en-US" dirty="0" smtClean="0"/>
              <a:t>Automatically selected by adaptive inflation algorithm.</a:t>
            </a:r>
            <a:endParaRPr lang="en-US" dirty="0"/>
          </a:p>
        </p:txBody>
      </p:sp>
      <p:pic>
        <p:nvPicPr>
          <p:cNvPr id="9" name="Picture 8" descr="argfig5.1.eps"/>
          <p:cNvPicPr>
            <a:picLocks noChangeAspect="1"/>
          </p:cNvPicPr>
          <p:nvPr/>
        </p:nvPicPr>
        <p:blipFill>
          <a:blip r:embed="rId2"/>
          <a:stretch>
            <a:fillRect/>
          </a:stretch>
        </p:blipFill>
        <p:spPr>
          <a:xfrm>
            <a:off x="1428756" y="1675541"/>
            <a:ext cx="5532120" cy="4369816"/>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with Inflation in presence of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77</a:t>
            </a:fld>
            <a:endParaRPr lang="en-US" dirty="0"/>
          </a:p>
        </p:txBody>
      </p:sp>
      <p:sp>
        <p:nvSpPr>
          <p:cNvPr id="17" name="TextBox 16"/>
          <p:cNvSpPr txBox="1"/>
          <p:nvPr/>
        </p:nvSpPr>
        <p:spPr>
          <a:xfrm>
            <a:off x="1638948" y="918102"/>
            <a:ext cx="7047852" cy="646331"/>
          </a:xfrm>
          <a:prstGeom prst="rect">
            <a:avLst/>
          </a:prstGeom>
          <a:noFill/>
        </p:spPr>
        <p:txBody>
          <a:bodyPr wrap="square" rtlCol="0">
            <a:spAutoFit/>
          </a:bodyPr>
          <a:lstStyle/>
          <a:p>
            <a:r>
              <a:rPr lang="en-US" dirty="0" smtClean="0"/>
              <a:t>Inflation is a function of state variable and time.</a:t>
            </a:r>
          </a:p>
          <a:p>
            <a:r>
              <a:rPr lang="en-US" dirty="0" smtClean="0"/>
              <a:t>Automatically selected by adaptive inflation algorithm.</a:t>
            </a:r>
            <a:endParaRPr lang="en-US" dirty="0"/>
          </a:p>
        </p:txBody>
      </p:sp>
      <p:pic>
        <p:nvPicPr>
          <p:cNvPr id="9" name="Picture 8" descr="argfig5.1.eps"/>
          <p:cNvPicPr>
            <a:picLocks noChangeAspect="1"/>
          </p:cNvPicPr>
          <p:nvPr/>
        </p:nvPicPr>
        <p:blipFill>
          <a:blip r:embed="rId2"/>
          <a:stretch>
            <a:fillRect/>
          </a:stretch>
        </p:blipFill>
        <p:spPr>
          <a:xfrm>
            <a:off x="1428756" y="1675541"/>
            <a:ext cx="5532120" cy="4369816"/>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with Inflation in presence of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78</a:t>
            </a:fld>
            <a:endParaRPr lang="en-US" dirty="0"/>
          </a:p>
        </p:txBody>
      </p:sp>
      <p:sp>
        <p:nvSpPr>
          <p:cNvPr id="17" name="TextBox 16"/>
          <p:cNvSpPr txBox="1"/>
          <p:nvPr/>
        </p:nvSpPr>
        <p:spPr>
          <a:xfrm>
            <a:off x="1638948" y="918102"/>
            <a:ext cx="7047852" cy="646331"/>
          </a:xfrm>
          <a:prstGeom prst="rect">
            <a:avLst/>
          </a:prstGeom>
          <a:noFill/>
        </p:spPr>
        <p:txBody>
          <a:bodyPr wrap="square" rtlCol="0">
            <a:spAutoFit/>
          </a:bodyPr>
          <a:lstStyle/>
          <a:p>
            <a:r>
              <a:rPr lang="en-US" dirty="0" smtClean="0"/>
              <a:t>Inflation is a function of state variable and time.</a:t>
            </a:r>
          </a:p>
          <a:p>
            <a:r>
              <a:rPr lang="en-US" dirty="0" smtClean="0"/>
              <a:t>Automatically selected by adaptive inflation algorithm.</a:t>
            </a:r>
            <a:endParaRPr lang="en-US" dirty="0"/>
          </a:p>
        </p:txBody>
      </p:sp>
      <p:pic>
        <p:nvPicPr>
          <p:cNvPr id="9" name="Picture 8" descr="argfig5.1.eps"/>
          <p:cNvPicPr>
            <a:picLocks noChangeAspect="1"/>
          </p:cNvPicPr>
          <p:nvPr/>
        </p:nvPicPr>
        <p:blipFill>
          <a:blip r:embed="rId2"/>
          <a:stretch>
            <a:fillRect/>
          </a:stretch>
        </p:blipFill>
        <p:spPr>
          <a:xfrm>
            <a:off x="1428756" y="1675541"/>
            <a:ext cx="5532120" cy="4369816"/>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with Inflation in presence of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79</a:t>
            </a:fld>
            <a:endParaRPr lang="en-US" dirty="0"/>
          </a:p>
        </p:txBody>
      </p:sp>
      <p:sp>
        <p:nvSpPr>
          <p:cNvPr id="17" name="TextBox 16"/>
          <p:cNvSpPr txBox="1"/>
          <p:nvPr/>
        </p:nvSpPr>
        <p:spPr>
          <a:xfrm>
            <a:off x="1638948" y="918102"/>
            <a:ext cx="7047852" cy="646331"/>
          </a:xfrm>
          <a:prstGeom prst="rect">
            <a:avLst/>
          </a:prstGeom>
          <a:noFill/>
        </p:spPr>
        <p:txBody>
          <a:bodyPr wrap="square" rtlCol="0">
            <a:spAutoFit/>
          </a:bodyPr>
          <a:lstStyle/>
          <a:p>
            <a:r>
              <a:rPr lang="en-US" dirty="0" smtClean="0"/>
              <a:t>Inflation is a function of state variable and time.</a:t>
            </a:r>
          </a:p>
          <a:p>
            <a:r>
              <a:rPr lang="en-US" dirty="0" smtClean="0"/>
              <a:t>Automatically selected by adaptive inflation algorithm.</a:t>
            </a:r>
            <a:endParaRPr lang="en-US" dirty="0"/>
          </a:p>
        </p:txBody>
      </p:sp>
      <p:pic>
        <p:nvPicPr>
          <p:cNvPr id="9" name="Picture 8" descr="argfig5.1.eps"/>
          <p:cNvPicPr>
            <a:picLocks noChangeAspect="1"/>
          </p:cNvPicPr>
          <p:nvPr/>
        </p:nvPicPr>
        <p:blipFill>
          <a:blip r:embed="rId2"/>
          <a:stretch>
            <a:fillRect/>
          </a:stretch>
        </p:blipFill>
        <p:spPr>
          <a:xfrm>
            <a:off x="1428756" y="1675541"/>
            <a:ext cx="5532120" cy="4369816"/>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DataAssimilationDiagram_frame4"/>
          <p:cNvPicPr>
            <a:picLocks noChangeAspect="1" noChangeArrowheads="1"/>
          </p:cNvPicPr>
          <p:nvPr/>
        </p:nvPicPr>
        <p:blipFill>
          <a:blip r:embed="rId3"/>
          <a:srcRect/>
          <a:stretch>
            <a:fillRect/>
          </a:stretch>
        </p:blipFill>
        <p:spPr bwMode="auto">
          <a:xfrm>
            <a:off x="445787" y="1600200"/>
            <a:ext cx="8280400" cy="4622800"/>
          </a:xfrm>
          <a:prstGeom prst="rect">
            <a:avLst/>
          </a:prstGeom>
          <a:noFill/>
          <a:ln w="9525">
            <a:noFill/>
            <a:miter lim="800000"/>
            <a:headEnd/>
            <a:tailEnd/>
          </a:ln>
        </p:spPr>
      </p:pic>
      <p:sp>
        <p:nvSpPr>
          <p:cNvPr id="65540" name="Text Box 7"/>
          <p:cNvSpPr txBox="1">
            <a:spLocks noChangeArrowheads="1"/>
          </p:cNvSpPr>
          <p:nvPr/>
        </p:nvSpPr>
        <p:spPr bwMode="auto">
          <a:xfrm>
            <a:off x="4673600" y="3929063"/>
            <a:ext cx="4014788" cy="1552575"/>
          </a:xfrm>
          <a:prstGeom prst="rect">
            <a:avLst/>
          </a:prstGeom>
          <a:noFill/>
          <a:ln w="34925">
            <a:noFill/>
            <a:miter lim="800000"/>
            <a:headEnd/>
            <a:tailEnd/>
          </a:ln>
        </p:spPr>
        <p:txBody>
          <a:bodyPr anchor="ctr">
            <a:prstTxWarp prst="textNoShape">
              <a:avLst/>
            </a:prstTxWarp>
            <a:spAutoFit/>
          </a:bodyPr>
          <a:lstStyle/>
          <a:p>
            <a:r>
              <a:rPr lang="en-US"/>
              <a:t>Note: Difference between various ensemble filters is primarily in observation increment calculation.</a:t>
            </a:r>
            <a:endParaRPr lang="en-US">
              <a:latin typeface="Times New Roman" charset="0"/>
            </a:endParaRPr>
          </a:p>
        </p:txBody>
      </p:sp>
      <p:sp>
        <p:nvSpPr>
          <p:cNvPr id="65541" name="Rectangle 8"/>
          <p:cNvSpPr txBox="1">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2800">
                <a:solidFill>
                  <a:schemeClr val="tx2"/>
                </a:solidFill>
              </a:rPr>
              <a:t>Ensemble Filter for Large Geophysical Models</a:t>
            </a:r>
          </a:p>
        </p:txBody>
      </p:sp>
      <p:sp>
        <p:nvSpPr>
          <p:cNvPr id="65542" name="Footer Placeholder 7"/>
          <p:cNvSpPr>
            <a:spLocks noGrp="1"/>
          </p:cNvSpPr>
          <p:nvPr>
            <p:ph type="ftr" sz="quarter" idx="11"/>
          </p:nvPr>
        </p:nvSpPr>
        <p:spPr>
          <a:noFill/>
        </p:spPr>
        <p:txBody>
          <a:bodyPr/>
          <a:lstStyle/>
          <a:p>
            <a:r>
              <a:rPr lang="en-US" smtClean="0"/>
              <a:t>Ocean Sciences Meeting 24 Feb. 2012</a:t>
            </a:r>
          </a:p>
        </p:txBody>
      </p:sp>
      <p:sp>
        <p:nvSpPr>
          <p:cNvPr id="8" name="Rectangle 14"/>
          <p:cNvSpPr>
            <a:spLocks noChangeArrowheads="1"/>
          </p:cNvSpPr>
          <p:nvPr/>
        </p:nvSpPr>
        <p:spPr bwMode="auto">
          <a:xfrm>
            <a:off x="641350" y="1163378"/>
            <a:ext cx="7708900" cy="646331"/>
          </a:xfrm>
          <a:prstGeom prst="rect">
            <a:avLst/>
          </a:prstGeom>
          <a:noFill/>
          <a:ln w="34925">
            <a:noFill/>
            <a:miter lim="800000"/>
            <a:headEnd/>
            <a:tailEnd/>
          </a:ln>
        </p:spPr>
        <p:txBody>
          <a:bodyPr anchor="ctr">
            <a:prstTxWarp prst="textNoShape">
              <a:avLst/>
            </a:prstTxWarp>
            <a:spAutoFit/>
          </a:bodyPr>
          <a:lstStyle/>
          <a:p>
            <a:r>
              <a:rPr lang="en-US" dirty="0" smtClean="0"/>
              <a:t>4. Find the </a:t>
            </a:r>
            <a:r>
              <a:rPr lang="en-US" dirty="0" smtClean="0">
                <a:solidFill>
                  <a:srgbClr val="0000FF"/>
                </a:solidFill>
              </a:rPr>
              <a:t>increments</a:t>
            </a:r>
            <a:r>
              <a:rPr lang="en-US" dirty="0" smtClean="0"/>
              <a:t> for the prior observation ensemble                 </a:t>
            </a:r>
          </a:p>
          <a:p>
            <a:r>
              <a:rPr lang="en-US" dirty="0" smtClean="0"/>
              <a:t> (this is a scalar problem for uncorrelated observation errors).</a:t>
            </a:r>
            <a:endParaRPr lang="en-US" dirty="0">
              <a:latin typeface="Times New Roman" charset="0"/>
            </a:endParaRPr>
          </a:p>
        </p:txBody>
      </p:sp>
      <p:sp>
        <p:nvSpPr>
          <p:cNvPr id="9" name="Slide Number Placeholder 5"/>
          <p:cNvSpPr>
            <a:spLocks noGrp="1"/>
          </p:cNvSpPr>
          <p:nvPr>
            <p:ph type="sldNum" sz="quarter" idx="4294967295"/>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8</a:t>
            </a:fld>
            <a:endParaRPr lang="en-US" dirty="0"/>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with Inflation in presence of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80</a:t>
            </a:fld>
            <a:endParaRPr lang="en-US" dirty="0"/>
          </a:p>
        </p:txBody>
      </p:sp>
      <p:sp>
        <p:nvSpPr>
          <p:cNvPr id="17" name="TextBox 16"/>
          <p:cNvSpPr txBox="1"/>
          <p:nvPr/>
        </p:nvSpPr>
        <p:spPr>
          <a:xfrm>
            <a:off x="1638948" y="918102"/>
            <a:ext cx="7047852" cy="646331"/>
          </a:xfrm>
          <a:prstGeom prst="rect">
            <a:avLst/>
          </a:prstGeom>
          <a:noFill/>
        </p:spPr>
        <p:txBody>
          <a:bodyPr wrap="square" rtlCol="0">
            <a:spAutoFit/>
          </a:bodyPr>
          <a:lstStyle/>
          <a:p>
            <a:r>
              <a:rPr lang="en-US" dirty="0" smtClean="0"/>
              <a:t>Inflation is a function of state variable and time.</a:t>
            </a:r>
          </a:p>
          <a:p>
            <a:r>
              <a:rPr lang="en-US" dirty="0" smtClean="0"/>
              <a:t>Automatically selected by adaptive inflation algorithm.</a:t>
            </a:r>
            <a:endParaRPr lang="en-US" dirty="0"/>
          </a:p>
        </p:txBody>
      </p:sp>
      <p:pic>
        <p:nvPicPr>
          <p:cNvPr id="9" name="Picture 8" descr="argfig5.1.eps"/>
          <p:cNvPicPr>
            <a:picLocks noChangeAspect="1"/>
          </p:cNvPicPr>
          <p:nvPr/>
        </p:nvPicPr>
        <p:blipFill>
          <a:blip r:embed="rId2"/>
          <a:stretch>
            <a:fillRect/>
          </a:stretch>
        </p:blipFill>
        <p:spPr>
          <a:xfrm>
            <a:off x="1428756" y="1675541"/>
            <a:ext cx="5532120" cy="4369816"/>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13"/>
            <a:ext cx="8229600" cy="653970"/>
          </a:xfrm>
        </p:spPr>
        <p:txBody>
          <a:bodyPr>
            <a:normAutofit/>
          </a:bodyPr>
          <a:lstStyle/>
          <a:p>
            <a:r>
              <a:rPr lang="en-US" sz="2400" dirty="0" smtClean="0"/>
              <a:t>Assimilating with Inflation in presence of model error.</a:t>
            </a:r>
            <a:endParaRPr lang="en-US" sz="2400"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Ocean Sciences Meeting 24 Feb. 2012</a:t>
            </a:r>
            <a:endParaRPr lang="en-US" dirty="0"/>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81</a:t>
            </a:fld>
            <a:endParaRPr lang="en-US" dirty="0"/>
          </a:p>
        </p:txBody>
      </p:sp>
      <p:sp>
        <p:nvSpPr>
          <p:cNvPr id="17" name="TextBox 16"/>
          <p:cNvSpPr txBox="1"/>
          <p:nvPr/>
        </p:nvSpPr>
        <p:spPr>
          <a:xfrm>
            <a:off x="1638948" y="823711"/>
            <a:ext cx="7047852" cy="923330"/>
          </a:xfrm>
          <a:prstGeom prst="rect">
            <a:avLst/>
          </a:prstGeom>
          <a:noFill/>
        </p:spPr>
        <p:txBody>
          <a:bodyPr wrap="square" rtlCol="0">
            <a:spAutoFit/>
          </a:bodyPr>
          <a:lstStyle/>
          <a:p>
            <a:r>
              <a:rPr lang="en-US" dirty="0" smtClean="0"/>
              <a:t>Inflation is a function of state variable and time.</a:t>
            </a:r>
          </a:p>
          <a:p>
            <a:r>
              <a:rPr lang="en-US" dirty="0" smtClean="0"/>
              <a:t>Automatically selected by adaptive inflation algorithm.</a:t>
            </a:r>
          </a:p>
          <a:p>
            <a:r>
              <a:rPr lang="en-US" dirty="0" smtClean="0"/>
              <a:t>It can work, even in presence of severe model error.</a:t>
            </a:r>
            <a:endParaRPr lang="en-US" dirty="0"/>
          </a:p>
        </p:txBody>
      </p:sp>
      <p:pic>
        <p:nvPicPr>
          <p:cNvPr id="9" name="Picture 8" descr="argfig5.1.eps"/>
          <p:cNvPicPr>
            <a:picLocks noChangeAspect="1"/>
          </p:cNvPicPr>
          <p:nvPr/>
        </p:nvPicPr>
        <p:blipFill>
          <a:blip r:embed="rId2"/>
          <a:stretch>
            <a:fillRect/>
          </a:stretch>
        </p:blipFill>
        <p:spPr>
          <a:xfrm>
            <a:off x="1428756" y="1675541"/>
            <a:ext cx="5532120" cy="4369816"/>
          </a:xfrm>
          <a:prstGeom prst="rect">
            <a:avLst/>
          </a:prstGeom>
        </p:spPr>
      </p:pic>
    </p:spTree>
    <p:extLst>
      <p:ext uri="{BB962C8B-B14F-4D97-AF65-F5344CB8AC3E}">
        <p14:creationId xmlns:p14="http://schemas.microsoft.com/office/powerpoint/2010/main" val="790477297"/>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4"/>
          <p:cNvSpPr>
            <a:spLocks noGrp="1"/>
          </p:cNvSpPr>
          <p:nvPr>
            <p:ph type="ftr" sz="quarter" idx="4294967295"/>
          </p:nvPr>
        </p:nvSpPr>
        <p:spPr>
          <a:xfrm>
            <a:off x="3162300" y="6344760"/>
            <a:ext cx="2819400" cy="381000"/>
          </a:xfrm>
          <a:prstGeom prst="rect">
            <a:avLst/>
          </a:prstGeom>
          <a:noFill/>
        </p:spPr>
        <p:txBody>
          <a:bodyPr/>
          <a:lstStyle/>
          <a:p>
            <a:r>
              <a:rPr lang="en-US" dirty="0" smtClean="0"/>
              <a:t>Ocean Sciences Meeting 24 Feb. 2012</a:t>
            </a:r>
          </a:p>
        </p:txBody>
      </p:sp>
      <p:sp>
        <p:nvSpPr>
          <p:cNvPr id="87043" name="Rectangle 2"/>
          <p:cNvSpPr>
            <a:spLocks noGrp="1" noChangeArrowheads="1"/>
          </p:cNvSpPr>
          <p:nvPr>
            <p:ph type="body" idx="1"/>
          </p:nvPr>
        </p:nvSpPr>
        <p:spPr>
          <a:xfrm>
            <a:off x="228600" y="1600200"/>
            <a:ext cx="8763000" cy="4876800"/>
          </a:xfrm>
        </p:spPr>
        <p:txBody>
          <a:bodyPr/>
          <a:lstStyle/>
          <a:p>
            <a:pPr eaLnBrk="1" hangingPunct="1">
              <a:buFont typeface="Wingdings" charset="2"/>
              <a:buChar char="Ø"/>
            </a:pPr>
            <a:r>
              <a:rPr lang="en-US" sz="2200" dirty="0" smtClean="0"/>
              <a:t>(Ensemble) KF optimal for linear model, </a:t>
            </a:r>
            <a:r>
              <a:rPr lang="en-US" sz="2200" dirty="0" err="1" smtClean="0"/>
              <a:t>gaussian</a:t>
            </a:r>
            <a:r>
              <a:rPr lang="en-US" sz="2200" dirty="0" smtClean="0"/>
              <a:t> likelihood, perfect model.</a:t>
            </a:r>
          </a:p>
          <a:p>
            <a:pPr eaLnBrk="1" hangingPunct="1">
              <a:buFont typeface="Wingdings" charset="2"/>
              <a:buChar char="Ø"/>
            </a:pPr>
            <a:r>
              <a:rPr lang="en-US" sz="2200" dirty="0" smtClean="0"/>
              <a:t>In KF, only mean and covariance have meaning.</a:t>
            </a:r>
          </a:p>
          <a:p>
            <a:pPr eaLnBrk="1" hangingPunct="1">
              <a:buNone/>
            </a:pPr>
            <a:endParaRPr lang="en-US" sz="2200" dirty="0" smtClean="0"/>
          </a:p>
          <a:p>
            <a:pPr eaLnBrk="1" hangingPunct="1">
              <a:buFont typeface="Wingdings" charset="2"/>
              <a:buChar char="Ø"/>
            </a:pPr>
            <a:r>
              <a:rPr lang="en-US" sz="2200" dirty="0" smtClean="0"/>
              <a:t>Ensemble allows computation of many other statistics.</a:t>
            </a:r>
          </a:p>
          <a:p>
            <a:pPr eaLnBrk="1" hangingPunct="1">
              <a:buFont typeface="Wingdings" charset="2"/>
              <a:buChar char="Ø"/>
            </a:pPr>
            <a:r>
              <a:rPr lang="en-US" sz="2200" dirty="0" smtClean="0"/>
              <a:t>What do they mean? Not entirely clear.</a:t>
            </a:r>
          </a:p>
          <a:p>
            <a:pPr eaLnBrk="1" hangingPunct="1">
              <a:buFont typeface="Wingdings" charset="2"/>
              <a:buChar char="Ø"/>
            </a:pPr>
            <a:endParaRPr lang="en-US" sz="2200" dirty="0" smtClean="0"/>
          </a:p>
          <a:p>
            <a:pPr eaLnBrk="1" hangingPunct="1">
              <a:buFont typeface="Wingdings" charset="2"/>
              <a:buChar char="Ø"/>
            </a:pPr>
            <a:r>
              <a:rPr lang="en-US" sz="2200" dirty="0" smtClean="0"/>
              <a:t>What do they mean when there are all sorts of error? Even less clear. </a:t>
            </a:r>
          </a:p>
          <a:p>
            <a:pPr eaLnBrk="1" hangingPunct="1">
              <a:buFont typeface="Wingdings" charset="2"/>
              <a:buChar char="Ø"/>
            </a:pPr>
            <a:endParaRPr lang="en-US" sz="2200" dirty="0" smtClean="0"/>
          </a:p>
          <a:p>
            <a:pPr eaLnBrk="1" hangingPunct="1">
              <a:buFont typeface="Wingdings" charset="2"/>
              <a:buChar char="Ø"/>
            </a:pPr>
            <a:r>
              <a:rPr lang="en-US" sz="2200" u="sng" dirty="0" smtClean="0">
                <a:solidFill>
                  <a:srgbClr val="FF0000"/>
                </a:solidFill>
              </a:rPr>
              <a:t>Must Calibrate and Validate results.</a:t>
            </a:r>
          </a:p>
          <a:p>
            <a:pPr eaLnBrk="1" hangingPunct="1">
              <a:buNone/>
            </a:pPr>
            <a:endParaRPr lang="en-US" sz="1400" dirty="0" smtClean="0"/>
          </a:p>
        </p:txBody>
      </p:sp>
      <p:sp>
        <p:nvSpPr>
          <p:cNvPr id="87044" name="Rectangle 3"/>
          <p:cNvSpPr>
            <a:spLocks noGrp="1" noChangeArrowheads="1"/>
          </p:cNvSpPr>
          <p:nvPr>
            <p:ph type="title"/>
          </p:nvPr>
        </p:nvSpPr>
        <p:spPr>
          <a:xfrm>
            <a:off x="457200" y="381000"/>
            <a:ext cx="8229600" cy="1143000"/>
          </a:xfrm>
          <a:noFill/>
        </p:spPr>
        <p:txBody>
          <a:bodyPr/>
          <a:lstStyle/>
          <a:p>
            <a:pPr eaLnBrk="1" hangingPunct="1"/>
            <a:r>
              <a:rPr lang="en-US" sz="2200" dirty="0" smtClean="0"/>
              <a:t>Uncertainty Quantification from an Ensemble </a:t>
            </a:r>
            <a:r>
              <a:rPr lang="en-US" sz="2200" dirty="0" err="1" smtClean="0"/>
              <a:t>Kalman</a:t>
            </a:r>
            <a:r>
              <a:rPr lang="en-US" sz="2200" dirty="0" smtClean="0"/>
              <a:t> Filter</a:t>
            </a:r>
          </a:p>
        </p:txBody>
      </p:sp>
      <p:sp>
        <p:nvSpPr>
          <p:cNvPr id="5" name="Slide Number Placeholder 4"/>
          <p:cNvSpPr>
            <a:spLocks noGrp="1"/>
          </p:cNvSpPr>
          <p:nvPr>
            <p:ph type="sldNum" sz="quarter" idx="4"/>
          </p:nvPr>
        </p:nvSpPr>
        <p:spPr/>
        <p:txBody>
          <a:bodyPr/>
          <a:lstStyle/>
          <a:p>
            <a:fld id="{ADCBFB56-707D-1643-86E9-FE28FF2C8F89}" type="slidenum">
              <a:rPr lang="en-US" smtClean="0"/>
              <a:pPr/>
              <a:t>82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Block Arc 79"/>
          <p:cNvSpPr/>
          <p:nvPr/>
        </p:nvSpPr>
        <p:spPr>
          <a:xfrm rot="16200000">
            <a:off x="1162050" y="928688"/>
            <a:ext cx="5695950" cy="4895850"/>
          </a:xfrm>
          <a:prstGeom prst="blockArc">
            <a:avLst>
              <a:gd name="adj1" fmla="val 10800000"/>
              <a:gd name="adj2" fmla="val 21516218"/>
              <a:gd name="adj3" fmla="val 10578"/>
            </a:avLst>
          </a:prstGeom>
          <a:ln/>
        </p:spPr>
        <p:style>
          <a:lnRef idx="1">
            <a:schemeClr val="accent5"/>
          </a:lnRef>
          <a:fillRef idx="2">
            <a:schemeClr val="accent5"/>
          </a:fillRef>
          <a:effectRef idx="1">
            <a:schemeClr val="accent5"/>
          </a:effectRef>
          <a:fontRef idx="minor">
            <a:schemeClr val="dk1"/>
          </a:fontRef>
        </p:style>
      </p:sp>
      <p:cxnSp>
        <p:nvCxnSpPr>
          <p:cNvPr id="44" name="Straight Connector 43"/>
          <p:cNvCxnSpPr/>
          <p:nvPr/>
        </p:nvCxnSpPr>
        <p:spPr>
          <a:xfrm rot="10800000">
            <a:off x="1533525" y="1284288"/>
            <a:ext cx="469900" cy="409575"/>
          </a:xfrm>
          <a:prstGeom prst="line">
            <a:avLst/>
          </a:prstGeom>
          <a:ln>
            <a:headEnd type="triangle" w="lg"/>
            <a:tailEnd type="triangle" w="lg"/>
          </a:ln>
        </p:spPr>
        <p:style>
          <a:lnRef idx="2">
            <a:schemeClr val="accent1"/>
          </a:lnRef>
          <a:fillRef idx="0">
            <a:schemeClr val="accent1"/>
          </a:fillRef>
          <a:effectRef idx="1">
            <a:schemeClr val="accent1"/>
          </a:effectRef>
          <a:fontRef idx="minor">
            <a:schemeClr val="tx1"/>
          </a:fontRef>
        </p:style>
      </p:cxnSp>
      <p:sp>
        <p:nvSpPr>
          <p:cNvPr id="9728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0EF13BC-A022-4546-8D65-77044F63969A}" type="slidenum">
              <a:rPr lang="en-US" smtClean="0"/>
              <a:pPr/>
              <a:t>83</a:t>
            </a:fld>
            <a:endParaRPr lang="en-US" smtClean="0"/>
          </a:p>
        </p:txBody>
      </p:sp>
      <p:sp>
        <p:nvSpPr>
          <p:cNvPr id="20" name="Cloud 19"/>
          <p:cNvSpPr/>
          <p:nvPr/>
        </p:nvSpPr>
        <p:spPr>
          <a:xfrm>
            <a:off x="952500" y="392113"/>
            <a:ext cx="1220788" cy="1169987"/>
          </a:xfrm>
          <a:prstGeom prst="cloud">
            <a:avLst/>
          </a:prstGeom>
          <a:ln/>
        </p:spPr>
        <p:style>
          <a:lnRef idx="1">
            <a:schemeClr val="accent5"/>
          </a:lnRef>
          <a:fillRef idx="3">
            <a:schemeClr val="accent5"/>
          </a:fillRef>
          <a:effectRef idx="2">
            <a:schemeClr val="accent5"/>
          </a:effectRef>
          <a:fontRef idx="minor">
            <a:schemeClr val="lt1"/>
          </a:fontRef>
        </p:style>
      </p:sp>
      <p:sp>
        <p:nvSpPr>
          <p:cNvPr id="97286" name="TextBox 71"/>
          <p:cNvSpPr txBox="1">
            <a:spLocks noChangeArrowheads="1"/>
          </p:cNvSpPr>
          <p:nvPr/>
        </p:nvSpPr>
        <p:spPr bwMode="auto">
          <a:xfrm>
            <a:off x="1217613" y="688975"/>
            <a:ext cx="763587" cy="461963"/>
          </a:xfrm>
          <a:prstGeom prst="rect">
            <a:avLst/>
          </a:prstGeom>
          <a:noFill/>
          <a:ln w="9525">
            <a:noFill/>
            <a:miter lim="800000"/>
            <a:headEnd/>
            <a:tailEnd/>
          </a:ln>
        </p:spPr>
        <p:txBody>
          <a:bodyPr>
            <a:prstTxWarp prst="textNoShape">
              <a:avLst/>
            </a:prstTxWarp>
            <a:spAutoFit/>
          </a:bodyPr>
          <a:lstStyle/>
          <a:p>
            <a:r>
              <a:rPr lang="en-US"/>
              <a:t>Obs</a:t>
            </a:r>
          </a:p>
        </p:txBody>
      </p:sp>
      <p:sp>
        <p:nvSpPr>
          <p:cNvPr id="97287" name="TextBox 70"/>
          <p:cNvSpPr txBox="1">
            <a:spLocks noChangeArrowheads="1"/>
          </p:cNvSpPr>
          <p:nvPr/>
        </p:nvSpPr>
        <p:spPr bwMode="auto">
          <a:xfrm>
            <a:off x="3076575" y="590550"/>
            <a:ext cx="865188" cy="461963"/>
          </a:xfrm>
          <a:prstGeom prst="rect">
            <a:avLst/>
          </a:prstGeom>
          <a:noFill/>
          <a:ln w="9525">
            <a:noFill/>
            <a:miter lim="800000"/>
            <a:headEnd/>
            <a:tailEnd/>
          </a:ln>
        </p:spPr>
        <p:txBody>
          <a:bodyPr wrap="none">
            <a:prstTxWarp prst="textNoShape">
              <a:avLst/>
            </a:prstTxWarp>
            <a:spAutoFit/>
          </a:bodyPr>
          <a:lstStyle/>
          <a:p>
            <a:r>
              <a:rPr lang="en-US"/>
              <a:t>DART</a:t>
            </a:r>
          </a:p>
        </p:txBody>
      </p:sp>
      <p:grpSp>
        <p:nvGrpSpPr>
          <p:cNvPr id="2" name="Group 25"/>
          <p:cNvGrpSpPr>
            <a:grpSpLocks/>
          </p:cNvGrpSpPr>
          <p:nvPr/>
        </p:nvGrpSpPr>
        <p:grpSpPr bwMode="auto">
          <a:xfrm rot="-5400000">
            <a:off x="3524251" y="765175"/>
            <a:ext cx="2241550" cy="5394325"/>
            <a:chOff x="3346567" y="741020"/>
            <a:chExt cx="2241047" cy="5394276"/>
          </a:xfrm>
        </p:grpSpPr>
        <p:sp>
          <p:nvSpPr>
            <p:cNvPr id="104" name="Rectangle 103"/>
            <p:cNvSpPr/>
            <p:nvPr/>
          </p:nvSpPr>
          <p:spPr>
            <a:xfrm>
              <a:off x="4017928" y="2795225"/>
              <a:ext cx="1480805" cy="1300150"/>
            </a:xfrm>
            <a:prstGeom prst="rect">
              <a:avLst/>
            </a:prstGeom>
            <a:ln/>
          </p:spPr>
          <p:style>
            <a:lnRef idx="1">
              <a:schemeClr val="accent3"/>
            </a:lnRef>
            <a:fillRef idx="3">
              <a:schemeClr val="accent3"/>
            </a:fillRef>
            <a:effectRef idx="2">
              <a:schemeClr val="accent3"/>
            </a:effectRef>
            <a:fontRef idx="minor">
              <a:schemeClr val="lt1"/>
            </a:fontRef>
          </p:style>
          <p:txBody>
            <a:bodyPr wrap="none">
              <a:normAutofit/>
            </a:bodyPr>
            <a:lstStyle/>
            <a:p>
              <a:pPr>
                <a:defRPr/>
              </a:pPr>
              <a:endParaRPr lang="en-US" dirty="0">
                <a:solidFill>
                  <a:schemeClr val="tx1"/>
                </a:solidFill>
              </a:endParaRPr>
            </a:p>
          </p:txBody>
        </p:sp>
        <p:sp>
          <p:nvSpPr>
            <p:cNvPr id="103" name="Rectangle 102"/>
            <p:cNvSpPr/>
            <p:nvPr/>
          </p:nvSpPr>
          <p:spPr>
            <a:xfrm>
              <a:off x="3865563" y="2877775"/>
              <a:ext cx="1480805" cy="1301738"/>
            </a:xfrm>
            <a:prstGeom prst="rect">
              <a:avLst/>
            </a:prstGeom>
            <a:ln/>
          </p:spPr>
          <p:style>
            <a:lnRef idx="1">
              <a:schemeClr val="accent3"/>
            </a:lnRef>
            <a:fillRef idx="3">
              <a:schemeClr val="accent3"/>
            </a:fillRef>
            <a:effectRef idx="2">
              <a:schemeClr val="accent3"/>
            </a:effectRef>
            <a:fontRef idx="minor">
              <a:schemeClr val="lt1"/>
            </a:fontRef>
          </p:style>
          <p:txBody>
            <a:bodyPr wrap="none">
              <a:normAutofit/>
            </a:bodyPr>
            <a:lstStyle/>
            <a:p>
              <a:pPr>
                <a:defRPr/>
              </a:pPr>
              <a:endParaRPr lang="en-US" dirty="0">
                <a:solidFill>
                  <a:schemeClr val="tx1"/>
                </a:solidFill>
              </a:endParaRPr>
            </a:p>
          </p:txBody>
        </p:sp>
        <p:sp>
          <p:nvSpPr>
            <p:cNvPr id="7" name="Oval 6"/>
            <p:cNvSpPr/>
            <p:nvPr/>
          </p:nvSpPr>
          <p:spPr>
            <a:xfrm>
              <a:off x="3829058" y="4662109"/>
              <a:ext cx="1472869" cy="1473187"/>
            </a:xfrm>
            <a:prstGeom prst="ellipse">
              <a:avLst/>
            </a:prstGeom>
            <a:ln/>
          </p:spPr>
          <p:style>
            <a:lnRef idx="1">
              <a:schemeClr val="accent6"/>
            </a:lnRef>
            <a:fillRef idx="2">
              <a:schemeClr val="accent6"/>
            </a:fillRef>
            <a:effectRef idx="1">
              <a:schemeClr val="accent6"/>
            </a:effectRef>
            <a:fontRef idx="minor">
              <a:schemeClr val="dk1"/>
            </a:fontRef>
          </p:style>
          <p:txBody>
            <a:bodyPr wrap="none">
              <a:normAutofit/>
            </a:bodyPr>
            <a:lstStyle/>
            <a:p>
              <a:pPr>
                <a:defRPr/>
              </a:pPr>
              <a:endParaRPr lang="en-US" dirty="0"/>
            </a:p>
          </p:txBody>
        </p:sp>
        <p:sp>
          <p:nvSpPr>
            <p:cNvPr id="12" name="Multidocument 11"/>
            <p:cNvSpPr/>
            <p:nvPr/>
          </p:nvSpPr>
          <p:spPr>
            <a:xfrm>
              <a:off x="4119506" y="1383951"/>
              <a:ext cx="1020533" cy="1073140"/>
            </a:xfrm>
            <a:prstGeom prst="flowChartMultidocument">
              <a:avLst/>
            </a:prstGeom>
            <a:ln/>
          </p:spPr>
          <p:style>
            <a:lnRef idx="2">
              <a:schemeClr val="accent3"/>
            </a:lnRef>
            <a:fillRef idx="1">
              <a:schemeClr val="lt1"/>
            </a:fillRef>
            <a:effectRef idx="0">
              <a:schemeClr val="accent3"/>
            </a:effectRef>
            <a:fontRef idx="minor">
              <a:schemeClr val="dk1"/>
            </a:fontRef>
          </p:style>
        </p:sp>
        <p:sp>
          <p:nvSpPr>
            <p:cNvPr id="48" name="Rectangle 47"/>
            <p:cNvSpPr/>
            <p:nvPr/>
          </p:nvSpPr>
          <p:spPr>
            <a:xfrm>
              <a:off x="3710022" y="2960324"/>
              <a:ext cx="1480805" cy="1301738"/>
            </a:xfrm>
            <a:prstGeom prst="rect">
              <a:avLst/>
            </a:prstGeom>
            <a:ln/>
          </p:spPr>
          <p:style>
            <a:lnRef idx="1">
              <a:schemeClr val="accent3"/>
            </a:lnRef>
            <a:fillRef idx="3">
              <a:schemeClr val="accent3"/>
            </a:fillRef>
            <a:effectRef idx="2">
              <a:schemeClr val="accent3"/>
            </a:effectRef>
            <a:fontRef idx="minor">
              <a:schemeClr val="lt1"/>
            </a:fontRef>
          </p:style>
          <p:txBody>
            <a:bodyPr wrap="none">
              <a:normAutofit/>
            </a:bodyPr>
            <a:lstStyle/>
            <a:p>
              <a:pPr>
                <a:defRPr/>
              </a:pPr>
              <a:endParaRPr lang="en-US" dirty="0">
                <a:solidFill>
                  <a:schemeClr val="tx1"/>
                </a:solidFill>
              </a:endParaRPr>
            </a:p>
          </p:txBody>
        </p:sp>
        <p:sp>
          <p:nvSpPr>
            <p:cNvPr id="97300" name="TextBox 68"/>
            <p:cNvSpPr txBox="1">
              <a:spLocks noChangeArrowheads="1"/>
            </p:cNvSpPr>
            <p:nvPr/>
          </p:nvSpPr>
          <p:spPr bwMode="auto">
            <a:xfrm rot="5400000">
              <a:off x="4068266" y="3316308"/>
              <a:ext cx="706443" cy="461665"/>
            </a:xfrm>
            <a:prstGeom prst="rect">
              <a:avLst/>
            </a:prstGeom>
            <a:noFill/>
            <a:ln w="9525">
              <a:noFill/>
              <a:miter lim="800000"/>
              <a:headEnd/>
              <a:tailEnd/>
            </a:ln>
          </p:spPr>
          <p:txBody>
            <a:bodyPr wrap="none">
              <a:prstTxWarp prst="textNoShape">
                <a:avLst/>
              </a:prstTxWarp>
              <a:spAutoFit/>
            </a:bodyPr>
            <a:lstStyle/>
            <a:p>
              <a:r>
                <a:rPr lang="en-US"/>
                <a:t>POP</a:t>
              </a:r>
            </a:p>
          </p:txBody>
        </p:sp>
        <p:sp>
          <p:nvSpPr>
            <p:cNvPr id="97301" name="TextBox 69"/>
            <p:cNvSpPr txBox="1">
              <a:spLocks noChangeArrowheads="1"/>
            </p:cNvSpPr>
            <p:nvPr/>
          </p:nvSpPr>
          <p:spPr bwMode="auto">
            <a:xfrm rot="5400000">
              <a:off x="3986395" y="5147885"/>
              <a:ext cx="1165553" cy="461665"/>
            </a:xfrm>
            <a:prstGeom prst="rect">
              <a:avLst/>
            </a:prstGeom>
            <a:noFill/>
            <a:ln w="9525">
              <a:noFill/>
              <a:miter lim="800000"/>
              <a:headEnd/>
              <a:tailEnd/>
            </a:ln>
          </p:spPr>
          <p:txBody>
            <a:bodyPr wrap="none">
              <a:prstTxWarp prst="textNoShape">
                <a:avLst/>
              </a:prstTxWarp>
              <a:spAutoFit/>
            </a:bodyPr>
            <a:lstStyle/>
            <a:p>
              <a:r>
                <a:rPr lang="en-US"/>
                <a:t>Coupler</a:t>
              </a:r>
            </a:p>
          </p:txBody>
        </p:sp>
        <p:sp>
          <p:nvSpPr>
            <p:cNvPr id="97302" name="TextBox 76"/>
            <p:cNvSpPr txBox="1">
              <a:spLocks noChangeArrowheads="1"/>
            </p:cNvSpPr>
            <p:nvPr/>
          </p:nvSpPr>
          <p:spPr bwMode="auto">
            <a:xfrm rot="5400000">
              <a:off x="2923106" y="4435482"/>
              <a:ext cx="1247031" cy="400110"/>
            </a:xfrm>
            <a:prstGeom prst="rect">
              <a:avLst/>
            </a:prstGeom>
            <a:noFill/>
            <a:ln w="9525">
              <a:noFill/>
              <a:miter lim="800000"/>
              <a:headEnd/>
              <a:tailEnd/>
            </a:ln>
          </p:spPr>
          <p:txBody>
            <a:bodyPr wrap="none">
              <a:prstTxWarp prst="textNoShape">
                <a:avLst/>
              </a:prstTxWarp>
              <a:spAutoFit/>
            </a:bodyPr>
            <a:lstStyle/>
            <a:p>
              <a:r>
                <a:rPr lang="en-US" sz="2000"/>
                <a:t>2D forcing</a:t>
              </a:r>
            </a:p>
          </p:txBody>
        </p:sp>
        <p:sp>
          <p:nvSpPr>
            <p:cNvPr id="97303" name="TextBox 77"/>
            <p:cNvSpPr txBox="1">
              <a:spLocks noChangeArrowheads="1"/>
            </p:cNvSpPr>
            <p:nvPr/>
          </p:nvSpPr>
          <p:spPr bwMode="auto">
            <a:xfrm rot="5400000">
              <a:off x="3270717" y="2147427"/>
              <a:ext cx="1222485" cy="400110"/>
            </a:xfrm>
            <a:prstGeom prst="rect">
              <a:avLst/>
            </a:prstGeom>
            <a:noFill/>
            <a:ln w="9525">
              <a:noFill/>
              <a:miter lim="800000"/>
              <a:headEnd/>
              <a:tailEnd/>
            </a:ln>
          </p:spPr>
          <p:txBody>
            <a:bodyPr wrap="none">
              <a:prstTxWarp prst="textNoShape">
                <a:avLst/>
              </a:prstTxWarp>
              <a:spAutoFit/>
            </a:bodyPr>
            <a:lstStyle/>
            <a:p>
              <a:r>
                <a:rPr lang="en-US" sz="2000"/>
                <a:t>3D restart</a:t>
              </a:r>
            </a:p>
          </p:txBody>
        </p:sp>
        <p:sp>
          <p:nvSpPr>
            <p:cNvPr id="97304" name="TextBox 78"/>
            <p:cNvSpPr txBox="1">
              <a:spLocks noChangeArrowheads="1"/>
            </p:cNvSpPr>
            <p:nvPr/>
          </p:nvSpPr>
          <p:spPr bwMode="auto">
            <a:xfrm rot="5400000">
              <a:off x="4866610" y="1061914"/>
              <a:ext cx="1041897" cy="400110"/>
            </a:xfrm>
            <a:prstGeom prst="rect">
              <a:avLst/>
            </a:prstGeom>
            <a:noFill/>
            <a:ln w="9525">
              <a:noFill/>
              <a:miter lim="800000"/>
              <a:headEnd/>
              <a:tailEnd/>
            </a:ln>
          </p:spPr>
          <p:txBody>
            <a:bodyPr wrap="none">
              <a:prstTxWarp prst="textNoShape">
                <a:avLst/>
              </a:prstTxWarp>
              <a:spAutoFit/>
            </a:bodyPr>
            <a:lstStyle/>
            <a:p>
              <a:r>
                <a:rPr lang="en-US" sz="2000"/>
                <a:t>3D state</a:t>
              </a:r>
            </a:p>
          </p:txBody>
        </p:sp>
        <p:cxnSp>
          <p:nvCxnSpPr>
            <p:cNvPr id="98" name="Straight Arrow Connector 97"/>
            <p:cNvCxnSpPr/>
            <p:nvPr/>
          </p:nvCxnSpPr>
          <p:spPr>
            <a:xfrm rot="5400000">
              <a:off x="4034552" y="4478754"/>
              <a:ext cx="38417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9" name="Straight Arrow Connector 98"/>
            <p:cNvCxnSpPr/>
            <p:nvPr/>
          </p:nvCxnSpPr>
          <p:spPr>
            <a:xfrm rot="5400000" flipH="1" flipV="1">
              <a:off x="4631320" y="4459704"/>
              <a:ext cx="36512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5" name="Straight Arrow Connector 104"/>
            <p:cNvCxnSpPr/>
            <p:nvPr/>
          </p:nvCxnSpPr>
          <p:spPr>
            <a:xfrm rot="5400000">
              <a:off x="4074231" y="2549959"/>
              <a:ext cx="384172"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6" name="Straight Arrow Connector 105"/>
            <p:cNvCxnSpPr/>
            <p:nvPr/>
          </p:nvCxnSpPr>
          <p:spPr>
            <a:xfrm rot="5400000" flipH="1" flipV="1">
              <a:off x="4671792" y="2530116"/>
              <a:ext cx="363535"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7" name="Straight Arrow Connector 106"/>
            <p:cNvCxnSpPr/>
            <p:nvPr/>
          </p:nvCxnSpPr>
          <p:spPr>
            <a:xfrm rot="5400000">
              <a:off x="4088515" y="1149796"/>
              <a:ext cx="38417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8" name="Straight Arrow Connector 107"/>
            <p:cNvCxnSpPr/>
            <p:nvPr/>
          </p:nvCxnSpPr>
          <p:spPr>
            <a:xfrm rot="5400000" flipH="1" flipV="1">
              <a:off x="4682902" y="1129953"/>
              <a:ext cx="36353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27" name="Multidocument 26"/>
          <p:cNvSpPr/>
          <p:nvPr/>
        </p:nvSpPr>
        <p:spPr>
          <a:xfrm>
            <a:off x="6221413" y="1104900"/>
            <a:ext cx="1019175" cy="1073150"/>
          </a:xfrm>
          <a:prstGeom prst="flowChartMultidocument">
            <a:avLst/>
          </a:prstGeom>
          <a:ln/>
        </p:spPr>
        <p:style>
          <a:lnRef idx="1">
            <a:schemeClr val="accent4"/>
          </a:lnRef>
          <a:fillRef idx="3">
            <a:schemeClr val="accent4"/>
          </a:fillRef>
          <a:effectRef idx="2">
            <a:schemeClr val="accent4"/>
          </a:effectRef>
          <a:fontRef idx="minor">
            <a:schemeClr val="lt1"/>
          </a:fontRef>
        </p:style>
      </p:sp>
      <p:sp>
        <p:nvSpPr>
          <p:cNvPr id="97290" name="TextBox 27"/>
          <p:cNvSpPr txBox="1">
            <a:spLocks noChangeArrowheads="1"/>
          </p:cNvSpPr>
          <p:nvPr/>
        </p:nvSpPr>
        <p:spPr bwMode="auto">
          <a:xfrm>
            <a:off x="7191375" y="2008188"/>
            <a:ext cx="1651000" cy="1016000"/>
          </a:xfrm>
          <a:prstGeom prst="rect">
            <a:avLst/>
          </a:prstGeom>
          <a:noFill/>
          <a:ln w="9525">
            <a:noFill/>
            <a:miter lim="800000"/>
            <a:headEnd/>
            <a:tailEnd/>
          </a:ln>
        </p:spPr>
        <p:txBody>
          <a:bodyPr>
            <a:prstTxWarp prst="textNoShape">
              <a:avLst/>
            </a:prstTxWarp>
            <a:spAutoFit/>
          </a:bodyPr>
          <a:lstStyle/>
          <a:p>
            <a:r>
              <a:rPr lang="en-US" sz="2000"/>
              <a:t>2D forcing</a:t>
            </a:r>
          </a:p>
          <a:p>
            <a:r>
              <a:rPr lang="en-US" sz="2000"/>
              <a:t>from CAM </a:t>
            </a:r>
          </a:p>
          <a:p>
            <a:r>
              <a:rPr lang="en-US" sz="2000"/>
              <a:t>assimilation</a:t>
            </a:r>
          </a:p>
        </p:txBody>
      </p:sp>
      <p:cxnSp>
        <p:nvCxnSpPr>
          <p:cNvPr id="29" name="Straight Arrow Connector 28"/>
          <p:cNvCxnSpPr/>
          <p:nvPr/>
        </p:nvCxnSpPr>
        <p:spPr>
          <a:xfrm rot="5400000">
            <a:off x="6138069" y="2418557"/>
            <a:ext cx="384175" cy="1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rot="5400000" flipH="1" flipV="1">
            <a:off x="6731794" y="2399507"/>
            <a:ext cx="365125" cy="1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7293" name="TextBox 30"/>
          <p:cNvSpPr txBox="1">
            <a:spLocks noChangeArrowheads="1"/>
          </p:cNvSpPr>
          <p:nvPr/>
        </p:nvSpPr>
        <p:spPr bwMode="auto">
          <a:xfrm>
            <a:off x="6245225" y="1417638"/>
            <a:ext cx="812800" cy="400050"/>
          </a:xfrm>
          <a:prstGeom prst="rect">
            <a:avLst/>
          </a:prstGeom>
          <a:noFill/>
          <a:ln w="9525">
            <a:noFill/>
            <a:miter lim="800000"/>
            <a:headEnd/>
            <a:tailEnd/>
          </a:ln>
        </p:spPr>
        <p:txBody>
          <a:bodyPr wrap="none">
            <a:prstTxWarp prst="textNoShape">
              <a:avLst/>
            </a:prstTxWarp>
            <a:spAutoFit/>
          </a:bodyPr>
          <a:lstStyle/>
          <a:p>
            <a:r>
              <a:rPr lang="en-US" sz="2000"/>
              <a:t>DATM</a:t>
            </a:r>
          </a:p>
        </p:txBody>
      </p:sp>
      <p:sp>
        <p:nvSpPr>
          <p:cNvPr id="31" name="Footer Placeholder 30"/>
          <p:cNvSpPr>
            <a:spLocks noGrp="1"/>
          </p:cNvSpPr>
          <p:nvPr>
            <p:ph type="ftr" sz="quarter" idx="11"/>
          </p:nvPr>
        </p:nvSpPr>
        <p:spPr/>
        <p:txBody>
          <a:bodyPr/>
          <a:lstStyle/>
          <a:p>
            <a:r>
              <a:rPr lang="en-US" smtClean="0"/>
              <a:t>Ocean Sciences Meeting 24 Feb. 2012</a:t>
            </a:r>
            <a:endParaRPr lang="en-US"/>
          </a:p>
        </p:txBody>
      </p:sp>
      <p:sp>
        <p:nvSpPr>
          <p:cNvPr id="3" name="Title 2"/>
          <p:cNvSpPr>
            <a:spLocks noGrp="1"/>
          </p:cNvSpPr>
          <p:nvPr>
            <p:ph type="title" idx="4294967295"/>
          </p:nvPr>
        </p:nvSpPr>
        <p:spPr>
          <a:xfrm>
            <a:off x="4010792" y="71996"/>
            <a:ext cx="3749015" cy="1230312"/>
          </a:xfrm>
        </p:spPr>
        <p:txBody>
          <a:bodyPr>
            <a:normAutofit/>
          </a:bodyPr>
          <a:lstStyle/>
          <a:p>
            <a:pPr algn="l"/>
            <a:r>
              <a:rPr lang="en-US" sz="3200" dirty="0" smtClean="0"/>
              <a:t>Current</a:t>
            </a:r>
            <a:r>
              <a:rPr lang="en-US" sz="3200" baseline="0" dirty="0" smtClean="0"/>
              <a:t> Ocean (POP) Assimilation</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6"/>
          <p:cNvSpPr txBox="1">
            <a:spLocks noChangeArrowheads="1"/>
          </p:cNvSpPr>
          <p:nvPr/>
        </p:nvSpPr>
        <p:spPr bwMode="auto">
          <a:xfrm>
            <a:off x="381000" y="1143000"/>
            <a:ext cx="7315200" cy="4585871"/>
          </a:xfrm>
          <a:prstGeom prst="rect">
            <a:avLst/>
          </a:prstGeom>
          <a:noFill/>
          <a:ln w="9525">
            <a:noFill/>
            <a:miter lim="800000"/>
            <a:headEnd/>
            <a:tailEnd/>
          </a:ln>
        </p:spPr>
        <p:txBody>
          <a:bodyPr>
            <a:prstTxWarp prst="textNoShape">
              <a:avLst/>
            </a:prstTxWarp>
            <a:spAutoFit/>
          </a:bodyPr>
          <a:lstStyle/>
          <a:p>
            <a:r>
              <a:rPr lang="en-US" sz="1600" dirty="0"/>
              <a:t>FLOAT_SALINITY   			68200               </a:t>
            </a:r>
          </a:p>
          <a:p>
            <a:r>
              <a:rPr lang="en-US" sz="1600" dirty="0"/>
              <a:t>FLOAT_TEMPERATURE		395032             </a:t>
            </a:r>
          </a:p>
          <a:p>
            <a:r>
              <a:rPr lang="en-US" sz="1600" dirty="0"/>
              <a:t>DRIFTER_TEMPERATURE</a:t>
            </a:r>
            <a:r>
              <a:rPr lang="en-US" sz="1600" dirty="0" smtClean="0"/>
              <a:t>		33963</a:t>
            </a:r>
            <a:r>
              <a:rPr lang="en-US" sz="1600" dirty="0"/>
              <a:t>               </a:t>
            </a:r>
          </a:p>
          <a:p>
            <a:r>
              <a:rPr lang="en-US" sz="1600" dirty="0"/>
              <a:t>MOORING_SALINITY   		27476              </a:t>
            </a:r>
          </a:p>
          <a:p>
            <a:r>
              <a:rPr lang="en-US" sz="1600"/>
              <a:t>MOORING_TEMPERATURE</a:t>
            </a:r>
            <a:r>
              <a:rPr lang="en-US" sz="1600" smtClean="0"/>
              <a:t> 	 </a:t>
            </a:r>
            <a:r>
              <a:rPr lang="en-US" sz="1600" dirty="0" smtClean="0"/>
              <a:t>	623967</a:t>
            </a:r>
            <a:r>
              <a:rPr lang="en-US" sz="1600" dirty="0"/>
              <a:t>                </a:t>
            </a:r>
          </a:p>
          <a:p>
            <a:r>
              <a:rPr lang="en-US" sz="1600" dirty="0"/>
              <a:t>BOTTLE_SALINITY   		</a:t>
            </a:r>
            <a:r>
              <a:rPr lang="en-US" sz="1600" dirty="0" smtClean="0"/>
              <a:t>	79855</a:t>
            </a:r>
            <a:r>
              <a:rPr lang="en-US" sz="1600" dirty="0"/>
              <a:t>             </a:t>
            </a:r>
          </a:p>
          <a:p>
            <a:r>
              <a:rPr lang="en-US" sz="1600" dirty="0"/>
              <a:t>BOTTLE_TEMPERATURE   </a:t>
            </a:r>
            <a:r>
              <a:rPr lang="en-US" sz="1600" dirty="0" smtClean="0"/>
              <a:t>		81488</a:t>
            </a:r>
            <a:r>
              <a:rPr lang="en-US" sz="1600" dirty="0"/>
              <a:t>                     </a:t>
            </a:r>
          </a:p>
          <a:p>
            <a:r>
              <a:rPr lang="en-US" sz="1600" dirty="0"/>
              <a:t>CTD_SALINITY  			</a:t>
            </a:r>
            <a:r>
              <a:rPr lang="en-US" sz="1600" dirty="0" smtClean="0"/>
              <a:t>	328812</a:t>
            </a:r>
            <a:r>
              <a:rPr lang="en-US" sz="1600" dirty="0"/>
              <a:t>                   </a:t>
            </a:r>
          </a:p>
          <a:p>
            <a:r>
              <a:rPr lang="en-US" sz="1600" dirty="0"/>
              <a:t>CTD_TEMPERATURE  		</a:t>
            </a:r>
            <a:r>
              <a:rPr lang="en-US" sz="1600" dirty="0" smtClean="0"/>
              <a:t>	368715</a:t>
            </a:r>
            <a:r>
              <a:rPr lang="en-US" sz="1600" dirty="0"/>
              <a:t>                     </a:t>
            </a:r>
          </a:p>
          <a:p>
            <a:r>
              <a:rPr lang="en-US" sz="1600" dirty="0"/>
              <a:t>STD_SALINITY     			674                  </a:t>
            </a:r>
          </a:p>
          <a:p>
            <a:r>
              <a:rPr lang="en-US" sz="1600" dirty="0"/>
              <a:t>STD_TEMPERATURE     </a:t>
            </a:r>
            <a:r>
              <a:rPr lang="en-US" sz="1600" dirty="0" smtClean="0"/>
              <a:t>		677</a:t>
            </a:r>
            <a:r>
              <a:rPr lang="en-US" sz="1600" dirty="0"/>
              <a:t>                   </a:t>
            </a:r>
          </a:p>
          <a:p>
            <a:r>
              <a:rPr lang="en-US" sz="1600" dirty="0"/>
              <a:t>XCTD_SALINITY    			3328                 </a:t>
            </a:r>
          </a:p>
          <a:p>
            <a:r>
              <a:rPr lang="en-US" sz="1600" dirty="0"/>
              <a:t>XCTD_TEMPERATURE   </a:t>
            </a:r>
            <a:r>
              <a:rPr lang="en-US" sz="1600" dirty="0" smtClean="0"/>
              <a:t>		5790</a:t>
            </a:r>
            <a:r>
              <a:rPr lang="en-US" sz="1600" dirty="0"/>
              <a:t>                 </a:t>
            </a:r>
          </a:p>
          <a:p>
            <a:r>
              <a:rPr lang="en-US" sz="1600" dirty="0"/>
              <a:t>MBT_TEMPERATURE   		58206                  </a:t>
            </a:r>
          </a:p>
          <a:p>
            <a:r>
              <a:rPr lang="en-US" sz="1600" dirty="0"/>
              <a:t>XBT_TEMPERATURE 		</a:t>
            </a:r>
            <a:r>
              <a:rPr lang="en-US" sz="1600" dirty="0" smtClean="0"/>
              <a:t>	1093330</a:t>
            </a:r>
            <a:r>
              <a:rPr lang="en-US" sz="1600" dirty="0"/>
              <a:t>                </a:t>
            </a:r>
          </a:p>
          <a:p>
            <a:r>
              <a:rPr lang="en-US" sz="1600" dirty="0"/>
              <a:t>APB_TEMPERATURE  		</a:t>
            </a:r>
            <a:r>
              <a:rPr lang="en-US" sz="1600" dirty="0" smtClean="0"/>
              <a:t>	580111</a:t>
            </a:r>
            <a:endParaRPr lang="en-US" sz="1600" dirty="0"/>
          </a:p>
          <a:p>
            <a:endParaRPr lang="en-US" dirty="0"/>
          </a:p>
          <a:p>
            <a:endParaRPr lang="en-US" dirty="0"/>
          </a:p>
        </p:txBody>
      </p:sp>
      <p:pic>
        <p:nvPicPr>
          <p:cNvPr id="100355" name="Picture 7" descr="seal.jpg"/>
          <p:cNvPicPr>
            <a:picLocks noChangeAspect="1"/>
          </p:cNvPicPr>
          <p:nvPr/>
        </p:nvPicPr>
        <p:blipFill>
          <a:blip r:embed="rId2"/>
          <a:srcRect/>
          <a:stretch>
            <a:fillRect/>
          </a:stretch>
        </p:blipFill>
        <p:spPr bwMode="auto">
          <a:xfrm>
            <a:off x="5791200" y="3276600"/>
            <a:ext cx="2743200" cy="1835150"/>
          </a:xfrm>
          <a:prstGeom prst="rect">
            <a:avLst/>
          </a:prstGeom>
          <a:noFill/>
          <a:ln w="9525">
            <a:noFill/>
            <a:miter lim="800000"/>
            <a:headEnd/>
            <a:tailEnd/>
          </a:ln>
        </p:spPr>
      </p:pic>
      <p:pic>
        <p:nvPicPr>
          <p:cNvPr id="100356" name="Picture 8" descr="tao.jpg"/>
          <p:cNvPicPr>
            <a:picLocks noChangeAspect="1"/>
          </p:cNvPicPr>
          <p:nvPr/>
        </p:nvPicPr>
        <p:blipFill>
          <a:blip r:embed="rId3"/>
          <a:srcRect/>
          <a:stretch>
            <a:fillRect/>
          </a:stretch>
        </p:blipFill>
        <p:spPr bwMode="auto">
          <a:xfrm>
            <a:off x="5791200" y="1143000"/>
            <a:ext cx="2743200" cy="2071688"/>
          </a:xfrm>
          <a:prstGeom prst="rect">
            <a:avLst/>
          </a:prstGeom>
          <a:noFill/>
          <a:ln w="9525">
            <a:noFill/>
            <a:miter lim="800000"/>
            <a:headEnd/>
            <a:tailEnd/>
          </a:ln>
        </p:spPr>
      </p:pic>
      <p:sp>
        <p:nvSpPr>
          <p:cNvPr id="100358" name="Title 7"/>
          <p:cNvSpPr>
            <a:spLocks noGrp="1"/>
          </p:cNvSpPr>
          <p:nvPr>
            <p:ph type="title" idx="4294967295"/>
          </p:nvPr>
        </p:nvSpPr>
        <p:spPr>
          <a:xfrm>
            <a:off x="0" y="0"/>
            <a:ext cx="9144000" cy="685800"/>
          </a:xfrm>
        </p:spPr>
        <p:txBody>
          <a:bodyPr>
            <a:normAutofit/>
          </a:bodyPr>
          <a:lstStyle/>
          <a:p>
            <a:r>
              <a:rPr lang="en-US" sz="3200" dirty="0" smtClean="0"/>
              <a:t>World Ocean Database T,S observation counts</a:t>
            </a:r>
          </a:p>
        </p:txBody>
      </p:sp>
      <p:sp>
        <p:nvSpPr>
          <p:cNvPr id="100359" name="TextBox 8"/>
          <p:cNvSpPr txBox="1">
            <a:spLocks noChangeArrowheads="1"/>
          </p:cNvSpPr>
          <p:nvPr/>
        </p:nvSpPr>
        <p:spPr bwMode="auto">
          <a:xfrm>
            <a:off x="1485900" y="609600"/>
            <a:ext cx="6172200" cy="369888"/>
          </a:xfrm>
          <a:prstGeom prst="rect">
            <a:avLst/>
          </a:prstGeom>
          <a:noFill/>
          <a:ln w="9525">
            <a:noFill/>
            <a:miter lim="800000"/>
            <a:headEnd/>
            <a:tailEnd/>
          </a:ln>
        </p:spPr>
        <p:txBody>
          <a:bodyPr>
            <a:prstTxWarp prst="textNoShape">
              <a:avLst/>
            </a:prstTxWarp>
            <a:spAutoFit/>
          </a:bodyPr>
          <a:lstStyle/>
          <a:p>
            <a:pPr algn="ctr"/>
            <a:r>
              <a:rPr lang="en-US" sz="1800"/>
              <a:t>These counts are for 1998 &amp; 1999 and are representative.</a:t>
            </a:r>
          </a:p>
        </p:txBody>
      </p:sp>
      <p:sp>
        <p:nvSpPr>
          <p:cNvPr id="100360" name="TextBox 6"/>
          <p:cNvSpPr txBox="1">
            <a:spLocks noChangeArrowheads="1"/>
          </p:cNvSpPr>
          <p:nvPr/>
        </p:nvSpPr>
        <p:spPr bwMode="auto">
          <a:xfrm>
            <a:off x="914400" y="5181600"/>
            <a:ext cx="7029450" cy="846138"/>
          </a:xfrm>
          <a:prstGeom prst="rect">
            <a:avLst/>
          </a:prstGeom>
          <a:noFill/>
          <a:ln w="9525">
            <a:noFill/>
            <a:miter lim="800000"/>
            <a:headEnd/>
            <a:tailEnd/>
          </a:ln>
        </p:spPr>
        <p:txBody>
          <a:bodyPr>
            <a:prstTxWarp prst="textNoShape">
              <a:avLst/>
            </a:prstTxWarp>
            <a:spAutoFit/>
          </a:bodyPr>
          <a:lstStyle/>
          <a:p>
            <a:pPr>
              <a:spcAft>
                <a:spcPts val="600"/>
              </a:spcAft>
              <a:buFont typeface="Arial" charset="0"/>
              <a:buChar char="•"/>
            </a:pPr>
            <a:r>
              <a:rPr lang="en-US"/>
              <a:t> </a:t>
            </a:r>
            <a:r>
              <a:rPr lang="en-US" sz="2000"/>
              <a:t>temperature observation error standard deviation == 0.5 K.</a:t>
            </a:r>
          </a:p>
          <a:p>
            <a:pPr>
              <a:spcAft>
                <a:spcPts val="600"/>
              </a:spcAft>
              <a:buFont typeface="Arial" charset="0"/>
              <a:buChar char="•"/>
            </a:pPr>
            <a:r>
              <a:rPr lang="en-US" sz="2000"/>
              <a:t> salinity observation error standard deviation  == 0.5 msu.</a:t>
            </a:r>
          </a:p>
        </p:txBody>
      </p:sp>
      <p:sp>
        <p:nvSpPr>
          <p:cNvPr id="11" name="Footer Placeholder 25"/>
          <p:cNvSpPr>
            <a:spLocks noGrp="1"/>
          </p:cNvSpPr>
          <p:nvPr>
            <p:ph type="ftr" sz="quarter" idx="11"/>
          </p:nvPr>
        </p:nvSpPr>
        <p:spPr>
          <a:xfrm>
            <a:off x="3124200" y="6356350"/>
            <a:ext cx="2895600" cy="365125"/>
          </a:xfrm>
        </p:spPr>
        <p:txBody>
          <a:bodyPr/>
          <a:lstStyle/>
          <a:p>
            <a:r>
              <a:rPr lang="en-US" smtClean="0"/>
              <a:t>Ocean Sciences Meeting 24 Feb. 2012</a:t>
            </a:r>
            <a:endParaRPr lang="en-US" dirty="0"/>
          </a:p>
        </p:txBody>
      </p:sp>
      <p:sp>
        <p:nvSpPr>
          <p:cNvPr id="12" name="Slide Number Placeholder 5"/>
          <p:cNvSpPr>
            <a:spLocks noGrp="1"/>
          </p:cNvSpPr>
          <p:nvPr>
            <p:ph type="sldNum" sz="quarter" idx="12"/>
          </p:nvPr>
        </p:nvSpPr>
        <p:spPr bwMode="auto">
          <a:xfrm>
            <a:off x="6934200" y="6356350"/>
            <a:ext cx="2133600" cy="365125"/>
          </a:xfrm>
          <a:noFill/>
          <a:ln>
            <a:miter lim="800000"/>
            <a:headEnd/>
            <a:tailEnd/>
          </a:ln>
        </p:spPr>
        <p:txBody>
          <a:bodyPr wrap="square" numCol="1" anchorCtr="0" compatLnSpc="1">
            <a:prstTxWarp prst="textNoShape">
              <a:avLst/>
            </a:prstTxWarp>
          </a:bodyPr>
          <a:lstStyle/>
          <a:p>
            <a:fld id="{2D52379F-0B7B-6F4C-9252-11250FA7BD24}" type="slidenum">
              <a:rPr lang="en-US" smtClean="0"/>
              <a:pPr/>
              <a:t>84</a:t>
            </a:fld>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8" descr="SSTA.1998.png"/>
          <p:cNvPicPr>
            <a:picLocks noChangeAspect="1"/>
          </p:cNvPicPr>
          <p:nvPr/>
        </p:nvPicPr>
        <p:blipFill>
          <a:blip r:embed="rId2"/>
          <a:srcRect t="4979"/>
          <a:stretch>
            <a:fillRect/>
          </a:stretch>
        </p:blipFill>
        <p:spPr bwMode="auto">
          <a:xfrm>
            <a:off x="685800" y="457200"/>
            <a:ext cx="7696200" cy="5734050"/>
          </a:xfrm>
          <a:prstGeom prst="rect">
            <a:avLst/>
          </a:prstGeom>
          <a:noFill/>
          <a:ln w="9525">
            <a:noFill/>
            <a:miter lim="800000"/>
            <a:headEnd/>
            <a:tailEnd/>
          </a:ln>
        </p:spPr>
      </p:pic>
      <p:sp>
        <p:nvSpPr>
          <p:cNvPr id="14" name="Rectangle 13"/>
          <p:cNvSpPr/>
          <p:nvPr/>
        </p:nvSpPr>
        <p:spPr>
          <a:xfrm>
            <a:off x="228600" y="3354991"/>
            <a:ext cx="3976031" cy="28105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52400" y="773771"/>
            <a:ext cx="492443" cy="2188134"/>
          </a:xfrm>
          <a:prstGeom prst="rect">
            <a:avLst/>
          </a:prstGeom>
          <a:noFill/>
        </p:spPr>
        <p:txBody>
          <a:bodyPr vert="vert270" wrap="none">
            <a:spAutoFit/>
          </a:bodyPr>
          <a:lstStyle/>
          <a:p>
            <a:pPr algn="ctr">
              <a:defRPr/>
            </a:pPr>
            <a:r>
              <a:rPr lang="en-US" sz="2000" dirty="0"/>
              <a:t>Coupled Free Run</a:t>
            </a:r>
          </a:p>
        </p:txBody>
      </p:sp>
      <p:sp>
        <p:nvSpPr>
          <p:cNvPr id="12" name="Rectangle 11"/>
          <p:cNvSpPr/>
          <p:nvPr/>
        </p:nvSpPr>
        <p:spPr>
          <a:xfrm>
            <a:off x="8229600" y="457200"/>
            <a:ext cx="738664" cy="2819400"/>
          </a:xfrm>
          <a:prstGeom prst="rect">
            <a:avLst/>
          </a:prstGeom>
        </p:spPr>
        <p:txBody>
          <a:bodyPr vert="vert270">
            <a:spAutoFit/>
          </a:bodyPr>
          <a:lstStyle/>
          <a:p>
            <a:pPr algn="ctr">
              <a:defRPr/>
            </a:pPr>
            <a:r>
              <a:rPr lang="en-US" sz="1800" dirty="0">
                <a:solidFill>
                  <a:srgbClr val="000000"/>
                </a:solidFill>
              </a:rPr>
              <a:t>POP forced by observed atmosphere (</a:t>
            </a:r>
            <a:r>
              <a:rPr lang="en-US" sz="1800" dirty="0" err="1">
                <a:solidFill>
                  <a:srgbClr val="000000"/>
                </a:solidFill>
              </a:rPr>
              <a:t>hindcast</a:t>
            </a:r>
            <a:r>
              <a:rPr lang="en-US" sz="1800" dirty="0">
                <a:solidFill>
                  <a:srgbClr val="000000"/>
                </a:solidFill>
              </a:rPr>
              <a:t>)</a:t>
            </a:r>
          </a:p>
        </p:txBody>
      </p:sp>
      <p:sp>
        <p:nvSpPr>
          <p:cNvPr id="13" name="TextBox 12"/>
          <p:cNvSpPr txBox="1"/>
          <p:nvPr/>
        </p:nvSpPr>
        <p:spPr>
          <a:xfrm>
            <a:off x="909574" y="4558161"/>
            <a:ext cx="3295058" cy="1015663"/>
          </a:xfrm>
          <a:prstGeom prst="rect">
            <a:avLst/>
          </a:prstGeom>
          <a:noFill/>
        </p:spPr>
        <p:txBody>
          <a:bodyPr vert="horz" wrap="square" lIns="0">
            <a:spAutoFit/>
          </a:bodyPr>
          <a:lstStyle/>
          <a:p>
            <a:pPr algn="r">
              <a:defRPr/>
            </a:pPr>
            <a:r>
              <a:rPr lang="en-US" sz="2000" b="1" dirty="0" smtClean="0">
                <a:solidFill>
                  <a:srgbClr val="FF0000"/>
                </a:solidFill>
              </a:rPr>
              <a:t>Ensemble Assimilation</a:t>
            </a:r>
          </a:p>
          <a:p>
            <a:pPr algn="r">
              <a:defRPr/>
            </a:pPr>
            <a:r>
              <a:rPr lang="en-US" sz="2000" b="1" dirty="0" smtClean="0">
                <a:solidFill>
                  <a:srgbClr val="FF0000"/>
                </a:solidFill>
              </a:rPr>
              <a:t>48 </a:t>
            </a:r>
            <a:r>
              <a:rPr lang="en-US" sz="2000" b="1" dirty="0">
                <a:solidFill>
                  <a:srgbClr val="FF0000"/>
                </a:solidFill>
              </a:rPr>
              <a:t>POP</a:t>
            </a:r>
            <a:r>
              <a:rPr lang="en-US" sz="2000" b="1" dirty="0" smtClean="0">
                <a:solidFill>
                  <a:srgbClr val="FF0000"/>
                </a:solidFill>
              </a:rPr>
              <a:t> oceans</a:t>
            </a:r>
          </a:p>
          <a:p>
            <a:pPr algn="r">
              <a:defRPr/>
            </a:pPr>
            <a:r>
              <a:rPr lang="en-US" sz="2000" b="1" dirty="0" smtClean="0">
                <a:solidFill>
                  <a:srgbClr val="FF0000"/>
                </a:solidFill>
              </a:rPr>
              <a:t>Forced by 48 CAM </a:t>
            </a:r>
            <a:r>
              <a:rPr lang="en-US" sz="2000" b="1" dirty="0" err="1" smtClean="0">
                <a:solidFill>
                  <a:srgbClr val="FF0000"/>
                </a:solidFill>
              </a:rPr>
              <a:t>reanalyses</a:t>
            </a:r>
            <a:endParaRPr lang="en-US" sz="2000" b="1" dirty="0">
              <a:solidFill>
                <a:srgbClr val="FF0000"/>
              </a:solidFill>
            </a:endParaRPr>
          </a:p>
        </p:txBody>
      </p:sp>
      <p:sp>
        <p:nvSpPr>
          <p:cNvPr id="101384" name="Title 13"/>
          <p:cNvSpPr>
            <a:spLocks noGrp="1"/>
          </p:cNvSpPr>
          <p:nvPr>
            <p:ph type="title" idx="4294967295"/>
          </p:nvPr>
        </p:nvSpPr>
        <p:spPr>
          <a:xfrm>
            <a:off x="685800" y="0"/>
            <a:ext cx="7772400" cy="533400"/>
          </a:xfrm>
        </p:spPr>
        <p:txBody>
          <a:bodyPr>
            <a:normAutofit/>
          </a:bodyPr>
          <a:lstStyle/>
          <a:p>
            <a:r>
              <a:rPr lang="en-US" sz="2400" dirty="0" smtClean="0"/>
              <a:t>Physical Space: 1998/1999 SST Anomaly from </a:t>
            </a:r>
            <a:r>
              <a:rPr lang="en-US" sz="2400" dirty="0" err="1" smtClean="0"/>
              <a:t>HadOI</a:t>
            </a:r>
            <a:r>
              <a:rPr lang="en-US" sz="2400" dirty="0" smtClean="0"/>
              <a:t>-SST</a:t>
            </a:r>
          </a:p>
        </p:txBody>
      </p:sp>
      <p:sp>
        <p:nvSpPr>
          <p:cNvPr id="9" name="Slide Number Placeholder 8"/>
          <p:cNvSpPr>
            <a:spLocks noGrp="1"/>
          </p:cNvSpPr>
          <p:nvPr>
            <p:ph type="sldNum" sz="quarter" idx="12"/>
          </p:nvPr>
        </p:nvSpPr>
        <p:spPr/>
        <p:txBody>
          <a:bodyPr/>
          <a:lstStyle/>
          <a:p>
            <a:fld id="{ADCBFB56-707D-1643-86E9-FE28FF2C8F89}" type="slidenum">
              <a:rPr lang="en-US" smtClean="0"/>
              <a:pPr/>
              <a:t>85</a:t>
            </a:fld>
            <a:endParaRPr lang="en-US"/>
          </a:p>
        </p:txBody>
      </p:sp>
      <p:sp>
        <p:nvSpPr>
          <p:cNvPr id="11" name="Footer Placeholder 10"/>
          <p:cNvSpPr>
            <a:spLocks noGrp="1"/>
          </p:cNvSpPr>
          <p:nvPr>
            <p:ph type="ftr" sz="quarter" idx="11"/>
          </p:nvPr>
        </p:nvSpPr>
        <p:spPr/>
        <p:txBody>
          <a:bodyPr/>
          <a:lstStyle/>
          <a:p>
            <a:r>
              <a:rPr lang="en-US" smtClean="0"/>
              <a:t>Ocean Sciences Meeting 24 Feb. 2012</a:t>
            </a:r>
            <a:endParaRPr lang="en-US"/>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urrellSST_kuroshi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515595"/>
            <a:ext cx="4572000" cy="2286000"/>
          </a:xfrm>
          <a:prstGeom prst="rect">
            <a:avLst/>
          </a:prstGeom>
        </p:spPr>
      </p:pic>
      <p:pic>
        <p:nvPicPr>
          <p:cNvPr id="6" name="Picture 5" descr="NoAssimSST_kuroshi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838326"/>
            <a:ext cx="4572000" cy="2286000"/>
          </a:xfrm>
          <a:prstGeom prst="rect">
            <a:avLst/>
          </a:prstGeom>
        </p:spPr>
      </p:pic>
      <p:sp>
        <p:nvSpPr>
          <p:cNvPr id="4" name="TextBox 3"/>
          <p:cNvSpPr txBox="1"/>
          <p:nvPr/>
        </p:nvSpPr>
        <p:spPr>
          <a:xfrm>
            <a:off x="1216200" y="1125007"/>
            <a:ext cx="6711601" cy="369332"/>
          </a:xfrm>
          <a:prstGeom prst="rect">
            <a:avLst/>
          </a:prstGeom>
          <a:noFill/>
        </p:spPr>
        <p:txBody>
          <a:bodyPr wrap="square" rtlCol="0">
            <a:spAutoFit/>
          </a:bodyPr>
          <a:lstStyle/>
          <a:p>
            <a:r>
              <a:rPr lang="en-US" dirty="0" smtClean="0"/>
              <a:t>Example: cross section along </a:t>
            </a:r>
            <a:r>
              <a:rPr lang="en-US" dirty="0" err="1" smtClean="0"/>
              <a:t>Kuroshio</a:t>
            </a:r>
            <a:r>
              <a:rPr lang="en-US" dirty="0" smtClean="0"/>
              <a:t>; model separates too far north.</a:t>
            </a:r>
            <a:endParaRPr lang="en-US" dirty="0"/>
          </a:p>
        </p:txBody>
      </p:sp>
      <p:sp>
        <p:nvSpPr>
          <p:cNvPr id="7" name="Slide Number Placeholder 6"/>
          <p:cNvSpPr>
            <a:spLocks noGrp="1"/>
          </p:cNvSpPr>
          <p:nvPr>
            <p:ph type="sldNum" sz="quarter" idx="4294967295"/>
          </p:nvPr>
        </p:nvSpPr>
        <p:spPr>
          <a:xfrm>
            <a:off x="6934200" y="6356350"/>
            <a:ext cx="2133600" cy="365125"/>
          </a:xfrm>
          <a:prstGeom prst="rect">
            <a:avLst/>
          </a:prstGeom>
        </p:spPr>
        <p:txBody>
          <a:bodyPr/>
          <a:lstStyle/>
          <a:p>
            <a:fld id="{ADCBFB56-707D-1643-86E9-FE28FF2C8F89}" type="slidenum">
              <a:rPr lang="en-US" smtClean="0"/>
              <a:pPr/>
              <a:t>86</a:t>
            </a:fld>
            <a:endParaRPr lang="en-US"/>
          </a:p>
        </p:txBody>
      </p:sp>
      <p:sp>
        <p:nvSpPr>
          <p:cNvPr id="2" name="Title 1"/>
          <p:cNvSpPr>
            <a:spLocks noGrp="1"/>
          </p:cNvSpPr>
          <p:nvPr>
            <p:ph type="title"/>
          </p:nvPr>
        </p:nvSpPr>
        <p:spPr>
          <a:xfrm>
            <a:off x="962827" y="-28629"/>
            <a:ext cx="7218346" cy="1070177"/>
          </a:xfrm>
        </p:spPr>
        <p:txBody>
          <a:bodyPr>
            <a:normAutofit/>
          </a:bodyPr>
          <a:lstStyle/>
          <a:p>
            <a:r>
              <a:rPr lang="en-US" sz="3200" dirty="0" smtClean="0"/>
              <a:t>Challenges where ocean model is unable, or unwilling, to simulate reality.</a:t>
            </a:r>
            <a:endParaRPr lang="en-US" sz="3200" dirty="0"/>
          </a:p>
        </p:txBody>
      </p:sp>
      <p:sp>
        <p:nvSpPr>
          <p:cNvPr id="8" name="Footer Placeholder 4"/>
          <p:cNvSpPr>
            <a:spLocks noGrp="1"/>
          </p:cNvSpPr>
          <p:nvPr>
            <p:ph type="ftr" sz="quarter" idx="4294967295"/>
          </p:nvPr>
        </p:nvSpPr>
        <p:spPr>
          <a:xfrm>
            <a:off x="3124200" y="6356350"/>
            <a:ext cx="2895600" cy="365125"/>
          </a:xfrm>
          <a:prstGeom prst="rect">
            <a:avLst/>
          </a:prstGeom>
        </p:spPr>
        <p:txBody>
          <a:bodyPr/>
          <a:lstStyle/>
          <a:p>
            <a:r>
              <a:rPr lang="en-US" smtClean="0"/>
              <a:t>Ocean Sciences Meeting 24 Feb. 2012</a:t>
            </a:r>
            <a:endParaRPr lang="en-US" dirty="0" smtClean="0"/>
          </a:p>
        </p:txBody>
      </p:sp>
      <p:sp>
        <p:nvSpPr>
          <p:cNvPr id="3" name="TextBox 2"/>
          <p:cNvSpPr txBox="1"/>
          <p:nvPr/>
        </p:nvSpPr>
        <p:spPr>
          <a:xfrm>
            <a:off x="7070664" y="2359842"/>
            <a:ext cx="1423493" cy="646331"/>
          </a:xfrm>
          <a:prstGeom prst="rect">
            <a:avLst/>
          </a:prstGeom>
          <a:noFill/>
        </p:spPr>
        <p:txBody>
          <a:bodyPr wrap="square" rtlCol="0">
            <a:spAutoFit/>
          </a:bodyPr>
          <a:lstStyle/>
          <a:p>
            <a:r>
              <a:rPr lang="en-US" dirty="0" smtClean="0"/>
              <a:t>Regarded to be accurate.</a:t>
            </a:r>
            <a:endParaRPr lang="en-US" dirty="0"/>
          </a:p>
        </p:txBody>
      </p:sp>
      <p:sp>
        <p:nvSpPr>
          <p:cNvPr id="9" name="TextBox 8"/>
          <p:cNvSpPr txBox="1"/>
          <p:nvPr/>
        </p:nvSpPr>
        <p:spPr>
          <a:xfrm>
            <a:off x="7070664" y="4511949"/>
            <a:ext cx="1760608" cy="923330"/>
          </a:xfrm>
          <a:prstGeom prst="rect">
            <a:avLst/>
          </a:prstGeom>
          <a:noFill/>
        </p:spPr>
        <p:txBody>
          <a:bodyPr wrap="square" rtlCol="0">
            <a:spAutoFit/>
          </a:bodyPr>
          <a:lstStyle/>
          <a:p>
            <a:r>
              <a:rPr lang="en-US" dirty="0" smtClean="0"/>
              <a:t>Free run of POP, the warm water is too far North.</a:t>
            </a:r>
            <a:endParaRPr lang="en-US" dirty="0"/>
          </a:p>
        </p:txBody>
      </p:sp>
    </p:spTree>
    <p:extLst>
      <p:ext uri="{BB962C8B-B14F-4D97-AF65-F5344CB8AC3E}">
        <p14:creationId xmlns:p14="http://schemas.microsoft.com/office/powerpoint/2010/main" val="62012884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125121" y="1407310"/>
            <a:ext cx="8908299" cy="4838302"/>
            <a:chOff x="125121" y="1230517"/>
            <a:chExt cx="8908299" cy="4838302"/>
          </a:xfrm>
        </p:grpSpPr>
        <p:pic>
          <p:nvPicPr>
            <p:cNvPr id="4" name="Picture 3" descr="temp_143_2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712" y="1230517"/>
              <a:ext cx="2926080" cy="2374233"/>
            </a:xfrm>
            <a:prstGeom prst="rect">
              <a:avLst/>
            </a:prstGeom>
          </p:spPr>
        </p:pic>
        <p:pic>
          <p:nvPicPr>
            <p:cNvPr id="5" name="Picture 4" descr="temp_143_3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7340" y="1230517"/>
              <a:ext cx="2926080" cy="2374233"/>
            </a:xfrm>
            <a:prstGeom prst="rect">
              <a:avLst/>
            </a:prstGeom>
          </p:spPr>
        </p:pic>
        <p:pic>
          <p:nvPicPr>
            <p:cNvPr id="6" name="Picture 5" descr="temp_143_4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21" y="3694586"/>
              <a:ext cx="2926080" cy="2374233"/>
            </a:xfrm>
            <a:prstGeom prst="rect">
              <a:avLst/>
            </a:prstGeom>
          </p:spPr>
        </p:pic>
        <p:pic>
          <p:nvPicPr>
            <p:cNvPr id="7" name="Picture 6" descr="temp_143_51.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3519" y="3694586"/>
              <a:ext cx="2926080" cy="2374233"/>
            </a:xfrm>
            <a:prstGeom prst="rect">
              <a:avLst/>
            </a:prstGeom>
          </p:spPr>
        </p:pic>
        <p:pic>
          <p:nvPicPr>
            <p:cNvPr id="8" name="Picture 7" descr="temp_143_64.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7340" y="3694586"/>
              <a:ext cx="2926080" cy="2374233"/>
            </a:xfrm>
            <a:prstGeom prst="rect">
              <a:avLst/>
            </a:prstGeom>
          </p:spPr>
        </p:pic>
        <p:pic>
          <p:nvPicPr>
            <p:cNvPr id="9" name="Picture 8" descr="temp_143_11.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397" y="1230518"/>
              <a:ext cx="2926080" cy="2374233"/>
            </a:xfrm>
            <a:prstGeom prst="rect">
              <a:avLst/>
            </a:prstGeom>
          </p:spPr>
        </p:pic>
      </p:grpSp>
      <p:sp>
        <p:nvSpPr>
          <p:cNvPr id="11" name="TextBox 10"/>
          <p:cNvSpPr txBox="1"/>
          <p:nvPr/>
        </p:nvSpPr>
        <p:spPr>
          <a:xfrm>
            <a:off x="487277" y="3103700"/>
            <a:ext cx="1492716" cy="369332"/>
          </a:xfrm>
          <a:prstGeom prst="rect">
            <a:avLst/>
          </a:prstGeom>
          <a:noFill/>
        </p:spPr>
        <p:txBody>
          <a:bodyPr wrap="none" rtlCol="0">
            <a:spAutoFit/>
          </a:bodyPr>
          <a:lstStyle/>
          <a:p>
            <a:r>
              <a:rPr lang="en-US" dirty="0"/>
              <a:t>t</a:t>
            </a:r>
            <a:r>
              <a:rPr lang="en-US" dirty="0" smtClean="0"/>
              <a:t>ime = 10days</a:t>
            </a:r>
            <a:endParaRPr lang="en-US" dirty="0"/>
          </a:p>
        </p:txBody>
      </p:sp>
      <p:sp>
        <p:nvSpPr>
          <p:cNvPr id="12" name="TextBox 11"/>
          <p:cNvSpPr txBox="1"/>
          <p:nvPr/>
        </p:nvSpPr>
        <p:spPr>
          <a:xfrm>
            <a:off x="3483109" y="3057334"/>
            <a:ext cx="1492716" cy="369332"/>
          </a:xfrm>
          <a:prstGeom prst="rect">
            <a:avLst/>
          </a:prstGeom>
          <a:noFill/>
        </p:spPr>
        <p:txBody>
          <a:bodyPr wrap="none" rtlCol="0">
            <a:spAutoFit/>
          </a:bodyPr>
          <a:lstStyle/>
          <a:p>
            <a:r>
              <a:rPr lang="en-US" dirty="0"/>
              <a:t>t</a:t>
            </a:r>
            <a:r>
              <a:rPr lang="en-US" dirty="0" smtClean="0"/>
              <a:t>ime = 20days</a:t>
            </a:r>
            <a:endParaRPr lang="en-US" dirty="0"/>
          </a:p>
        </p:txBody>
      </p:sp>
      <p:sp>
        <p:nvSpPr>
          <p:cNvPr id="13" name="TextBox 12"/>
          <p:cNvSpPr txBox="1"/>
          <p:nvPr/>
        </p:nvSpPr>
        <p:spPr>
          <a:xfrm>
            <a:off x="6478188" y="3084742"/>
            <a:ext cx="1492716" cy="369332"/>
          </a:xfrm>
          <a:prstGeom prst="rect">
            <a:avLst/>
          </a:prstGeom>
          <a:noFill/>
        </p:spPr>
        <p:txBody>
          <a:bodyPr wrap="none" rtlCol="0">
            <a:spAutoFit/>
          </a:bodyPr>
          <a:lstStyle/>
          <a:p>
            <a:r>
              <a:rPr lang="en-US" dirty="0"/>
              <a:t>t</a:t>
            </a:r>
            <a:r>
              <a:rPr lang="en-US" dirty="0" smtClean="0"/>
              <a:t>ime = 30days</a:t>
            </a:r>
            <a:endParaRPr lang="en-US" dirty="0"/>
          </a:p>
        </p:txBody>
      </p:sp>
      <p:sp>
        <p:nvSpPr>
          <p:cNvPr id="14" name="TextBox 13"/>
          <p:cNvSpPr txBox="1"/>
          <p:nvPr/>
        </p:nvSpPr>
        <p:spPr>
          <a:xfrm>
            <a:off x="6478188" y="5719777"/>
            <a:ext cx="1492716" cy="369332"/>
          </a:xfrm>
          <a:prstGeom prst="rect">
            <a:avLst/>
          </a:prstGeom>
          <a:noFill/>
        </p:spPr>
        <p:txBody>
          <a:bodyPr wrap="none" rtlCol="0">
            <a:spAutoFit/>
          </a:bodyPr>
          <a:lstStyle/>
          <a:p>
            <a:r>
              <a:rPr lang="en-US" dirty="0"/>
              <a:t>t</a:t>
            </a:r>
            <a:r>
              <a:rPr lang="en-US" dirty="0" smtClean="0"/>
              <a:t>ime = 60days</a:t>
            </a:r>
            <a:endParaRPr lang="en-US" dirty="0"/>
          </a:p>
        </p:txBody>
      </p:sp>
      <p:sp>
        <p:nvSpPr>
          <p:cNvPr id="15" name="TextBox 14"/>
          <p:cNvSpPr txBox="1"/>
          <p:nvPr/>
        </p:nvSpPr>
        <p:spPr>
          <a:xfrm>
            <a:off x="3483109" y="5719777"/>
            <a:ext cx="1492716" cy="369332"/>
          </a:xfrm>
          <a:prstGeom prst="rect">
            <a:avLst/>
          </a:prstGeom>
          <a:noFill/>
        </p:spPr>
        <p:txBody>
          <a:bodyPr wrap="none" rtlCol="0">
            <a:spAutoFit/>
          </a:bodyPr>
          <a:lstStyle/>
          <a:p>
            <a:r>
              <a:rPr lang="en-US" dirty="0"/>
              <a:t>t</a:t>
            </a:r>
            <a:r>
              <a:rPr lang="en-US" dirty="0" smtClean="0"/>
              <a:t>ime = 50days</a:t>
            </a:r>
            <a:endParaRPr lang="en-US" dirty="0"/>
          </a:p>
        </p:txBody>
      </p:sp>
      <p:sp>
        <p:nvSpPr>
          <p:cNvPr id="16" name="TextBox 15"/>
          <p:cNvSpPr txBox="1"/>
          <p:nvPr/>
        </p:nvSpPr>
        <p:spPr>
          <a:xfrm>
            <a:off x="468321" y="5734090"/>
            <a:ext cx="1492716" cy="369332"/>
          </a:xfrm>
          <a:prstGeom prst="rect">
            <a:avLst/>
          </a:prstGeom>
          <a:noFill/>
        </p:spPr>
        <p:txBody>
          <a:bodyPr wrap="none" rtlCol="0">
            <a:spAutoFit/>
          </a:bodyPr>
          <a:lstStyle/>
          <a:p>
            <a:r>
              <a:rPr lang="en-US" dirty="0"/>
              <a:t>t</a:t>
            </a:r>
            <a:r>
              <a:rPr lang="en-US" dirty="0" smtClean="0"/>
              <a:t>ime = 40days</a:t>
            </a:r>
            <a:endParaRPr lang="en-US" dirty="0"/>
          </a:p>
        </p:txBody>
      </p:sp>
      <p:sp>
        <p:nvSpPr>
          <p:cNvPr id="17" name="Slide Number Placeholder 16"/>
          <p:cNvSpPr>
            <a:spLocks noGrp="1"/>
          </p:cNvSpPr>
          <p:nvPr>
            <p:ph type="sldNum" sz="quarter" idx="12"/>
          </p:nvPr>
        </p:nvSpPr>
        <p:spPr/>
        <p:txBody>
          <a:bodyPr/>
          <a:lstStyle/>
          <a:p>
            <a:fld id="{ADCBFB56-707D-1643-86E9-FE28FF2C8F89}" type="slidenum">
              <a:rPr lang="en-US" smtClean="0"/>
              <a:pPr/>
              <a:t>87</a:t>
            </a:fld>
            <a:endParaRPr lang="en-US"/>
          </a:p>
        </p:txBody>
      </p:sp>
      <p:sp>
        <p:nvSpPr>
          <p:cNvPr id="20" name="Rectangle 19"/>
          <p:cNvSpPr/>
          <p:nvPr/>
        </p:nvSpPr>
        <p:spPr>
          <a:xfrm>
            <a:off x="0" y="3848810"/>
            <a:ext cx="9033420" cy="235222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137397" y="4035827"/>
            <a:ext cx="2780102" cy="646331"/>
          </a:xfrm>
          <a:prstGeom prst="rect">
            <a:avLst/>
          </a:prstGeom>
          <a:noFill/>
        </p:spPr>
        <p:txBody>
          <a:bodyPr wrap="square" rtlCol="0">
            <a:spAutoFit/>
          </a:bodyPr>
          <a:lstStyle/>
          <a:p>
            <a:r>
              <a:rPr lang="en-US" dirty="0" smtClean="0"/>
              <a:t>Initially warm water goes too far north.</a:t>
            </a:r>
            <a:endParaRPr lang="en-US" dirty="0"/>
          </a:p>
        </p:txBody>
      </p:sp>
      <p:sp>
        <p:nvSpPr>
          <p:cNvPr id="22" name="TextBox 21"/>
          <p:cNvSpPr txBox="1"/>
          <p:nvPr/>
        </p:nvSpPr>
        <p:spPr>
          <a:xfrm>
            <a:off x="3124200" y="4035827"/>
            <a:ext cx="2633570" cy="1200329"/>
          </a:xfrm>
          <a:prstGeom prst="rect">
            <a:avLst/>
          </a:prstGeom>
          <a:noFill/>
        </p:spPr>
        <p:txBody>
          <a:bodyPr wrap="square" rtlCol="0">
            <a:spAutoFit/>
          </a:bodyPr>
          <a:lstStyle/>
          <a:p>
            <a:r>
              <a:rPr lang="en-US" dirty="0" smtClean="0"/>
              <a:t>Many observations are rejected (red), but others (blue) move temperature gradient south.</a:t>
            </a:r>
            <a:endParaRPr lang="en-US" dirty="0"/>
          </a:p>
        </p:txBody>
      </p:sp>
      <p:sp>
        <p:nvSpPr>
          <p:cNvPr id="23" name="TextBox 22"/>
          <p:cNvSpPr txBox="1"/>
          <p:nvPr/>
        </p:nvSpPr>
        <p:spPr>
          <a:xfrm>
            <a:off x="6107340" y="4035827"/>
            <a:ext cx="2808193" cy="1200329"/>
          </a:xfrm>
          <a:prstGeom prst="rect">
            <a:avLst/>
          </a:prstGeom>
          <a:noFill/>
        </p:spPr>
        <p:txBody>
          <a:bodyPr wrap="square" rtlCol="0">
            <a:spAutoFit/>
          </a:bodyPr>
          <a:lstStyle/>
          <a:p>
            <a:r>
              <a:rPr lang="en-US" dirty="0" smtClean="0"/>
              <a:t>Adaptive inflation increases ensemble spread as assimilation struggles to push model towards obs.</a:t>
            </a:r>
            <a:endParaRPr lang="en-US" dirty="0"/>
          </a:p>
        </p:txBody>
      </p:sp>
      <p:sp>
        <p:nvSpPr>
          <p:cNvPr id="24" name="TextBox 23"/>
          <p:cNvSpPr txBox="1"/>
          <p:nvPr/>
        </p:nvSpPr>
        <p:spPr>
          <a:xfrm>
            <a:off x="1390110" y="3455979"/>
            <a:ext cx="729374" cy="276999"/>
          </a:xfrm>
          <a:prstGeom prst="rect">
            <a:avLst/>
          </a:prstGeom>
          <a:noFill/>
        </p:spPr>
        <p:txBody>
          <a:bodyPr wrap="square" rtlCol="0">
            <a:spAutoFit/>
          </a:bodyPr>
          <a:lstStyle/>
          <a:p>
            <a:r>
              <a:rPr lang="en-US" sz="1200" dirty="0" smtClean="0"/>
              <a:t>Latitude</a:t>
            </a:r>
            <a:endParaRPr lang="en-US" sz="1200" dirty="0"/>
          </a:p>
        </p:txBody>
      </p:sp>
      <p:sp>
        <p:nvSpPr>
          <p:cNvPr id="25" name="TextBox 24"/>
          <p:cNvSpPr txBox="1"/>
          <p:nvPr/>
        </p:nvSpPr>
        <p:spPr>
          <a:xfrm>
            <a:off x="4386768" y="3456529"/>
            <a:ext cx="729374" cy="276999"/>
          </a:xfrm>
          <a:prstGeom prst="rect">
            <a:avLst/>
          </a:prstGeom>
          <a:noFill/>
        </p:spPr>
        <p:txBody>
          <a:bodyPr wrap="square" rtlCol="0">
            <a:spAutoFit/>
          </a:bodyPr>
          <a:lstStyle/>
          <a:p>
            <a:r>
              <a:rPr lang="en-US" sz="1200" dirty="0" smtClean="0"/>
              <a:t>Latitude</a:t>
            </a:r>
            <a:endParaRPr lang="en-US" sz="1200" dirty="0"/>
          </a:p>
        </p:txBody>
      </p:sp>
      <p:sp>
        <p:nvSpPr>
          <p:cNvPr id="26" name="TextBox 25"/>
          <p:cNvSpPr txBox="1"/>
          <p:nvPr/>
        </p:nvSpPr>
        <p:spPr>
          <a:xfrm>
            <a:off x="7377501" y="3457182"/>
            <a:ext cx="729374" cy="276999"/>
          </a:xfrm>
          <a:prstGeom prst="rect">
            <a:avLst/>
          </a:prstGeom>
          <a:noFill/>
        </p:spPr>
        <p:txBody>
          <a:bodyPr wrap="square" rtlCol="0">
            <a:spAutoFit/>
          </a:bodyPr>
          <a:lstStyle/>
          <a:p>
            <a:r>
              <a:rPr lang="en-US" sz="1200" dirty="0" smtClean="0"/>
              <a:t>Latitude</a:t>
            </a:r>
            <a:endParaRPr lang="en-US" sz="1200" dirty="0"/>
          </a:p>
        </p:txBody>
      </p:sp>
      <p:sp>
        <p:nvSpPr>
          <p:cNvPr id="27" name="TextBox 26"/>
          <p:cNvSpPr txBox="1"/>
          <p:nvPr/>
        </p:nvSpPr>
        <p:spPr>
          <a:xfrm rot="16200000">
            <a:off x="-301393" y="2413444"/>
            <a:ext cx="1134510" cy="276999"/>
          </a:xfrm>
          <a:prstGeom prst="rect">
            <a:avLst/>
          </a:prstGeom>
          <a:noFill/>
        </p:spPr>
        <p:txBody>
          <a:bodyPr wrap="square" rtlCol="0">
            <a:spAutoFit/>
          </a:bodyPr>
          <a:lstStyle/>
          <a:p>
            <a:r>
              <a:rPr lang="en-US" sz="1200" dirty="0" smtClean="0"/>
              <a:t>Temperature</a:t>
            </a:r>
            <a:endParaRPr lang="en-US" sz="1200" dirty="0"/>
          </a:p>
        </p:txBody>
      </p:sp>
      <p:sp>
        <p:nvSpPr>
          <p:cNvPr id="28" name="TextBox 27"/>
          <p:cNvSpPr txBox="1"/>
          <p:nvPr/>
        </p:nvSpPr>
        <p:spPr>
          <a:xfrm rot="16200000">
            <a:off x="2680185" y="2445709"/>
            <a:ext cx="1134510" cy="276999"/>
          </a:xfrm>
          <a:prstGeom prst="rect">
            <a:avLst/>
          </a:prstGeom>
          <a:noFill/>
        </p:spPr>
        <p:txBody>
          <a:bodyPr wrap="square" rtlCol="0">
            <a:spAutoFit/>
          </a:bodyPr>
          <a:lstStyle/>
          <a:p>
            <a:r>
              <a:rPr lang="en-US" sz="1200" dirty="0" smtClean="0"/>
              <a:t>Temperature</a:t>
            </a:r>
            <a:endParaRPr lang="en-US" sz="1200" dirty="0"/>
          </a:p>
        </p:txBody>
      </p:sp>
      <p:sp>
        <p:nvSpPr>
          <p:cNvPr id="29" name="TextBox 28"/>
          <p:cNvSpPr txBox="1"/>
          <p:nvPr/>
        </p:nvSpPr>
        <p:spPr>
          <a:xfrm rot="16200000">
            <a:off x="5667225" y="2445710"/>
            <a:ext cx="1134510" cy="276999"/>
          </a:xfrm>
          <a:prstGeom prst="rect">
            <a:avLst/>
          </a:prstGeom>
          <a:noFill/>
        </p:spPr>
        <p:txBody>
          <a:bodyPr wrap="square" rtlCol="0">
            <a:spAutoFit/>
          </a:bodyPr>
          <a:lstStyle/>
          <a:p>
            <a:r>
              <a:rPr lang="en-US" sz="1200" dirty="0" smtClean="0"/>
              <a:t>Temperature</a:t>
            </a:r>
            <a:endParaRPr lang="en-US" sz="1200" dirty="0"/>
          </a:p>
        </p:txBody>
      </p:sp>
      <p:sp>
        <p:nvSpPr>
          <p:cNvPr id="3" name="Title 2"/>
          <p:cNvSpPr>
            <a:spLocks noGrp="1"/>
          </p:cNvSpPr>
          <p:nvPr>
            <p:ph type="ctrTitle"/>
          </p:nvPr>
        </p:nvSpPr>
        <p:spPr>
          <a:xfrm>
            <a:off x="118872" y="155448"/>
            <a:ext cx="8915400" cy="649224"/>
          </a:xfrm>
        </p:spPr>
        <p:txBody>
          <a:bodyPr>
            <a:normAutofit/>
          </a:bodyPr>
          <a:lstStyle/>
          <a:p>
            <a:r>
              <a:rPr lang="en-US" sz="3200" dirty="0" smtClean="0"/>
              <a:t>Challenges in correcting position of </a:t>
            </a:r>
            <a:r>
              <a:rPr lang="en-US" sz="3200" dirty="0" err="1" smtClean="0"/>
              <a:t>Kuroshio</a:t>
            </a:r>
            <a:r>
              <a:rPr lang="en-US" sz="3200" dirty="0" smtClean="0"/>
              <a:t>.</a:t>
            </a:r>
            <a:endParaRPr lang="en-US" sz="3200" dirty="0"/>
          </a:p>
        </p:txBody>
      </p:sp>
      <p:sp>
        <p:nvSpPr>
          <p:cNvPr id="30" name="TextBox 29"/>
          <p:cNvSpPr txBox="1"/>
          <p:nvPr/>
        </p:nvSpPr>
        <p:spPr>
          <a:xfrm>
            <a:off x="557365" y="998064"/>
            <a:ext cx="8020093" cy="400110"/>
          </a:xfrm>
          <a:prstGeom prst="rect">
            <a:avLst/>
          </a:prstGeom>
          <a:noFill/>
        </p:spPr>
        <p:txBody>
          <a:bodyPr wrap="square" rtlCol="0">
            <a:spAutoFit/>
          </a:bodyPr>
          <a:lstStyle/>
          <a:p>
            <a:pPr algn="ctr"/>
            <a:r>
              <a:rPr lang="en-US" sz="2000" dirty="0" smtClean="0"/>
              <a:t>60-day assimilation starting from model climatology on 1 January 2004. </a:t>
            </a:r>
            <a:endParaRPr lang="en-US" sz="2000" dirty="0"/>
          </a:p>
        </p:txBody>
      </p:sp>
      <p:sp>
        <p:nvSpPr>
          <p:cNvPr id="31" name="Footer Placeholder 4"/>
          <p:cNvSpPr>
            <a:spLocks noGrp="1"/>
          </p:cNvSpPr>
          <p:nvPr>
            <p:ph type="ftr" sz="quarter" idx="11"/>
          </p:nvPr>
        </p:nvSpPr>
        <p:spPr>
          <a:xfrm>
            <a:off x="3124200" y="6356350"/>
            <a:ext cx="2895600" cy="365125"/>
          </a:xfrm>
        </p:spPr>
        <p:txBody>
          <a:bodyPr/>
          <a:lstStyle/>
          <a:p>
            <a:r>
              <a:rPr lang="en-US" smtClean="0"/>
              <a:t>Ocean Sciences Meeting 24 Feb. 2012</a:t>
            </a:r>
            <a:endParaRPr lang="en-US" dirty="0" smtClean="0"/>
          </a:p>
        </p:txBody>
      </p:sp>
    </p:spTree>
    <p:extLst>
      <p:ext uri="{BB962C8B-B14F-4D97-AF65-F5344CB8AC3E}">
        <p14:creationId xmlns:p14="http://schemas.microsoft.com/office/powerpoint/2010/main" val="140032964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125121" y="1416446"/>
            <a:ext cx="8908299" cy="4838302"/>
            <a:chOff x="125121" y="1230517"/>
            <a:chExt cx="8908299" cy="4838302"/>
          </a:xfrm>
        </p:grpSpPr>
        <p:pic>
          <p:nvPicPr>
            <p:cNvPr id="4" name="Picture 3" descr="temp_143_2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712" y="1230517"/>
              <a:ext cx="2926080" cy="2374233"/>
            </a:xfrm>
            <a:prstGeom prst="rect">
              <a:avLst/>
            </a:prstGeom>
          </p:spPr>
        </p:pic>
        <p:pic>
          <p:nvPicPr>
            <p:cNvPr id="5" name="Picture 4" descr="temp_143_3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7340" y="1230517"/>
              <a:ext cx="2926080" cy="2374233"/>
            </a:xfrm>
            <a:prstGeom prst="rect">
              <a:avLst/>
            </a:prstGeom>
          </p:spPr>
        </p:pic>
        <p:pic>
          <p:nvPicPr>
            <p:cNvPr id="6" name="Picture 5" descr="temp_143_4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21" y="3694586"/>
              <a:ext cx="2926080" cy="2374233"/>
            </a:xfrm>
            <a:prstGeom prst="rect">
              <a:avLst/>
            </a:prstGeom>
          </p:spPr>
        </p:pic>
        <p:pic>
          <p:nvPicPr>
            <p:cNvPr id="7" name="Picture 6" descr="temp_143_51.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3519" y="3694586"/>
              <a:ext cx="2926080" cy="2374233"/>
            </a:xfrm>
            <a:prstGeom prst="rect">
              <a:avLst/>
            </a:prstGeom>
          </p:spPr>
        </p:pic>
        <p:pic>
          <p:nvPicPr>
            <p:cNvPr id="8" name="Picture 7" descr="temp_143_64.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7340" y="3694586"/>
              <a:ext cx="2926080" cy="2374233"/>
            </a:xfrm>
            <a:prstGeom prst="rect">
              <a:avLst/>
            </a:prstGeom>
          </p:spPr>
        </p:pic>
        <p:pic>
          <p:nvPicPr>
            <p:cNvPr id="9" name="Picture 8" descr="temp_143_11.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397" y="1230518"/>
              <a:ext cx="2926080" cy="2374233"/>
            </a:xfrm>
            <a:prstGeom prst="rect">
              <a:avLst/>
            </a:prstGeom>
          </p:spPr>
        </p:pic>
      </p:grpSp>
      <p:sp>
        <p:nvSpPr>
          <p:cNvPr id="11" name="TextBox 10"/>
          <p:cNvSpPr txBox="1"/>
          <p:nvPr/>
        </p:nvSpPr>
        <p:spPr>
          <a:xfrm>
            <a:off x="487277" y="3249876"/>
            <a:ext cx="1492716" cy="369332"/>
          </a:xfrm>
          <a:prstGeom prst="rect">
            <a:avLst/>
          </a:prstGeom>
          <a:noFill/>
        </p:spPr>
        <p:txBody>
          <a:bodyPr wrap="none" rtlCol="0">
            <a:spAutoFit/>
          </a:bodyPr>
          <a:lstStyle/>
          <a:p>
            <a:r>
              <a:rPr lang="en-US" dirty="0"/>
              <a:t>t</a:t>
            </a:r>
            <a:r>
              <a:rPr lang="en-US" dirty="0" smtClean="0"/>
              <a:t>ime = 10days</a:t>
            </a:r>
            <a:endParaRPr lang="en-US" dirty="0"/>
          </a:p>
        </p:txBody>
      </p:sp>
      <p:sp>
        <p:nvSpPr>
          <p:cNvPr id="12" name="TextBox 11"/>
          <p:cNvSpPr txBox="1"/>
          <p:nvPr/>
        </p:nvSpPr>
        <p:spPr>
          <a:xfrm>
            <a:off x="3483109" y="3230918"/>
            <a:ext cx="1492716" cy="369332"/>
          </a:xfrm>
          <a:prstGeom prst="rect">
            <a:avLst/>
          </a:prstGeom>
          <a:noFill/>
        </p:spPr>
        <p:txBody>
          <a:bodyPr wrap="none" rtlCol="0">
            <a:spAutoFit/>
          </a:bodyPr>
          <a:lstStyle/>
          <a:p>
            <a:r>
              <a:rPr lang="en-US" dirty="0"/>
              <a:t>t</a:t>
            </a:r>
            <a:r>
              <a:rPr lang="en-US" dirty="0" smtClean="0"/>
              <a:t>ime = 20days</a:t>
            </a:r>
            <a:endParaRPr lang="en-US" dirty="0"/>
          </a:p>
        </p:txBody>
      </p:sp>
      <p:sp>
        <p:nvSpPr>
          <p:cNvPr id="13" name="TextBox 12"/>
          <p:cNvSpPr txBox="1"/>
          <p:nvPr/>
        </p:nvSpPr>
        <p:spPr>
          <a:xfrm>
            <a:off x="6478188" y="3230918"/>
            <a:ext cx="1492716" cy="369332"/>
          </a:xfrm>
          <a:prstGeom prst="rect">
            <a:avLst/>
          </a:prstGeom>
          <a:noFill/>
        </p:spPr>
        <p:txBody>
          <a:bodyPr wrap="none" rtlCol="0">
            <a:spAutoFit/>
          </a:bodyPr>
          <a:lstStyle/>
          <a:p>
            <a:r>
              <a:rPr lang="en-US" dirty="0"/>
              <a:t>t</a:t>
            </a:r>
            <a:r>
              <a:rPr lang="en-US" dirty="0" smtClean="0"/>
              <a:t>ime = 30days</a:t>
            </a:r>
            <a:endParaRPr lang="en-US" dirty="0"/>
          </a:p>
        </p:txBody>
      </p:sp>
      <p:sp>
        <p:nvSpPr>
          <p:cNvPr id="17" name="Slide Number Placeholder 16"/>
          <p:cNvSpPr>
            <a:spLocks noGrp="1"/>
          </p:cNvSpPr>
          <p:nvPr>
            <p:ph type="sldNum" sz="quarter" idx="12"/>
          </p:nvPr>
        </p:nvSpPr>
        <p:spPr/>
        <p:txBody>
          <a:bodyPr/>
          <a:lstStyle/>
          <a:p>
            <a:fld id="{ADCBFB56-707D-1643-86E9-FE28FF2C8F89}" type="slidenum">
              <a:rPr lang="en-US" smtClean="0"/>
              <a:pPr/>
              <a:t>88</a:t>
            </a:fld>
            <a:endParaRPr lang="en-US"/>
          </a:p>
        </p:txBody>
      </p:sp>
      <p:sp>
        <p:nvSpPr>
          <p:cNvPr id="21" name="Rectangle 20"/>
          <p:cNvSpPr/>
          <p:nvPr/>
        </p:nvSpPr>
        <p:spPr>
          <a:xfrm>
            <a:off x="125121" y="1416446"/>
            <a:ext cx="8908299" cy="23742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70519" y="2788211"/>
            <a:ext cx="5761363" cy="923330"/>
          </a:xfrm>
          <a:prstGeom prst="rect">
            <a:avLst/>
          </a:prstGeom>
          <a:noFill/>
        </p:spPr>
        <p:txBody>
          <a:bodyPr wrap="square" rtlCol="0">
            <a:spAutoFit/>
          </a:bodyPr>
          <a:lstStyle/>
          <a:p>
            <a:r>
              <a:rPr lang="en-US" dirty="0" smtClean="0"/>
              <a:t>Observations keep pulling the warm water to the south; Model forecasts continue to quickly move warm water further north. Inflation continues to increase spread.</a:t>
            </a:r>
            <a:endParaRPr lang="en-US" dirty="0"/>
          </a:p>
        </p:txBody>
      </p:sp>
      <p:sp>
        <p:nvSpPr>
          <p:cNvPr id="24" name="TextBox 23"/>
          <p:cNvSpPr txBox="1"/>
          <p:nvPr/>
        </p:nvSpPr>
        <p:spPr>
          <a:xfrm>
            <a:off x="6043792" y="2564558"/>
            <a:ext cx="3100207" cy="1200329"/>
          </a:xfrm>
          <a:prstGeom prst="rect">
            <a:avLst/>
          </a:prstGeom>
          <a:noFill/>
        </p:spPr>
        <p:txBody>
          <a:bodyPr wrap="square" rtlCol="0">
            <a:spAutoFit/>
          </a:bodyPr>
          <a:lstStyle/>
          <a:p>
            <a:r>
              <a:rPr lang="en-US" dirty="0" smtClean="0"/>
              <a:t>Model forecasts finally fail due to numerical issues. Black dashes show original model state from 10 January.</a:t>
            </a:r>
            <a:endParaRPr lang="en-US" dirty="0"/>
          </a:p>
        </p:txBody>
      </p:sp>
      <p:sp>
        <p:nvSpPr>
          <p:cNvPr id="3" name="Title 2"/>
          <p:cNvSpPr>
            <a:spLocks noGrp="1"/>
          </p:cNvSpPr>
          <p:nvPr>
            <p:ph type="ctrTitle"/>
          </p:nvPr>
        </p:nvSpPr>
        <p:spPr>
          <a:xfrm>
            <a:off x="118872" y="155448"/>
            <a:ext cx="8915400" cy="649224"/>
          </a:xfrm>
        </p:spPr>
        <p:txBody>
          <a:bodyPr>
            <a:normAutofit/>
          </a:bodyPr>
          <a:lstStyle/>
          <a:p>
            <a:r>
              <a:rPr lang="en-US" sz="3200" dirty="0" smtClean="0"/>
              <a:t>Challenges in correcting position of </a:t>
            </a:r>
            <a:r>
              <a:rPr lang="en-US" sz="3200" dirty="0" err="1" smtClean="0"/>
              <a:t>Kuroshio</a:t>
            </a:r>
            <a:r>
              <a:rPr lang="en-US" sz="3200" dirty="0" smtClean="0"/>
              <a:t>.</a:t>
            </a:r>
            <a:endParaRPr lang="en-US" sz="3200" dirty="0"/>
          </a:p>
        </p:txBody>
      </p:sp>
      <p:sp>
        <p:nvSpPr>
          <p:cNvPr id="30" name="TextBox 29"/>
          <p:cNvSpPr txBox="1"/>
          <p:nvPr/>
        </p:nvSpPr>
        <p:spPr>
          <a:xfrm>
            <a:off x="557365" y="998064"/>
            <a:ext cx="8020093" cy="400110"/>
          </a:xfrm>
          <a:prstGeom prst="rect">
            <a:avLst/>
          </a:prstGeom>
          <a:noFill/>
        </p:spPr>
        <p:txBody>
          <a:bodyPr wrap="square" rtlCol="0">
            <a:spAutoFit/>
          </a:bodyPr>
          <a:lstStyle/>
          <a:p>
            <a:pPr algn="ctr"/>
            <a:r>
              <a:rPr lang="en-US" sz="2000" dirty="0" smtClean="0"/>
              <a:t>60-day assimilation starting from model climatology on 1 January 2004. </a:t>
            </a:r>
            <a:endParaRPr lang="en-US" sz="2000" dirty="0"/>
          </a:p>
        </p:txBody>
      </p:sp>
      <p:sp>
        <p:nvSpPr>
          <p:cNvPr id="31" name="TextBox 30"/>
          <p:cNvSpPr txBox="1"/>
          <p:nvPr/>
        </p:nvSpPr>
        <p:spPr>
          <a:xfrm>
            <a:off x="6478188" y="5573601"/>
            <a:ext cx="1492716" cy="369332"/>
          </a:xfrm>
          <a:prstGeom prst="rect">
            <a:avLst/>
          </a:prstGeom>
          <a:noFill/>
        </p:spPr>
        <p:txBody>
          <a:bodyPr wrap="none" rtlCol="0">
            <a:spAutoFit/>
          </a:bodyPr>
          <a:lstStyle/>
          <a:p>
            <a:r>
              <a:rPr lang="en-US" dirty="0"/>
              <a:t>t</a:t>
            </a:r>
            <a:r>
              <a:rPr lang="en-US" dirty="0" smtClean="0"/>
              <a:t>ime = 60days</a:t>
            </a:r>
            <a:endParaRPr lang="en-US" dirty="0"/>
          </a:p>
        </p:txBody>
      </p:sp>
      <p:sp>
        <p:nvSpPr>
          <p:cNvPr id="32" name="TextBox 31"/>
          <p:cNvSpPr txBox="1"/>
          <p:nvPr/>
        </p:nvSpPr>
        <p:spPr>
          <a:xfrm>
            <a:off x="3483109" y="5573601"/>
            <a:ext cx="1492716" cy="369332"/>
          </a:xfrm>
          <a:prstGeom prst="rect">
            <a:avLst/>
          </a:prstGeom>
          <a:noFill/>
        </p:spPr>
        <p:txBody>
          <a:bodyPr wrap="none" rtlCol="0">
            <a:spAutoFit/>
          </a:bodyPr>
          <a:lstStyle/>
          <a:p>
            <a:r>
              <a:rPr lang="en-US" dirty="0"/>
              <a:t>t</a:t>
            </a:r>
            <a:r>
              <a:rPr lang="en-US" dirty="0" smtClean="0"/>
              <a:t>ime = 50days</a:t>
            </a:r>
            <a:endParaRPr lang="en-US" dirty="0"/>
          </a:p>
        </p:txBody>
      </p:sp>
      <p:sp>
        <p:nvSpPr>
          <p:cNvPr id="33" name="TextBox 32"/>
          <p:cNvSpPr txBox="1"/>
          <p:nvPr/>
        </p:nvSpPr>
        <p:spPr>
          <a:xfrm>
            <a:off x="468321" y="5587914"/>
            <a:ext cx="1492716" cy="369332"/>
          </a:xfrm>
          <a:prstGeom prst="rect">
            <a:avLst/>
          </a:prstGeom>
          <a:noFill/>
        </p:spPr>
        <p:txBody>
          <a:bodyPr wrap="none" rtlCol="0">
            <a:spAutoFit/>
          </a:bodyPr>
          <a:lstStyle/>
          <a:p>
            <a:r>
              <a:rPr lang="en-US" dirty="0"/>
              <a:t>t</a:t>
            </a:r>
            <a:r>
              <a:rPr lang="en-US" dirty="0" smtClean="0"/>
              <a:t>ime = 40days</a:t>
            </a:r>
            <a:endParaRPr lang="en-US" dirty="0"/>
          </a:p>
        </p:txBody>
      </p:sp>
      <p:sp>
        <p:nvSpPr>
          <p:cNvPr id="34" name="TextBox 33"/>
          <p:cNvSpPr txBox="1"/>
          <p:nvPr/>
        </p:nvSpPr>
        <p:spPr>
          <a:xfrm>
            <a:off x="1390110" y="5937553"/>
            <a:ext cx="729374" cy="276999"/>
          </a:xfrm>
          <a:prstGeom prst="rect">
            <a:avLst/>
          </a:prstGeom>
          <a:noFill/>
        </p:spPr>
        <p:txBody>
          <a:bodyPr wrap="square" rtlCol="0">
            <a:spAutoFit/>
          </a:bodyPr>
          <a:lstStyle/>
          <a:p>
            <a:r>
              <a:rPr lang="en-US" sz="1200" dirty="0" smtClean="0"/>
              <a:t>Latitude</a:t>
            </a:r>
            <a:endParaRPr lang="en-US" sz="1200" dirty="0"/>
          </a:p>
        </p:txBody>
      </p:sp>
      <p:sp>
        <p:nvSpPr>
          <p:cNvPr id="35" name="TextBox 34"/>
          <p:cNvSpPr txBox="1"/>
          <p:nvPr/>
        </p:nvSpPr>
        <p:spPr>
          <a:xfrm>
            <a:off x="4386768" y="5938103"/>
            <a:ext cx="729374" cy="276999"/>
          </a:xfrm>
          <a:prstGeom prst="rect">
            <a:avLst/>
          </a:prstGeom>
          <a:noFill/>
        </p:spPr>
        <p:txBody>
          <a:bodyPr wrap="square" rtlCol="0">
            <a:spAutoFit/>
          </a:bodyPr>
          <a:lstStyle/>
          <a:p>
            <a:r>
              <a:rPr lang="en-US" sz="1200" dirty="0" smtClean="0"/>
              <a:t>Latitude</a:t>
            </a:r>
            <a:endParaRPr lang="en-US" sz="1200" dirty="0"/>
          </a:p>
        </p:txBody>
      </p:sp>
      <p:sp>
        <p:nvSpPr>
          <p:cNvPr id="36" name="TextBox 35"/>
          <p:cNvSpPr txBox="1"/>
          <p:nvPr/>
        </p:nvSpPr>
        <p:spPr>
          <a:xfrm>
            <a:off x="7377501" y="5938756"/>
            <a:ext cx="729374" cy="276999"/>
          </a:xfrm>
          <a:prstGeom prst="rect">
            <a:avLst/>
          </a:prstGeom>
          <a:noFill/>
        </p:spPr>
        <p:txBody>
          <a:bodyPr wrap="square" rtlCol="0">
            <a:spAutoFit/>
          </a:bodyPr>
          <a:lstStyle/>
          <a:p>
            <a:r>
              <a:rPr lang="en-US" sz="1200" dirty="0" smtClean="0"/>
              <a:t>Latitude</a:t>
            </a:r>
            <a:endParaRPr lang="en-US" sz="1200" dirty="0"/>
          </a:p>
        </p:txBody>
      </p:sp>
      <p:sp>
        <p:nvSpPr>
          <p:cNvPr id="37" name="TextBox 36"/>
          <p:cNvSpPr txBox="1"/>
          <p:nvPr/>
        </p:nvSpPr>
        <p:spPr>
          <a:xfrm rot="16200000">
            <a:off x="-292256" y="4895018"/>
            <a:ext cx="1134510" cy="276999"/>
          </a:xfrm>
          <a:prstGeom prst="rect">
            <a:avLst/>
          </a:prstGeom>
          <a:noFill/>
        </p:spPr>
        <p:txBody>
          <a:bodyPr wrap="square" rtlCol="0">
            <a:spAutoFit/>
          </a:bodyPr>
          <a:lstStyle/>
          <a:p>
            <a:r>
              <a:rPr lang="en-US" sz="1200" dirty="0" smtClean="0"/>
              <a:t>Temperature</a:t>
            </a:r>
            <a:endParaRPr lang="en-US" sz="1200" dirty="0"/>
          </a:p>
        </p:txBody>
      </p:sp>
      <p:sp>
        <p:nvSpPr>
          <p:cNvPr id="38" name="TextBox 37"/>
          <p:cNvSpPr txBox="1"/>
          <p:nvPr/>
        </p:nvSpPr>
        <p:spPr>
          <a:xfrm rot="16200000">
            <a:off x="2707596" y="4927283"/>
            <a:ext cx="1134510" cy="276999"/>
          </a:xfrm>
          <a:prstGeom prst="rect">
            <a:avLst/>
          </a:prstGeom>
          <a:noFill/>
        </p:spPr>
        <p:txBody>
          <a:bodyPr wrap="square" rtlCol="0">
            <a:spAutoFit/>
          </a:bodyPr>
          <a:lstStyle/>
          <a:p>
            <a:r>
              <a:rPr lang="en-US" sz="1200" dirty="0" smtClean="0"/>
              <a:t>Temperature</a:t>
            </a:r>
            <a:endParaRPr lang="en-US" sz="1200" dirty="0"/>
          </a:p>
        </p:txBody>
      </p:sp>
      <p:sp>
        <p:nvSpPr>
          <p:cNvPr id="39" name="TextBox 38"/>
          <p:cNvSpPr txBox="1"/>
          <p:nvPr/>
        </p:nvSpPr>
        <p:spPr>
          <a:xfrm rot="16200000">
            <a:off x="5685499" y="4927284"/>
            <a:ext cx="1134510" cy="276999"/>
          </a:xfrm>
          <a:prstGeom prst="rect">
            <a:avLst/>
          </a:prstGeom>
          <a:noFill/>
        </p:spPr>
        <p:txBody>
          <a:bodyPr wrap="square" rtlCol="0">
            <a:spAutoFit/>
          </a:bodyPr>
          <a:lstStyle/>
          <a:p>
            <a:r>
              <a:rPr lang="en-US" sz="1200" dirty="0" smtClean="0"/>
              <a:t>Temperature</a:t>
            </a:r>
            <a:endParaRPr lang="en-US" sz="1200" dirty="0"/>
          </a:p>
        </p:txBody>
      </p:sp>
      <p:sp>
        <p:nvSpPr>
          <p:cNvPr id="27" name="Footer Placeholder 4"/>
          <p:cNvSpPr>
            <a:spLocks noGrp="1"/>
          </p:cNvSpPr>
          <p:nvPr>
            <p:ph type="ftr" sz="quarter" idx="11"/>
          </p:nvPr>
        </p:nvSpPr>
        <p:spPr>
          <a:xfrm>
            <a:off x="3124200" y="6356350"/>
            <a:ext cx="2895600" cy="365125"/>
          </a:xfrm>
        </p:spPr>
        <p:txBody>
          <a:bodyPr/>
          <a:lstStyle/>
          <a:p>
            <a:r>
              <a:rPr lang="en-US" smtClean="0"/>
              <a:t>Ocean Sciences Meeting 24 Feb. 2012</a:t>
            </a:r>
            <a:endParaRPr lang="en-US" dirty="0" smtClean="0"/>
          </a:p>
        </p:txBody>
      </p:sp>
      <p:sp>
        <p:nvSpPr>
          <p:cNvPr id="28" name="TextBox 27"/>
          <p:cNvSpPr txBox="1"/>
          <p:nvPr/>
        </p:nvSpPr>
        <p:spPr>
          <a:xfrm>
            <a:off x="1291089" y="1823306"/>
            <a:ext cx="3644860" cy="738664"/>
          </a:xfrm>
          <a:prstGeom prst="rect">
            <a:avLst/>
          </a:prstGeom>
          <a:noFill/>
        </p:spPr>
        <p:txBody>
          <a:bodyPr wrap="none" rtlCol="0">
            <a:spAutoFit/>
          </a:bodyPr>
          <a:lstStyle/>
          <a:p>
            <a:r>
              <a:rPr lang="en-US" sz="1400" dirty="0"/>
              <a:t>Green dashed line is posterior at previous time,</a:t>
            </a:r>
          </a:p>
          <a:p>
            <a:r>
              <a:rPr lang="en-US" sz="1400" dirty="0" smtClean="0"/>
              <a:t>Blue dashed line is prior at current time,</a:t>
            </a:r>
          </a:p>
          <a:p>
            <a:r>
              <a:rPr lang="en-US" sz="1400" dirty="0" smtClean="0"/>
              <a:t>Ensembles are thin lines. </a:t>
            </a:r>
            <a:endParaRPr lang="en-US" sz="1400" dirty="0"/>
          </a:p>
        </p:txBody>
      </p:sp>
    </p:spTree>
    <p:extLst>
      <p:ext uri="{BB962C8B-B14F-4D97-AF65-F5344CB8AC3E}">
        <p14:creationId xmlns:p14="http://schemas.microsoft.com/office/powerpoint/2010/main" val="1400329644"/>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125121" y="1416446"/>
            <a:ext cx="8908299" cy="4838302"/>
            <a:chOff x="125121" y="1230517"/>
            <a:chExt cx="8908299" cy="4838302"/>
          </a:xfrm>
        </p:grpSpPr>
        <p:pic>
          <p:nvPicPr>
            <p:cNvPr id="4" name="Picture 3" descr="temp_143_2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712" y="1230517"/>
              <a:ext cx="2926080" cy="2374233"/>
            </a:xfrm>
            <a:prstGeom prst="rect">
              <a:avLst/>
            </a:prstGeom>
          </p:spPr>
        </p:pic>
        <p:pic>
          <p:nvPicPr>
            <p:cNvPr id="5" name="Picture 4" descr="temp_143_3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7340" y="1230517"/>
              <a:ext cx="2926080" cy="2374233"/>
            </a:xfrm>
            <a:prstGeom prst="rect">
              <a:avLst/>
            </a:prstGeom>
          </p:spPr>
        </p:pic>
        <p:pic>
          <p:nvPicPr>
            <p:cNvPr id="6" name="Picture 5" descr="temp_143_4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21" y="3694586"/>
              <a:ext cx="2926080" cy="2374233"/>
            </a:xfrm>
            <a:prstGeom prst="rect">
              <a:avLst/>
            </a:prstGeom>
          </p:spPr>
        </p:pic>
        <p:pic>
          <p:nvPicPr>
            <p:cNvPr id="7" name="Picture 6" descr="temp_143_51.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3519" y="3694586"/>
              <a:ext cx="2926080" cy="2374233"/>
            </a:xfrm>
            <a:prstGeom prst="rect">
              <a:avLst/>
            </a:prstGeom>
          </p:spPr>
        </p:pic>
        <p:pic>
          <p:nvPicPr>
            <p:cNvPr id="8" name="Picture 7" descr="temp_143_64.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7340" y="3694586"/>
              <a:ext cx="2926080" cy="2374233"/>
            </a:xfrm>
            <a:prstGeom prst="rect">
              <a:avLst/>
            </a:prstGeom>
          </p:spPr>
        </p:pic>
        <p:pic>
          <p:nvPicPr>
            <p:cNvPr id="9" name="Picture 8" descr="temp_143_11.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397" y="1230518"/>
              <a:ext cx="2926080" cy="2374233"/>
            </a:xfrm>
            <a:prstGeom prst="rect">
              <a:avLst/>
            </a:prstGeom>
          </p:spPr>
        </p:pic>
      </p:grpSp>
      <p:sp>
        <p:nvSpPr>
          <p:cNvPr id="11" name="TextBox 10"/>
          <p:cNvSpPr txBox="1"/>
          <p:nvPr/>
        </p:nvSpPr>
        <p:spPr>
          <a:xfrm>
            <a:off x="487277" y="3249876"/>
            <a:ext cx="1492716" cy="369332"/>
          </a:xfrm>
          <a:prstGeom prst="rect">
            <a:avLst/>
          </a:prstGeom>
          <a:noFill/>
        </p:spPr>
        <p:txBody>
          <a:bodyPr wrap="none" rtlCol="0">
            <a:spAutoFit/>
          </a:bodyPr>
          <a:lstStyle/>
          <a:p>
            <a:r>
              <a:rPr lang="en-US" dirty="0"/>
              <a:t>t</a:t>
            </a:r>
            <a:r>
              <a:rPr lang="en-US" dirty="0" smtClean="0"/>
              <a:t>ime = 10days</a:t>
            </a:r>
            <a:endParaRPr lang="en-US" dirty="0"/>
          </a:p>
        </p:txBody>
      </p:sp>
      <p:sp>
        <p:nvSpPr>
          <p:cNvPr id="12" name="TextBox 11"/>
          <p:cNvSpPr txBox="1"/>
          <p:nvPr/>
        </p:nvSpPr>
        <p:spPr>
          <a:xfrm>
            <a:off x="3483109" y="3230918"/>
            <a:ext cx="1492716" cy="369332"/>
          </a:xfrm>
          <a:prstGeom prst="rect">
            <a:avLst/>
          </a:prstGeom>
          <a:noFill/>
        </p:spPr>
        <p:txBody>
          <a:bodyPr wrap="none" rtlCol="0">
            <a:spAutoFit/>
          </a:bodyPr>
          <a:lstStyle/>
          <a:p>
            <a:r>
              <a:rPr lang="en-US" dirty="0"/>
              <a:t>t</a:t>
            </a:r>
            <a:r>
              <a:rPr lang="en-US" dirty="0" smtClean="0"/>
              <a:t>ime = 20days</a:t>
            </a:r>
            <a:endParaRPr lang="en-US" dirty="0"/>
          </a:p>
        </p:txBody>
      </p:sp>
      <p:sp>
        <p:nvSpPr>
          <p:cNvPr id="13" name="TextBox 12"/>
          <p:cNvSpPr txBox="1"/>
          <p:nvPr/>
        </p:nvSpPr>
        <p:spPr>
          <a:xfrm>
            <a:off x="6478188" y="3230918"/>
            <a:ext cx="1492716" cy="369332"/>
          </a:xfrm>
          <a:prstGeom prst="rect">
            <a:avLst/>
          </a:prstGeom>
          <a:noFill/>
        </p:spPr>
        <p:txBody>
          <a:bodyPr wrap="none" rtlCol="0">
            <a:spAutoFit/>
          </a:bodyPr>
          <a:lstStyle/>
          <a:p>
            <a:r>
              <a:rPr lang="en-US" dirty="0"/>
              <a:t>t</a:t>
            </a:r>
            <a:r>
              <a:rPr lang="en-US" dirty="0" smtClean="0"/>
              <a:t>ime = 30days</a:t>
            </a:r>
            <a:endParaRPr lang="en-US" dirty="0"/>
          </a:p>
        </p:txBody>
      </p:sp>
      <p:sp>
        <p:nvSpPr>
          <p:cNvPr id="14" name="TextBox 13"/>
          <p:cNvSpPr txBox="1"/>
          <p:nvPr/>
        </p:nvSpPr>
        <p:spPr>
          <a:xfrm>
            <a:off x="6478188" y="5573601"/>
            <a:ext cx="1492716" cy="369332"/>
          </a:xfrm>
          <a:prstGeom prst="rect">
            <a:avLst/>
          </a:prstGeom>
          <a:noFill/>
        </p:spPr>
        <p:txBody>
          <a:bodyPr wrap="none" rtlCol="0">
            <a:spAutoFit/>
          </a:bodyPr>
          <a:lstStyle/>
          <a:p>
            <a:r>
              <a:rPr lang="en-US" dirty="0"/>
              <a:t>t</a:t>
            </a:r>
            <a:r>
              <a:rPr lang="en-US" dirty="0" smtClean="0"/>
              <a:t>ime = 60days</a:t>
            </a:r>
            <a:endParaRPr lang="en-US" dirty="0"/>
          </a:p>
        </p:txBody>
      </p:sp>
      <p:sp>
        <p:nvSpPr>
          <p:cNvPr id="15" name="TextBox 14"/>
          <p:cNvSpPr txBox="1"/>
          <p:nvPr/>
        </p:nvSpPr>
        <p:spPr>
          <a:xfrm>
            <a:off x="3483109" y="5573601"/>
            <a:ext cx="1492716" cy="369332"/>
          </a:xfrm>
          <a:prstGeom prst="rect">
            <a:avLst/>
          </a:prstGeom>
          <a:noFill/>
        </p:spPr>
        <p:txBody>
          <a:bodyPr wrap="none" rtlCol="0">
            <a:spAutoFit/>
          </a:bodyPr>
          <a:lstStyle/>
          <a:p>
            <a:r>
              <a:rPr lang="en-US" dirty="0"/>
              <a:t>t</a:t>
            </a:r>
            <a:r>
              <a:rPr lang="en-US" dirty="0" smtClean="0"/>
              <a:t>ime = 50days</a:t>
            </a:r>
            <a:endParaRPr lang="en-US" dirty="0"/>
          </a:p>
        </p:txBody>
      </p:sp>
      <p:sp>
        <p:nvSpPr>
          <p:cNvPr id="16" name="TextBox 15"/>
          <p:cNvSpPr txBox="1"/>
          <p:nvPr/>
        </p:nvSpPr>
        <p:spPr>
          <a:xfrm>
            <a:off x="468321" y="5587914"/>
            <a:ext cx="1492716" cy="369332"/>
          </a:xfrm>
          <a:prstGeom prst="rect">
            <a:avLst/>
          </a:prstGeom>
          <a:noFill/>
        </p:spPr>
        <p:txBody>
          <a:bodyPr wrap="none" rtlCol="0">
            <a:spAutoFit/>
          </a:bodyPr>
          <a:lstStyle/>
          <a:p>
            <a:r>
              <a:rPr lang="en-US" dirty="0"/>
              <a:t>t</a:t>
            </a:r>
            <a:r>
              <a:rPr lang="en-US" dirty="0" smtClean="0"/>
              <a:t>ime = 40days</a:t>
            </a:r>
            <a:endParaRPr lang="en-US" dirty="0"/>
          </a:p>
        </p:txBody>
      </p:sp>
      <p:sp>
        <p:nvSpPr>
          <p:cNvPr id="17" name="Slide Number Placeholder 16"/>
          <p:cNvSpPr>
            <a:spLocks noGrp="1"/>
          </p:cNvSpPr>
          <p:nvPr>
            <p:ph type="sldNum" sz="quarter" idx="12"/>
          </p:nvPr>
        </p:nvSpPr>
        <p:spPr/>
        <p:txBody>
          <a:bodyPr/>
          <a:lstStyle/>
          <a:p>
            <a:fld id="{ADCBFB56-707D-1643-86E9-FE28FF2C8F89}" type="slidenum">
              <a:rPr lang="en-US" smtClean="0"/>
              <a:pPr/>
              <a:t>89</a:t>
            </a:fld>
            <a:endParaRPr lang="en-US"/>
          </a:p>
        </p:txBody>
      </p:sp>
      <p:sp>
        <p:nvSpPr>
          <p:cNvPr id="21" name="Rectangle 20"/>
          <p:cNvSpPr/>
          <p:nvPr/>
        </p:nvSpPr>
        <p:spPr>
          <a:xfrm>
            <a:off x="125121" y="1389593"/>
            <a:ext cx="8908299" cy="23742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57365" y="998064"/>
            <a:ext cx="8020093" cy="400110"/>
          </a:xfrm>
          <a:prstGeom prst="rect">
            <a:avLst/>
          </a:prstGeom>
          <a:noFill/>
        </p:spPr>
        <p:txBody>
          <a:bodyPr wrap="square" rtlCol="0">
            <a:spAutoFit/>
          </a:bodyPr>
          <a:lstStyle/>
          <a:p>
            <a:pPr algn="ctr"/>
            <a:r>
              <a:rPr lang="en-US" sz="2000" dirty="0" smtClean="0"/>
              <a:t>60-day assimilation starting from model climatology on 1 January 2004. </a:t>
            </a:r>
            <a:endParaRPr lang="en-US" sz="2000" dirty="0"/>
          </a:p>
        </p:txBody>
      </p:sp>
      <p:sp>
        <p:nvSpPr>
          <p:cNvPr id="24" name="TextBox 23"/>
          <p:cNvSpPr txBox="1"/>
          <p:nvPr/>
        </p:nvSpPr>
        <p:spPr>
          <a:xfrm>
            <a:off x="414615" y="1553212"/>
            <a:ext cx="8314770" cy="1323439"/>
          </a:xfrm>
          <a:prstGeom prst="rect">
            <a:avLst/>
          </a:prstGeom>
          <a:noFill/>
        </p:spPr>
        <p:txBody>
          <a:bodyPr wrap="square" rtlCol="0">
            <a:spAutoFit/>
          </a:bodyPr>
          <a:lstStyle/>
          <a:p>
            <a:pPr marL="285750" indent="-285750">
              <a:buFont typeface="Arial"/>
              <a:buChar char="•"/>
            </a:pPr>
            <a:r>
              <a:rPr lang="en-US" sz="2000" dirty="0" smtClean="0"/>
              <a:t>Assimilation cannot force model to fit observations.</a:t>
            </a:r>
          </a:p>
          <a:p>
            <a:pPr marL="285750" indent="-285750">
              <a:buFont typeface="Arial"/>
              <a:buChar char="•"/>
            </a:pPr>
            <a:r>
              <a:rPr lang="en-US" sz="2000" dirty="0" smtClean="0"/>
              <a:t>Use of adaptive inflation leads to eventual model failure.</a:t>
            </a:r>
          </a:p>
          <a:p>
            <a:pPr marL="285750" indent="-285750">
              <a:buFont typeface="Arial"/>
              <a:buChar char="•"/>
            </a:pPr>
            <a:r>
              <a:rPr lang="en-US" sz="2000" dirty="0" smtClean="0"/>
              <a:t>Reduced adaptive inflation can lead to compromise between observations and model.</a:t>
            </a:r>
          </a:p>
        </p:txBody>
      </p:sp>
      <p:sp>
        <p:nvSpPr>
          <p:cNvPr id="20" name="TextBox 19"/>
          <p:cNvSpPr txBox="1"/>
          <p:nvPr/>
        </p:nvSpPr>
        <p:spPr>
          <a:xfrm>
            <a:off x="1390110" y="5937553"/>
            <a:ext cx="729374" cy="276999"/>
          </a:xfrm>
          <a:prstGeom prst="rect">
            <a:avLst/>
          </a:prstGeom>
          <a:noFill/>
        </p:spPr>
        <p:txBody>
          <a:bodyPr wrap="square" rtlCol="0">
            <a:spAutoFit/>
          </a:bodyPr>
          <a:lstStyle/>
          <a:p>
            <a:r>
              <a:rPr lang="en-US" sz="1200" dirty="0" smtClean="0"/>
              <a:t>Latitude</a:t>
            </a:r>
            <a:endParaRPr lang="en-US" sz="1200" dirty="0"/>
          </a:p>
        </p:txBody>
      </p:sp>
      <p:sp>
        <p:nvSpPr>
          <p:cNvPr id="22" name="TextBox 21"/>
          <p:cNvSpPr txBox="1"/>
          <p:nvPr/>
        </p:nvSpPr>
        <p:spPr>
          <a:xfrm>
            <a:off x="4386768" y="5938103"/>
            <a:ext cx="729374" cy="276999"/>
          </a:xfrm>
          <a:prstGeom prst="rect">
            <a:avLst/>
          </a:prstGeom>
          <a:noFill/>
        </p:spPr>
        <p:txBody>
          <a:bodyPr wrap="square" rtlCol="0">
            <a:spAutoFit/>
          </a:bodyPr>
          <a:lstStyle/>
          <a:p>
            <a:r>
              <a:rPr lang="en-US" sz="1200" dirty="0" smtClean="0"/>
              <a:t>Latitude</a:t>
            </a:r>
            <a:endParaRPr lang="en-US" sz="1200" dirty="0"/>
          </a:p>
        </p:txBody>
      </p:sp>
      <p:sp>
        <p:nvSpPr>
          <p:cNvPr id="25" name="TextBox 24"/>
          <p:cNvSpPr txBox="1"/>
          <p:nvPr/>
        </p:nvSpPr>
        <p:spPr>
          <a:xfrm>
            <a:off x="7377501" y="5938756"/>
            <a:ext cx="729374" cy="276999"/>
          </a:xfrm>
          <a:prstGeom prst="rect">
            <a:avLst/>
          </a:prstGeom>
          <a:noFill/>
        </p:spPr>
        <p:txBody>
          <a:bodyPr wrap="square" rtlCol="0">
            <a:spAutoFit/>
          </a:bodyPr>
          <a:lstStyle/>
          <a:p>
            <a:r>
              <a:rPr lang="en-US" sz="1200" dirty="0" smtClean="0"/>
              <a:t>Latitude</a:t>
            </a:r>
            <a:endParaRPr lang="en-US" sz="1200" dirty="0"/>
          </a:p>
        </p:txBody>
      </p:sp>
      <p:sp>
        <p:nvSpPr>
          <p:cNvPr id="26" name="TextBox 25"/>
          <p:cNvSpPr txBox="1"/>
          <p:nvPr/>
        </p:nvSpPr>
        <p:spPr>
          <a:xfrm rot="16200000">
            <a:off x="-292256" y="4895018"/>
            <a:ext cx="1134510" cy="276999"/>
          </a:xfrm>
          <a:prstGeom prst="rect">
            <a:avLst/>
          </a:prstGeom>
          <a:noFill/>
        </p:spPr>
        <p:txBody>
          <a:bodyPr wrap="square" rtlCol="0">
            <a:spAutoFit/>
          </a:bodyPr>
          <a:lstStyle/>
          <a:p>
            <a:r>
              <a:rPr lang="en-US" sz="1200" dirty="0" smtClean="0"/>
              <a:t>Temperature</a:t>
            </a:r>
            <a:endParaRPr lang="en-US" sz="1200" dirty="0"/>
          </a:p>
        </p:txBody>
      </p:sp>
      <p:sp>
        <p:nvSpPr>
          <p:cNvPr id="27" name="TextBox 26"/>
          <p:cNvSpPr txBox="1"/>
          <p:nvPr/>
        </p:nvSpPr>
        <p:spPr>
          <a:xfrm rot="16200000">
            <a:off x="2707596" y="4927283"/>
            <a:ext cx="1134510" cy="276999"/>
          </a:xfrm>
          <a:prstGeom prst="rect">
            <a:avLst/>
          </a:prstGeom>
          <a:noFill/>
        </p:spPr>
        <p:txBody>
          <a:bodyPr wrap="square" rtlCol="0">
            <a:spAutoFit/>
          </a:bodyPr>
          <a:lstStyle/>
          <a:p>
            <a:r>
              <a:rPr lang="en-US" sz="1200" dirty="0" smtClean="0"/>
              <a:t>Temperature</a:t>
            </a:r>
            <a:endParaRPr lang="en-US" sz="1200" dirty="0"/>
          </a:p>
        </p:txBody>
      </p:sp>
      <p:sp>
        <p:nvSpPr>
          <p:cNvPr id="28" name="TextBox 27"/>
          <p:cNvSpPr txBox="1"/>
          <p:nvPr/>
        </p:nvSpPr>
        <p:spPr>
          <a:xfrm rot="16200000">
            <a:off x="5685499" y="4927284"/>
            <a:ext cx="1134510" cy="276999"/>
          </a:xfrm>
          <a:prstGeom prst="rect">
            <a:avLst/>
          </a:prstGeom>
          <a:noFill/>
        </p:spPr>
        <p:txBody>
          <a:bodyPr wrap="square" rtlCol="0">
            <a:spAutoFit/>
          </a:bodyPr>
          <a:lstStyle/>
          <a:p>
            <a:r>
              <a:rPr lang="en-US" sz="1200" dirty="0" smtClean="0"/>
              <a:t>Temperature</a:t>
            </a:r>
            <a:endParaRPr lang="en-US" sz="1200" dirty="0"/>
          </a:p>
        </p:txBody>
      </p:sp>
      <p:sp>
        <p:nvSpPr>
          <p:cNvPr id="3" name="Title 2"/>
          <p:cNvSpPr>
            <a:spLocks noGrp="1"/>
          </p:cNvSpPr>
          <p:nvPr>
            <p:ph type="ctrTitle"/>
          </p:nvPr>
        </p:nvSpPr>
        <p:spPr>
          <a:xfrm>
            <a:off x="118872" y="155448"/>
            <a:ext cx="8915400" cy="649224"/>
          </a:xfrm>
        </p:spPr>
        <p:txBody>
          <a:bodyPr>
            <a:normAutofit/>
          </a:bodyPr>
          <a:lstStyle/>
          <a:p>
            <a:r>
              <a:rPr lang="en-US" sz="3200" dirty="0" smtClean="0"/>
              <a:t>Challenges in correcting position of </a:t>
            </a:r>
            <a:r>
              <a:rPr lang="en-US" sz="3200" dirty="0" err="1" smtClean="0"/>
              <a:t>Kuroshio</a:t>
            </a:r>
            <a:r>
              <a:rPr lang="en-US" sz="3200" dirty="0" smtClean="0"/>
              <a:t>.</a:t>
            </a:r>
            <a:endParaRPr lang="en-US" sz="3200" dirty="0"/>
          </a:p>
        </p:txBody>
      </p:sp>
      <p:sp>
        <p:nvSpPr>
          <p:cNvPr id="29" name="Footer Placeholder 4"/>
          <p:cNvSpPr>
            <a:spLocks noGrp="1"/>
          </p:cNvSpPr>
          <p:nvPr>
            <p:ph type="ftr" sz="quarter" idx="11"/>
          </p:nvPr>
        </p:nvSpPr>
        <p:spPr>
          <a:xfrm>
            <a:off x="3124200" y="6356350"/>
            <a:ext cx="2895600" cy="365125"/>
          </a:xfrm>
        </p:spPr>
        <p:txBody>
          <a:bodyPr/>
          <a:lstStyle/>
          <a:p>
            <a:r>
              <a:rPr lang="en-US" smtClean="0"/>
              <a:t>Ocean Sciences Meeting 24 Feb. 2012</a:t>
            </a:r>
            <a:endParaRPr lang="en-US" dirty="0" smtClean="0"/>
          </a:p>
        </p:txBody>
      </p:sp>
    </p:spTree>
    <p:extLst>
      <p:ext uri="{BB962C8B-B14F-4D97-AF65-F5344CB8AC3E}">
        <p14:creationId xmlns:p14="http://schemas.microsoft.com/office/powerpoint/2010/main" val="14003296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DataAssimilationDiagram_frame5"/>
          <p:cNvPicPr>
            <a:picLocks noChangeAspect="1" noChangeArrowheads="1"/>
          </p:cNvPicPr>
          <p:nvPr/>
        </p:nvPicPr>
        <p:blipFill>
          <a:blip r:embed="rId3"/>
          <a:srcRect/>
          <a:stretch>
            <a:fillRect/>
          </a:stretch>
        </p:blipFill>
        <p:spPr bwMode="auto">
          <a:xfrm>
            <a:off x="448962" y="1600200"/>
            <a:ext cx="8280400" cy="4622800"/>
          </a:xfrm>
          <a:prstGeom prst="rect">
            <a:avLst/>
          </a:prstGeom>
          <a:noFill/>
          <a:ln w="9525">
            <a:noFill/>
            <a:miter lim="800000"/>
            <a:headEnd/>
            <a:tailEnd/>
          </a:ln>
        </p:spPr>
      </p:pic>
      <p:sp>
        <p:nvSpPr>
          <p:cNvPr id="67588" name="Text Box 6"/>
          <p:cNvSpPr txBox="1">
            <a:spLocks noChangeArrowheads="1"/>
          </p:cNvSpPr>
          <p:nvPr/>
        </p:nvSpPr>
        <p:spPr bwMode="auto">
          <a:xfrm>
            <a:off x="5097463" y="4659313"/>
            <a:ext cx="3768725" cy="1431925"/>
          </a:xfrm>
          <a:prstGeom prst="rect">
            <a:avLst/>
          </a:prstGeom>
          <a:noFill/>
          <a:ln w="34925">
            <a:noFill/>
            <a:miter lim="800000"/>
            <a:headEnd/>
            <a:tailEnd/>
          </a:ln>
        </p:spPr>
        <p:txBody>
          <a:bodyPr anchor="ctr">
            <a:prstTxWarp prst="textNoShape">
              <a:avLst/>
            </a:prstTxWarp>
            <a:spAutoFit/>
          </a:bodyPr>
          <a:lstStyle/>
          <a:p>
            <a:r>
              <a:rPr lang="en-US" sz="2200"/>
              <a:t>Theory: impact of observation increments on each state variable can be handled independently!</a:t>
            </a:r>
            <a:endParaRPr lang="en-US">
              <a:latin typeface="Times New Roman" charset="0"/>
            </a:endParaRPr>
          </a:p>
        </p:txBody>
      </p:sp>
      <p:sp>
        <p:nvSpPr>
          <p:cNvPr id="67589" name="Rectangle 8"/>
          <p:cNvSpPr txBox="1">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2800">
                <a:solidFill>
                  <a:schemeClr val="tx2"/>
                </a:solidFill>
              </a:rPr>
              <a:t>Ensemble Filter for Large Geophysical Models</a:t>
            </a:r>
          </a:p>
        </p:txBody>
      </p:sp>
      <p:sp>
        <p:nvSpPr>
          <p:cNvPr id="67590" name="Footer Placeholder 7"/>
          <p:cNvSpPr>
            <a:spLocks noGrp="1"/>
          </p:cNvSpPr>
          <p:nvPr>
            <p:ph type="ftr" sz="quarter" idx="11"/>
          </p:nvPr>
        </p:nvSpPr>
        <p:spPr>
          <a:noFill/>
        </p:spPr>
        <p:txBody>
          <a:bodyPr/>
          <a:lstStyle/>
          <a:p>
            <a:r>
              <a:rPr lang="en-US" smtClean="0"/>
              <a:t>Ocean Sciences Meeting 24 Feb. 2012</a:t>
            </a:r>
          </a:p>
        </p:txBody>
      </p:sp>
      <p:sp>
        <p:nvSpPr>
          <p:cNvPr id="8" name="Rectangle 14"/>
          <p:cNvSpPr>
            <a:spLocks noChangeArrowheads="1"/>
          </p:cNvSpPr>
          <p:nvPr/>
        </p:nvSpPr>
        <p:spPr bwMode="auto">
          <a:xfrm>
            <a:off x="641350" y="1163378"/>
            <a:ext cx="7708900" cy="646331"/>
          </a:xfrm>
          <a:prstGeom prst="rect">
            <a:avLst/>
          </a:prstGeom>
          <a:noFill/>
          <a:ln w="34925">
            <a:noFill/>
            <a:miter lim="800000"/>
            <a:headEnd/>
            <a:tailEnd/>
          </a:ln>
        </p:spPr>
        <p:txBody>
          <a:bodyPr anchor="ctr">
            <a:prstTxWarp prst="textNoShape">
              <a:avLst/>
            </a:prstTxWarp>
            <a:spAutoFit/>
          </a:bodyPr>
          <a:lstStyle/>
          <a:p>
            <a:r>
              <a:rPr lang="en-US" dirty="0" smtClean="0"/>
              <a:t>5. Use ensemble samples of </a:t>
            </a:r>
            <a:r>
              <a:rPr lang="en-US" b="1" dirty="0" err="1" smtClean="0"/>
              <a:t>y</a:t>
            </a:r>
            <a:r>
              <a:rPr lang="en-US" dirty="0" smtClean="0"/>
              <a:t> and each state variable to linearly regress observation increments onto state variable increments.</a:t>
            </a:r>
            <a:endParaRPr lang="en-US" dirty="0">
              <a:latin typeface="Times New Roman" charset="0"/>
            </a:endParaRPr>
          </a:p>
        </p:txBody>
      </p:sp>
      <p:sp>
        <p:nvSpPr>
          <p:cNvPr id="9" name="Slide Number Placeholder 5"/>
          <p:cNvSpPr>
            <a:spLocks noGrp="1"/>
          </p:cNvSpPr>
          <p:nvPr>
            <p:ph type="sldNum" sz="quarter" idx="4294967295"/>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9</a:t>
            </a:fld>
            <a:endParaRPr lang="en-US" dirty="0"/>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4"/>
          <p:cNvSpPr>
            <a:spLocks noGrp="1"/>
          </p:cNvSpPr>
          <p:nvPr>
            <p:ph type="ftr" sz="quarter" idx="4294967295"/>
          </p:nvPr>
        </p:nvSpPr>
        <p:spPr>
          <a:xfrm>
            <a:off x="3162300" y="6344602"/>
            <a:ext cx="2819400" cy="381000"/>
          </a:xfrm>
          <a:prstGeom prst="rect">
            <a:avLst/>
          </a:prstGeom>
          <a:noFill/>
        </p:spPr>
        <p:txBody>
          <a:bodyPr/>
          <a:lstStyle/>
          <a:p>
            <a:r>
              <a:rPr lang="en-US" dirty="0" smtClean="0"/>
              <a:t>Ocean Sciences Meeting 24 Feb. 2012</a:t>
            </a:r>
          </a:p>
        </p:txBody>
      </p:sp>
      <p:sp>
        <p:nvSpPr>
          <p:cNvPr id="87043" name="Rectangle 2"/>
          <p:cNvSpPr>
            <a:spLocks noGrp="1" noChangeArrowheads="1"/>
          </p:cNvSpPr>
          <p:nvPr>
            <p:ph type="body" idx="1"/>
          </p:nvPr>
        </p:nvSpPr>
        <p:spPr>
          <a:xfrm>
            <a:off x="228600" y="1600200"/>
            <a:ext cx="8763000" cy="4876800"/>
          </a:xfrm>
        </p:spPr>
        <p:txBody>
          <a:bodyPr/>
          <a:lstStyle/>
          <a:p>
            <a:pPr eaLnBrk="1" hangingPunct="1">
              <a:buFont typeface="Wingdings" charset="2"/>
              <a:buChar char="Ø"/>
            </a:pPr>
            <a:r>
              <a:rPr lang="en-US" sz="2200" dirty="0" smtClean="0"/>
              <a:t>Very certain that model predictions are different from observations.</a:t>
            </a:r>
          </a:p>
          <a:p>
            <a:pPr eaLnBrk="1" hangingPunct="1">
              <a:buFont typeface="Wingdings" charset="2"/>
              <a:buChar char="Ø"/>
            </a:pPr>
            <a:r>
              <a:rPr lang="en-US" sz="2200" dirty="0" smtClean="0"/>
              <a:t>Very certain that small correlations have large errors.</a:t>
            </a:r>
          </a:p>
          <a:p>
            <a:pPr eaLnBrk="1" hangingPunct="1">
              <a:buFont typeface="Wingdings" charset="2"/>
              <a:buChar char="Ø"/>
            </a:pPr>
            <a:r>
              <a:rPr lang="en-US" sz="2200" dirty="0" smtClean="0"/>
              <a:t>Moderately confident that large correlations are ‘realistic’.</a:t>
            </a:r>
          </a:p>
          <a:p>
            <a:pPr eaLnBrk="1" hangingPunct="1">
              <a:buFont typeface="Wingdings" charset="2"/>
              <a:buChar char="Ø"/>
            </a:pPr>
            <a:r>
              <a:rPr lang="en-US" sz="2200" dirty="0" smtClean="0"/>
              <a:t>Very uncertain about state in sparse/unobserved regions.</a:t>
            </a:r>
          </a:p>
          <a:p>
            <a:pPr eaLnBrk="1" hangingPunct="1">
              <a:buNone/>
            </a:pPr>
            <a:endParaRPr lang="en-US" sz="2200" dirty="0" smtClean="0"/>
          </a:p>
          <a:p>
            <a:pPr eaLnBrk="1" hangingPunct="1">
              <a:buFont typeface="Wingdings" charset="2"/>
              <a:buChar char="Ø"/>
            </a:pPr>
            <a:r>
              <a:rPr lang="en-US" sz="2200" u="sng" dirty="0" smtClean="0">
                <a:solidFill>
                  <a:srgbClr val="FF0000"/>
                </a:solidFill>
              </a:rPr>
              <a:t>Must Calibrate and Validate results (adaptive inflation/localization).</a:t>
            </a:r>
          </a:p>
          <a:p>
            <a:pPr eaLnBrk="1" hangingPunct="1">
              <a:buFont typeface="Wingdings" charset="2"/>
              <a:buChar char="Ø"/>
            </a:pPr>
            <a:endParaRPr lang="en-US" sz="2200" u="sng" dirty="0" smtClean="0">
              <a:solidFill>
                <a:srgbClr val="FF0000"/>
              </a:solidFill>
            </a:endParaRPr>
          </a:p>
          <a:p>
            <a:pPr eaLnBrk="1" hangingPunct="1">
              <a:buFont typeface="Wingdings" charset="2"/>
              <a:buChar char="Ø"/>
            </a:pPr>
            <a:r>
              <a:rPr lang="en-US" sz="2200" u="sng" dirty="0" smtClean="0"/>
              <a:t>There may not be enough observations to do this many places.</a:t>
            </a:r>
          </a:p>
          <a:p>
            <a:pPr eaLnBrk="1" hangingPunct="1">
              <a:buFont typeface="Wingdings" charset="2"/>
              <a:buChar char="Ø"/>
            </a:pPr>
            <a:endParaRPr lang="en-US" sz="2200" u="sng" dirty="0" smtClean="0">
              <a:solidFill>
                <a:srgbClr val="FF0000"/>
              </a:solidFill>
            </a:endParaRPr>
          </a:p>
          <a:p>
            <a:pPr eaLnBrk="1" hangingPunct="1">
              <a:buFont typeface="Wingdings" charset="2"/>
              <a:buChar char="Ø"/>
            </a:pPr>
            <a:r>
              <a:rPr lang="en-US" sz="2200" u="sng" dirty="0" smtClean="0">
                <a:solidFill>
                  <a:srgbClr val="FF0000"/>
                </a:solidFill>
              </a:rPr>
              <a:t>First order of business: Improving models. DA can help with this.</a:t>
            </a:r>
          </a:p>
          <a:p>
            <a:pPr eaLnBrk="1" hangingPunct="1">
              <a:buNone/>
            </a:pPr>
            <a:endParaRPr lang="en-US" sz="1400" dirty="0" smtClean="0"/>
          </a:p>
        </p:txBody>
      </p:sp>
      <p:sp>
        <p:nvSpPr>
          <p:cNvPr id="87044" name="Rectangle 3"/>
          <p:cNvSpPr>
            <a:spLocks noGrp="1" noChangeArrowheads="1"/>
          </p:cNvSpPr>
          <p:nvPr>
            <p:ph type="title"/>
          </p:nvPr>
        </p:nvSpPr>
        <p:spPr>
          <a:xfrm>
            <a:off x="457200" y="381000"/>
            <a:ext cx="8229600" cy="1143000"/>
          </a:xfrm>
          <a:noFill/>
        </p:spPr>
        <p:txBody>
          <a:bodyPr/>
          <a:lstStyle/>
          <a:p>
            <a:pPr eaLnBrk="1" hangingPunct="1"/>
            <a:r>
              <a:rPr lang="en-US" sz="2200" dirty="0" smtClean="0"/>
              <a:t>Ensemble DA and UQ for Global Ocean Models</a:t>
            </a:r>
          </a:p>
        </p:txBody>
      </p:sp>
      <p:sp>
        <p:nvSpPr>
          <p:cNvPr id="5" name="Slide Number Placeholder 4"/>
          <p:cNvSpPr>
            <a:spLocks noGrp="1"/>
          </p:cNvSpPr>
          <p:nvPr>
            <p:ph type="sldNum" sz="quarter" idx="4"/>
          </p:nvPr>
        </p:nvSpPr>
        <p:spPr/>
        <p:txBody>
          <a:bodyPr/>
          <a:lstStyle/>
          <a:p>
            <a:fld id="{ADCBFB56-707D-1643-86E9-FE28FF2C8F89}" type="slidenum">
              <a:rPr lang="en-US" smtClean="0"/>
              <a:pPr/>
              <a:t>90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5"/>
          <p:cNvSpPr>
            <a:spLocks noGrp="1"/>
          </p:cNvSpPr>
          <p:nvPr>
            <p:ph type="ftr" sz="quarter" idx="11"/>
          </p:nvPr>
        </p:nvSpPr>
        <p:spPr>
          <a:noFill/>
        </p:spPr>
        <p:txBody>
          <a:bodyPr/>
          <a:lstStyle/>
          <a:p>
            <a:r>
              <a:rPr lang="en-US" smtClean="0"/>
              <a:t>Ocean Sciences Meeting 24 Feb. 2012</a:t>
            </a:r>
          </a:p>
        </p:txBody>
      </p:sp>
      <p:sp>
        <p:nvSpPr>
          <p:cNvPr id="103427" name="Rectangle 3"/>
          <p:cNvSpPr txBox="1">
            <a:spLocks noChangeArrowheads="1"/>
          </p:cNvSpPr>
          <p:nvPr/>
        </p:nvSpPr>
        <p:spPr bwMode="auto">
          <a:xfrm>
            <a:off x="228600" y="4114800"/>
            <a:ext cx="8610600" cy="1371600"/>
          </a:xfrm>
          <a:prstGeom prst="rect">
            <a:avLst/>
          </a:prstGeom>
          <a:noFill/>
          <a:ln w="9525">
            <a:noFill/>
            <a:miter lim="800000"/>
            <a:headEnd/>
            <a:tailEnd/>
          </a:ln>
        </p:spPr>
        <p:txBody>
          <a:bodyPr>
            <a:prstTxWarp prst="textNoShape">
              <a:avLst/>
            </a:prstTxWarp>
          </a:bodyPr>
          <a:lstStyle/>
          <a:p>
            <a:pPr algn="ctr" eaLnBrk="1" hangingPunct="1">
              <a:spcBef>
                <a:spcPct val="20000"/>
              </a:spcBef>
            </a:pPr>
            <a:r>
              <a:rPr lang="en-US" sz="2200"/>
              <a:t>http://www.image.ucar.edu/DAReS/DART/</a:t>
            </a:r>
          </a:p>
        </p:txBody>
      </p:sp>
      <p:pic>
        <p:nvPicPr>
          <p:cNvPr id="103428" name="Picture 4" descr="Dartboard7"/>
          <p:cNvPicPr>
            <a:picLocks noChangeAspect="1" noChangeArrowheads="1"/>
          </p:cNvPicPr>
          <p:nvPr/>
        </p:nvPicPr>
        <p:blipFill>
          <a:blip r:embed="rId2"/>
          <a:srcRect/>
          <a:stretch>
            <a:fillRect/>
          </a:stretch>
        </p:blipFill>
        <p:spPr bwMode="auto">
          <a:xfrm>
            <a:off x="1371600" y="1905000"/>
            <a:ext cx="6388100" cy="1889125"/>
          </a:xfrm>
          <a:prstGeom prst="rect">
            <a:avLst/>
          </a:prstGeom>
          <a:noFill/>
          <a:ln w="9525">
            <a:noFill/>
            <a:miter lim="800000"/>
            <a:headEnd/>
            <a:tailEnd/>
          </a:ln>
        </p:spPr>
      </p:pic>
      <p:sp>
        <p:nvSpPr>
          <p:cNvPr id="103429" name="TextBox 5"/>
          <p:cNvSpPr txBox="1">
            <a:spLocks noChangeArrowheads="1"/>
          </p:cNvSpPr>
          <p:nvPr/>
        </p:nvSpPr>
        <p:spPr bwMode="auto">
          <a:xfrm>
            <a:off x="1219200" y="685800"/>
            <a:ext cx="6553200" cy="830263"/>
          </a:xfrm>
          <a:prstGeom prst="rect">
            <a:avLst/>
          </a:prstGeom>
          <a:noFill/>
          <a:ln w="9525">
            <a:noFill/>
            <a:miter lim="800000"/>
            <a:headEnd/>
            <a:tailEnd/>
          </a:ln>
        </p:spPr>
        <p:txBody>
          <a:bodyPr>
            <a:prstTxWarp prst="textNoShape">
              <a:avLst/>
            </a:prstTxWarp>
            <a:spAutoFit/>
          </a:bodyPr>
          <a:lstStyle/>
          <a:p>
            <a:r>
              <a:rPr lang="en-US"/>
              <a:t>Code to implement all of the algorithms discussed are freely available from:</a:t>
            </a:r>
          </a:p>
        </p:txBody>
      </p:sp>
      <p:sp>
        <p:nvSpPr>
          <p:cNvPr id="7" name="Slide Number Placeholder 5"/>
          <p:cNvSpPr>
            <a:spLocks noGrp="1"/>
          </p:cNvSpPr>
          <p:nvPr>
            <p:ph type="sldNum" sz="quarter" idx="4294967295"/>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91</a:t>
            </a:fld>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492</TotalTime>
  <Words>4983</Words>
  <Application>Microsoft Macintosh PowerPoint</Application>
  <PresentationFormat>On-screen Show (4:3)</PresentationFormat>
  <Paragraphs>634</Paragraphs>
  <Slides>91</Slides>
  <Notes>17</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Ensemble Data Assimilation and Uncertainty Quantification</vt:lpstr>
      <vt:lpstr>What is Data Assimilation?</vt:lpstr>
      <vt:lpstr>What is Ensemble Data Assimilation?</vt:lpstr>
      <vt:lpstr>Atmospheric Ensemble Reanalysis, 1998-2010</vt:lpstr>
      <vt:lpstr>Ensemble Filter for Large Geophysical Models</vt:lpstr>
      <vt:lpstr>PowerPoint Presentation</vt:lpstr>
      <vt:lpstr>PowerPoint Presentation</vt:lpstr>
      <vt:lpstr>PowerPoint Presentation</vt:lpstr>
      <vt:lpstr>PowerPoint Presentation</vt:lpstr>
      <vt:lpstr>PowerPoint Presentation</vt:lpstr>
      <vt:lpstr>Ensemble Filter for Lorenz-96 40-Variable Model</vt:lpstr>
      <vt:lpstr>Ensemble Filter for Lorenz-96 40-Variable Model</vt:lpstr>
      <vt:lpstr>Ensemble Filter for Lorenz-96 40-Variable Model</vt:lpstr>
      <vt:lpstr>Ensemble Filter for Lorenz-96 40-Variable Model</vt:lpstr>
      <vt:lpstr>Ensemble Filter for Lorenz-96 40-Variable Model</vt:lpstr>
      <vt:lpstr>Ensemble Filter for Lorenz-96 40-Variable Model</vt:lpstr>
      <vt:lpstr>Ensemble Filter for Lorenz-96 40-Variable Model</vt:lpstr>
      <vt:lpstr>Ensemble Filter for Lorenz-96 40-Variable Model</vt:lpstr>
      <vt:lpstr>Ensemble Filter for Lorenz-96 40-Variable Model</vt:lpstr>
      <vt:lpstr>Ensemble Filter for Lorenz-96 40-Variable Model</vt:lpstr>
      <vt:lpstr>Lorenz-96 is sensitive to small perturbations</vt:lpstr>
      <vt:lpstr>Lorenz-96 is sensitive to small perturbations</vt:lpstr>
      <vt:lpstr>Lorenz-96 is sensitive to small perturbations</vt:lpstr>
      <vt:lpstr>Lorenz-96 is sensitive to small perturbations</vt:lpstr>
      <vt:lpstr>Lorenz-96 is sensitive to small perturbations</vt:lpstr>
      <vt:lpstr>Lorenz-96 is sensitive to small perturbations</vt:lpstr>
      <vt:lpstr>Lorenz-96 is sensitive to small perturbations</vt:lpstr>
      <vt:lpstr>Lorenz-96 is sensitive to small perturbations</vt:lpstr>
      <vt:lpstr>Lorenz-96 is sensitive to small perturbations</vt:lpstr>
      <vt:lpstr>Lorenz-96 is sensitive to small perturbations</vt:lpstr>
      <vt:lpstr>Lorenz-96 is sensitive to small perturbations</vt:lpstr>
      <vt:lpstr>Lorenz-96 is sensitive to small perturbations</vt:lpstr>
      <vt:lpstr>Lorenz-96 is sensitive to small perturbations</vt:lpstr>
      <vt:lpstr>Lorenz-96 is sensitive to small perturbations</vt:lpstr>
      <vt:lpstr>Lorenz-96 is sensitive to small perturbations</vt:lpstr>
      <vt:lpstr>Assimilate ‘observations’ from 40 random locations each step.</vt:lpstr>
      <vt:lpstr>Assimilate ‘observations’ from 40 random locations each step.</vt:lpstr>
      <vt:lpstr>Assimilate ‘observations’ from 40 random locations each step.</vt:lpstr>
      <vt:lpstr>Assimilate ‘observations’ from 40 random locations each step.</vt:lpstr>
      <vt:lpstr>Assimilate ‘observations’ from 40 random locations each step.</vt:lpstr>
      <vt:lpstr>Assimilate ‘observations’ from 40 random locations each step.</vt:lpstr>
      <vt:lpstr>Assimilate ‘observations’ from 40 random locations each step.</vt:lpstr>
      <vt:lpstr>Assimilate ‘observations’ from 40 random locations each step.</vt:lpstr>
      <vt:lpstr>Assimilate ‘observations’ from 40 random locations each step.</vt:lpstr>
      <vt:lpstr>Assimilate ‘observations’ from 40 random locations each step.</vt:lpstr>
      <vt:lpstr>PowerPoint Presentation</vt:lpstr>
      <vt:lpstr>PowerPoint Presentation</vt:lpstr>
      <vt:lpstr>Lorenz-96 Assimilation with localization of observation impact.</vt:lpstr>
      <vt:lpstr>Lorenz-96 Assimilation with localization of observation impact.</vt:lpstr>
      <vt:lpstr>Lorenz-96 Assimilation with localization of observation impact.</vt:lpstr>
      <vt:lpstr>Lorenz-96 Assimilation with localization of observation impact.</vt:lpstr>
      <vt:lpstr>Lorenz-96 Assimilation with localization of observation impact.</vt:lpstr>
      <vt:lpstr>Lorenz-96 Assimilation with localization of observation impact.</vt:lpstr>
      <vt:lpstr>Lorenz-96 Assimilation with localization of observation impact.</vt:lpstr>
      <vt:lpstr>Lorenz-96 Assimilation with localization of observation impact.</vt:lpstr>
      <vt:lpstr>Lorenz-96 Assimilation with localization of observation impact.</vt:lpstr>
      <vt:lpstr>Lorenz-96 Assimilation with localization of observation impact.</vt:lpstr>
      <vt:lpstr>Localization computed by empirical offline computation.</vt:lpstr>
      <vt:lpstr>PowerPoint Presentation</vt:lpstr>
      <vt:lpstr>Assimilating in the presence of simulated model error.</vt:lpstr>
      <vt:lpstr>Assimilating in the presence of simulated model error.</vt:lpstr>
      <vt:lpstr>Assimilating in the presence of simulated model error.</vt:lpstr>
      <vt:lpstr>Assimilating in the presence of simulated model error.</vt:lpstr>
      <vt:lpstr>Assimilating in the presence of simulated model error.</vt:lpstr>
      <vt:lpstr>Assimilating in the presence of simulated model error.</vt:lpstr>
      <vt:lpstr>Assimilating in the presence of simulated model error.</vt:lpstr>
      <vt:lpstr>Assimilating in the presence of simulated model error.</vt:lpstr>
      <vt:lpstr>Assimilating in the presence of simulated model error.</vt:lpstr>
      <vt:lpstr>Assimilating in the presence of simulated model error.</vt:lpstr>
      <vt:lpstr>Assimilating in the presence of simulated model error.</vt:lpstr>
      <vt:lpstr>Reduce confidence in model prior to deal with model error</vt:lpstr>
      <vt:lpstr>Assimilating with Inflation in presence of model error.</vt:lpstr>
      <vt:lpstr>Assimilating with Inflation in presence of model error.</vt:lpstr>
      <vt:lpstr>Assimilating with Inflation in presence of model error.</vt:lpstr>
      <vt:lpstr>Assimilating with Inflation in presence of model error.</vt:lpstr>
      <vt:lpstr>Assimilating with Inflation in presence of model error.</vt:lpstr>
      <vt:lpstr>Assimilating with Inflation in presence of model error.</vt:lpstr>
      <vt:lpstr>Assimilating with Inflation in presence of model error.</vt:lpstr>
      <vt:lpstr>Assimilating with Inflation in presence of model error.</vt:lpstr>
      <vt:lpstr>Assimilating with Inflation in presence of model error.</vt:lpstr>
      <vt:lpstr>Assimilating with Inflation in presence of model error.</vt:lpstr>
      <vt:lpstr>Uncertainty Quantification from an Ensemble Kalman Filter</vt:lpstr>
      <vt:lpstr>Current Ocean (POP) Assimilation</vt:lpstr>
      <vt:lpstr>World Ocean Database T,S observation counts</vt:lpstr>
      <vt:lpstr>Physical Space: 1998/1999 SST Anomaly from HadOI-SST</vt:lpstr>
      <vt:lpstr>Challenges where ocean model is unable, or unwilling, to simulate reality.</vt:lpstr>
      <vt:lpstr>Challenges in correcting position of Kuroshio.</vt:lpstr>
      <vt:lpstr>Challenges in correcting position of Kuroshio.</vt:lpstr>
      <vt:lpstr>Challenges in correcting position of Kuroshio.</vt:lpstr>
      <vt:lpstr>Ensemble DA and UQ for Global Ocean Models</vt:lpstr>
      <vt:lpstr>PowerPoint Presentation</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in Developing Coupled Earth System Model Data Assimilation</dc:title>
  <dc:creator>Tim Hoar</dc:creator>
  <cp:lastModifiedBy>Tim Hoar</cp:lastModifiedBy>
  <cp:revision>49</cp:revision>
  <dcterms:created xsi:type="dcterms:W3CDTF">2012-02-17T15:57:34Z</dcterms:created>
  <dcterms:modified xsi:type="dcterms:W3CDTF">2012-02-21T16:46:23Z</dcterms:modified>
</cp:coreProperties>
</file>